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8" r:id="rId3"/>
    <p:sldId id="297" r:id="rId4"/>
    <p:sldId id="257" r:id="rId5"/>
    <p:sldId id="266" r:id="rId6"/>
    <p:sldId id="267" r:id="rId7"/>
    <p:sldId id="263" r:id="rId8"/>
    <p:sldId id="268" r:id="rId9"/>
    <p:sldId id="286" r:id="rId10"/>
    <p:sldId id="259" r:id="rId11"/>
    <p:sldId id="270" r:id="rId12"/>
    <p:sldId id="271" r:id="rId13"/>
    <p:sldId id="260" r:id="rId14"/>
    <p:sldId id="272" r:id="rId15"/>
    <p:sldId id="276" r:id="rId16"/>
    <p:sldId id="288" r:id="rId17"/>
    <p:sldId id="287" r:id="rId18"/>
    <p:sldId id="289" r:id="rId19"/>
    <p:sldId id="280" r:id="rId20"/>
    <p:sldId id="282" r:id="rId21"/>
    <p:sldId id="278" r:id="rId22"/>
    <p:sldId id="281" r:id="rId23"/>
    <p:sldId id="295" r:id="rId24"/>
    <p:sldId id="290" r:id="rId25"/>
    <p:sldId id="26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012261-0AB5-44AA-998E-222B1469316B}" type="datetimeFigureOut">
              <a:rPr lang="sk-SK" smtClean="0"/>
              <a:t>15. 5. 2022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B710C6F-7BF4-470D-A967-B84ACAF3E10D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37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2261-0AB5-44AA-998E-222B1469316B}" type="datetimeFigureOut">
              <a:rPr lang="sk-SK" smtClean="0"/>
              <a:t>15. 5. 2022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0C6F-7BF4-470D-A967-B84ACAF3E1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4706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2261-0AB5-44AA-998E-222B1469316B}" type="datetimeFigureOut">
              <a:rPr lang="sk-SK" smtClean="0"/>
              <a:t>15. 5. 2022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0C6F-7BF4-470D-A967-B84ACAF3E1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835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2261-0AB5-44AA-998E-222B1469316B}" type="datetimeFigureOut">
              <a:rPr lang="sk-SK" smtClean="0"/>
              <a:t>15. 5. 2022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0C6F-7BF4-470D-A967-B84ACAF3E1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891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2261-0AB5-44AA-998E-222B1469316B}" type="datetimeFigureOut">
              <a:rPr lang="sk-SK" smtClean="0"/>
              <a:t>15. 5. 2022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0C6F-7BF4-470D-A967-B84ACAF3E10D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93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2261-0AB5-44AA-998E-222B1469316B}" type="datetimeFigureOut">
              <a:rPr lang="sk-SK" smtClean="0"/>
              <a:t>15. 5. 2022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0C6F-7BF4-470D-A967-B84ACAF3E1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937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2261-0AB5-44AA-998E-222B1469316B}" type="datetimeFigureOut">
              <a:rPr lang="sk-SK" smtClean="0"/>
              <a:t>15. 5. 2022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0C6F-7BF4-470D-A967-B84ACAF3E1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685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2261-0AB5-44AA-998E-222B1469316B}" type="datetimeFigureOut">
              <a:rPr lang="sk-SK" smtClean="0"/>
              <a:t>15. 5. 2022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0C6F-7BF4-470D-A967-B84ACAF3E1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3858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2261-0AB5-44AA-998E-222B1469316B}" type="datetimeFigureOut">
              <a:rPr lang="sk-SK" smtClean="0"/>
              <a:t>15. 5. 2022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0C6F-7BF4-470D-A967-B84ACAF3E1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14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2261-0AB5-44AA-998E-222B1469316B}" type="datetimeFigureOut">
              <a:rPr lang="sk-SK" smtClean="0"/>
              <a:t>15. 5. 2022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0C6F-7BF4-470D-A967-B84ACAF3E1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661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2261-0AB5-44AA-998E-222B1469316B}" type="datetimeFigureOut">
              <a:rPr lang="sk-SK" smtClean="0"/>
              <a:t>15. 5. 2022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0C6F-7BF4-470D-A967-B84ACAF3E1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053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99012261-0AB5-44AA-998E-222B1469316B}" type="datetimeFigureOut">
              <a:rPr lang="sk-SK" smtClean="0"/>
              <a:t>15. 5. 2022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3B710C6F-7BF4-470D-A967-B84ACAF3E1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722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877235" cy="1702160"/>
          </a:xfrm>
        </p:spPr>
        <p:txBody>
          <a:bodyPr>
            <a:normAutofit fontScale="90000"/>
          </a:bodyPr>
          <a:lstStyle/>
          <a:p>
            <a:r>
              <a:rPr lang="sk-SK" b="1" dirty="0">
                <a:solidFill>
                  <a:srgbClr val="C00000"/>
                </a:solidFill>
              </a:rPr>
              <a:t>MARTIN BENKA</a:t>
            </a:r>
            <a:br>
              <a:rPr lang="sk-SK" b="1" dirty="0">
                <a:solidFill>
                  <a:srgbClr val="C00000"/>
                </a:solidFill>
              </a:rPr>
            </a:br>
            <a:r>
              <a:rPr lang="sk-SK" sz="4900" b="1" dirty="0">
                <a:solidFill>
                  <a:srgbClr val="000099"/>
                </a:solidFill>
              </a:rPr>
              <a:t>Slovak </a:t>
            </a:r>
            <a:r>
              <a:rPr lang="sk-SK" sz="4900" b="1" dirty="0" err="1">
                <a:solidFill>
                  <a:srgbClr val="000099"/>
                </a:solidFill>
              </a:rPr>
              <a:t>painter</a:t>
            </a:r>
            <a:endParaRPr lang="sk-SK" sz="4900" b="1" dirty="0">
              <a:solidFill>
                <a:srgbClr val="000099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22565"/>
            <a:ext cx="4230421" cy="37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308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1484864"/>
          </a:xfrm>
        </p:spPr>
        <p:txBody>
          <a:bodyPr/>
          <a:lstStyle/>
          <a:p>
            <a:r>
              <a:rPr lang="sk-SK" b="1" dirty="0" err="1">
                <a:solidFill>
                  <a:srgbClr val="00B050"/>
                </a:solidFill>
              </a:rPr>
              <a:t>Artworks</a:t>
            </a:r>
            <a:r>
              <a:rPr lang="sk-SK" dirty="0"/>
              <a:t> </a:t>
            </a:r>
          </a:p>
        </p:txBody>
      </p:sp>
      <p:pic>
        <p:nvPicPr>
          <p:cNvPr id="6" name="Zástupný symbol obsahu 3" descr="Benka04.jpg">
            <a:extLst>
              <a:ext uri="{FF2B5EF4-FFF2-40B4-BE49-F238E27FC236}">
                <a16:creationId xmlns:a16="http://schemas.microsoft.com/office/drawing/2014/main" id="{990AA783-45A6-4C85-7968-3AA275636E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438400"/>
            <a:ext cx="3165392" cy="2492375"/>
          </a:xfrm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3204410"/>
            <a:ext cx="33528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73" y="894515"/>
            <a:ext cx="3218961" cy="233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54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F7811D-4AA9-8032-9BD4-CA617248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838200"/>
            <a:ext cx="7024744" cy="609600"/>
          </a:xfrm>
        </p:spPr>
        <p:txBody>
          <a:bodyPr>
            <a:normAutofit fontScale="90000"/>
          </a:bodyPr>
          <a:lstStyle/>
          <a:p>
            <a:r>
              <a:rPr lang="sk-SK" b="1" dirty="0" err="1">
                <a:solidFill>
                  <a:srgbClr val="C00000"/>
                </a:solidFill>
              </a:rPr>
              <a:t>Two</a:t>
            </a:r>
            <a:r>
              <a:rPr lang="sk-SK" b="1" dirty="0">
                <a:solidFill>
                  <a:srgbClr val="C00000"/>
                </a:solidFill>
              </a:rPr>
              <a:t> </a:t>
            </a:r>
            <a:r>
              <a:rPr lang="sk-SK" b="1" dirty="0" err="1">
                <a:solidFill>
                  <a:srgbClr val="C00000"/>
                </a:solidFill>
              </a:rPr>
              <a:t>women</a:t>
            </a:r>
            <a:endParaRPr lang="sk-SK" b="1" dirty="0">
              <a:solidFill>
                <a:srgbClr val="C00000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B1303AF-76B2-AA3F-D9A9-BC858A6F0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95761-7B80-C261-1936-56CD420A7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36" y="1752600"/>
            <a:ext cx="6941958" cy="451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772777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BEC38-9F2A-A902-9834-F486914D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762000"/>
          </a:xfrm>
        </p:spPr>
        <p:txBody>
          <a:bodyPr/>
          <a:lstStyle/>
          <a:p>
            <a:r>
              <a:rPr lang="sk-SK" b="1" dirty="0" err="1">
                <a:solidFill>
                  <a:srgbClr val="C00000"/>
                </a:solidFill>
              </a:rPr>
              <a:t>From</a:t>
            </a:r>
            <a:r>
              <a:rPr lang="sk-SK" b="1" dirty="0">
                <a:solidFill>
                  <a:srgbClr val="C00000"/>
                </a:solidFill>
              </a:rPr>
              <a:t> </a:t>
            </a:r>
            <a:r>
              <a:rPr lang="sk-SK" b="1" dirty="0" err="1">
                <a:solidFill>
                  <a:srgbClr val="C00000"/>
                </a:solidFill>
              </a:rPr>
              <a:t>harvest</a:t>
            </a:r>
            <a:endParaRPr lang="sk-SK" b="1" dirty="0">
              <a:solidFill>
                <a:srgbClr val="C00000"/>
              </a:solidFill>
            </a:endParaRP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26880600-2AFA-3876-B348-39150D5FD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752600"/>
            <a:ext cx="6265864" cy="430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78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80595"/>
            <a:ext cx="18192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00791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19335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768">
            <a:off x="5728260" y="1268072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21" y="3624554"/>
            <a:ext cx="18002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51442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B8BFBB-6B15-82C0-211F-7A6A0588B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 descr="Benka04.jpg">
            <a:extLst>
              <a:ext uri="{FF2B5EF4-FFF2-40B4-BE49-F238E27FC236}">
                <a16:creationId xmlns:a16="http://schemas.microsoft.com/office/drawing/2014/main" id="{A01EB8E7-086F-936A-5002-EE64D361D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005" y="777728"/>
            <a:ext cx="4491037" cy="3536165"/>
          </a:xfrm>
          <a:prstGeom prst="rect">
            <a:avLst/>
          </a:prstGeom>
        </p:spPr>
      </p:pic>
      <p:pic>
        <p:nvPicPr>
          <p:cNvPr id="5" name="Zástupný symbol obsahu 3" descr="dd2687c8-0b87-4ea0-a6b6-6bc23d0f331b_0_420_1.jpg">
            <a:extLst>
              <a:ext uri="{FF2B5EF4-FFF2-40B4-BE49-F238E27FC236}">
                <a16:creationId xmlns:a16="http://schemas.microsoft.com/office/drawing/2014/main" id="{E2DAD7FB-7C29-3087-70D7-251513618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9236" y="2346861"/>
            <a:ext cx="3076535" cy="391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2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A8490-DC69-BB22-CA6B-D4E4D1C6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778" y="80027"/>
            <a:ext cx="7024744" cy="1143000"/>
          </a:xfrm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Roháče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1C34FF-A7F6-1B3C-CABF-CD1C43975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5" descr="historical_person_4_MEDVECKA,_MAria_portret.jpg">
            <a:extLst>
              <a:ext uri="{FF2B5EF4-FFF2-40B4-BE49-F238E27FC236}">
                <a16:creationId xmlns:a16="http://schemas.microsoft.com/office/drawing/2014/main" id="{239274A6-1AA4-79C5-D479-AB5E76496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87" y="1371600"/>
            <a:ext cx="7024744" cy="463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55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E8107-629C-C647-05BB-56CE9C9CF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024744" cy="1143000"/>
          </a:xfrm>
        </p:spPr>
        <p:txBody>
          <a:bodyPr/>
          <a:lstStyle/>
          <a:p>
            <a:r>
              <a:rPr lang="sk-SK" b="1" dirty="0" err="1">
                <a:solidFill>
                  <a:srgbClr val="00B050"/>
                </a:solidFill>
              </a:rPr>
              <a:t>From</a:t>
            </a:r>
            <a:r>
              <a:rPr lang="sk-SK" b="1" dirty="0">
                <a:solidFill>
                  <a:srgbClr val="00B050"/>
                </a:solidFill>
              </a:rPr>
              <a:t> Liptov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A86AFB6-942E-DF5E-35B1-2A6B8B7F6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 descr="Martin Benka - Z Liptova | Aukčná spoločnosť DARTE">
            <a:extLst>
              <a:ext uri="{FF2B5EF4-FFF2-40B4-BE49-F238E27FC236}">
                <a16:creationId xmlns:a16="http://schemas.microsoft.com/office/drawing/2014/main" id="{E057A66B-1424-E732-3707-C1D0C57AB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14" y="1295400"/>
            <a:ext cx="6866066" cy="477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12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F8C725-9391-4DB4-981A-FB44D1822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7939144" cy="1143000"/>
          </a:xfrm>
        </p:spPr>
        <p:txBody>
          <a:bodyPr/>
          <a:lstStyle/>
          <a:p>
            <a:r>
              <a:rPr lang="sk-SK" b="1" dirty="0" err="1">
                <a:solidFill>
                  <a:schemeClr val="tx1"/>
                </a:solidFill>
              </a:rPr>
              <a:t>After</a:t>
            </a:r>
            <a:r>
              <a:rPr lang="sk-SK" b="1" dirty="0">
                <a:solidFill>
                  <a:schemeClr val="tx1"/>
                </a:solidFill>
              </a:rPr>
              <a:t> </a:t>
            </a:r>
            <a:r>
              <a:rPr lang="sk-SK" b="1" dirty="0" err="1">
                <a:solidFill>
                  <a:schemeClr val="tx1"/>
                </a:solidFill>
              </a:rPr>
              <a:t>storm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Martin Benka – Po búrke | Web umenia">
            <a:extLst>
              <a:ext uri="{FF2B5EF4-FFF2-40B4-BE49-F238E27FC236}">
                <a16:creationId xmlns:a16="http://schemas.microsoft.com/office/drawing/2014/main" id="{DE08C1AA-B465-69D5-F3EC-191E77EFFB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36" y="1447800"/>
            <a:ext cx="6736528" cy="470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85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86A8C-3CAE-93DF-2CF2-BC51983E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7024744" cy="1143000"/>
          </a:xfrm>
        </p:spPr>
        <p:txBody>
          <a:bodyPr/>
          <a:lstStyle/>
          <a:p>
            <a:r>
              <a:rPr lang="sk-SK" b="1" dirty="0">
                <a:solidFill>
                  <a:srgbClr val="00B050"/>
                </a:solidFill>
              </a:rPr>
              <a:t>Country</a:t>
            </a:r>
          </a:p>
        </p:txBody>
      </p:sp>
      <p:pic>
        <p:nvPicPr>
          <p:cNvPr id="10242" name="Picture 2" descr="Martin Benka – Krajina | Web umenia">
            <a:extLst>
              <a:ext uri="{FF2B5EF4-FFF2-40B4-BE49-F238E27FC236}">
                <a16:creationId xmlns:a16="http://schemas.microsoft.com/office/drawing/2014/main" id="{723CC47A-8C7C-1A1A-8286-CC180925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92990"/>
            <a:ext cx="4572000" cy="5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48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E8300-ACC5-C0F6-7687-7967A2EA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03332"/>
            <a:ext cx="7024744" cy="1143000"/>
          </a:xfrm>
        </p:spPr>
        <p:txBody>
          <a:bodyPr/>
          <a:lstStyle/>
          <a:p>
            <a:r>
              <a:rPr lang="sk-SK" b="1" dirty="0" err="1">
                <a:solidFill>
                  <a:srgbClr val="00B050"/>
                </a:solidFill>
              </a:rPr>
              <a:t>Vineyard</a:t>
            </a:r>
            <a:endParaRPr lang="sk-SK" b="1" dirty="0">
              <a:solidFill>
                <a:srgbClr val="00B050"/>
              </a:solidFill>
            </a:endParaRP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51DFB51B-FDB0-8DFF-4399-3BFD6EE50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628" y="1039668"/>
            <a:ext cx="7024743" cy="52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71903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692440-0913-36A6-4CAD-C5FA0D7F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22AF9EA-07A9-4D87-2B30-CCABF0D3B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8" y="1064535"/>
            <a:ext cx="7254328" cy="3965575"/>
          </a:xfrm>
        </p:spPr>
      </p:pic>
    </p:spTree>
    <p:extLst>
      <p:ext uri="{BB962C8B-B14F-4D97-AF65-F5344CB8AC3E}">
        <p14:creationId xmlns:p14="http://schemas.microsoft.com/office/powerpoint/2010/main" val="402723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DD37F4-0978-F85C-622C-178DD900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024744" cy="1143000"/>
          </a:xfrm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Mikuláš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273635BC-1C7C-6254-2D11-F168FD443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200" y="317994"/>
            <a:ext cx="4419600" cy="622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71684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D465E9-F604-1DED-8A23-7636660F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9"/>
            <a:ext cx="7024744" cy="1143000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002060"/>
                </a:solidFill>
              </a:rPr>
              <a:t>On </a:t>
            </a:r>
            <a:r>
              <a:rPr lang="sk-SK" b="1" dirty="0" err="1">
                <a:solidFill>
                  <a:srgbClr val="002060"/>
                </a:solidFill>
              </a:rPr>
              <a:t>the</a:t>
            </a:r>
            <a:r>
              <a:rPr lang="sk-SK" b="1" dirty="0">
                <a:solidFill>
                  <a:srgbClr val="002060"/>
                </a:solidFill>
              </a:rPr>
              <a:t> bank of </a:t>
            </a:r>
            <a:r>
              <a:rPr lang="sk-SK" b="1" dirty="0" err="1">
                <a:solidFill>
                  <a:srgbClr val="002060"/>
                </a:solidFill>
              </a:rPr>
              <a:t>river</a:t>
            </a:r>
            <a:r>
              <a:rPr lang="sk-SK" b="1" dirty="0">
                <a:solidFill>
                  <a:srgbClr val="002060"/>
                </a:solidFill>
              </a:rPr>
              <a:t> Revúca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832FDFFE-5685-C804-5B33-14D30A158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347" y="1295400"/>
            <a:ext cx="7306144" cy="504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6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AC062E-A84F-6E06-577B-988347512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9"/>
            <a:ext cx="7024744" cy="1143000"/>
          </a:xfrm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Štrba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DAEFD6C5-F8A1-2DD8-40E8-7CFD25FE9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244" y="1143289"/>
            <a:ext cx="738551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08753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1B809-AD61-3A0A-B383-CA38EFBD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885"/>
            <a:ext cx="7024744" cy="1143000"/>
          </a:xfrm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Terchová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321F2D-BA55-52A7-99DD-8239C15BE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2" name="Picture 2" descr="Martin Benka – Terchová | Web umenia">
            <a:extLst>
              <a:ext uri="{FF2B5EF4-FFF2-40B4-BE49-F238E27FC236}">
                <a16:creationId xmlns:a16="http://schemas.microsoft.com/office/drawing/2014/main" id="{6B582B10-1B3C-78D2-FE7C-7C9E81762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2" y="1524000"/>
            <a:ext cx="6569081" cy="446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8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DCCBE-550D-71C0-2FE2-FCDFF4F6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4143"/>
            <a:ext cx="7024744" cy="1143000"/>
          </a:xfrm>
        </p:spPr>
        <p:txBody>
          <a:bodyPr/>
          <a:lstStyle/>
          <a:p>
            <a:r>
              <a:rPr lang="sk-SK" b="1" dirty="0">
                <a:solidFill>
                  <a:srgbClr val="C00000"/>
                </a:solidFill>
              </a:rPr>
              <a:t>In </a:t>
            </a:r>
            <a:r>
              <a:rPr lang="sk-SK" b="1" dirty="0" err="1">
                <a:solidFill>
                  <a:srgbClr val="C00000"/>
                </a:solidFill>
              </a:rPr>
              <a:t>the</a:t>
            </a:r>
            <a:r>
              <a:rPr lang="sk-SK" b="1" dirty="0">
                <a:solidFill>
                  <a:srgbClr val="C00000"/>
                </a:solidFill>
              </a:rPr>
              <a:t> </a:t>
            </a:r>
            <a:r>
              <a:rPr lang="sk-SK" b="1" dirty="0" err="1">
                <a:solidFill>
                  <a:srgbClr val="C00000"/>
                </a:solidFill>
              </a:rPr>
              <a:t>village</a:t>
            </a:r>
            <a:endParaRPr lang="sk-SK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Martin Benka – S batohmi | Web umenia">
            <a:extLst>
              <a:ext uri="{FF2B5EF4-FFF2-40B4-BE49-F238E27FC236}">
                <a16:creationId xmlns:a16="http://schemas.microsoft.com/office/drawing/2014/main" id="{53EE7743-393A-3C9A-3F34-1847662355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25" y="1157143"/>
            <a:ext cx="5293528" cy="531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829579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    </a:t>
            </a:r>
            <a:r>
              <a:rPr lang="sk-SK" b="1" dirty="0" err="1">
                <a:solidFill>
                  <a:schemeClr val="tx1"/>
                </a:solidFill>
              </a:rPr>
              <a:t>Thank</a:t>
            </a:r>
            <a:r>
              <a:rPr lang="sk-SK" b="1" dirty="0">
                <a:solidFill>
                  <a:schemeClr val="tx1"/>
                </a:solidFill>
              </a:rPr>
              <a:t> </a:t>
            </a:r>
            <a:r>
              <a:rPr lang="sk-SK" b="1" dirty="0" err="1">
                <a:solidFill>
                  <a:schemeClr val="tx1"/>
                </a:solidFill>
              </a:rPr>
              <a:t>you</a:t>
            </a:r>
            <a:r>
              <a:rPr lang="sk-SK" b="1" dirty="0">
                <a:solidFill>
                  <a:schemeClr val="tx1"/>
                </a:solidFill>
              </a:rPr>
              <a:t> </a:t>
            </a:r>
            <a:r>
              <a:rPr lang="sk-SK" b="1" dirty="0" err="1">
                <a:solidFill>
                  <a:schemeClr val="tx1"/>
                </a:solidFill>
              </a:rPr>
              <a:t>for</a:t>
            </a:r>
            <a:r>
              <a:rPr lang="sk-SK" b="1" dirty="0">
                <a:solidFill>
                  <a:schemeClr val="tx1"/>
                </a:solidFill>
              </a:rPr>
              <a:t> </a:t>
            </a:r>
            <a:r>
              <a:rPr lang="sk-SK" b="1" dirty="0" err="1">
                <a:solidFill>
                  <a:schemeClr val="tx1"/>
                </a:solidFill>
              </a:rPr>
              <a:t>interest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/>
          </a:p>
          <a:p>
            <a:pPr marL="68580" indent="0">
              <a:buNone/>
            </a:pP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9602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3BF759B-D084-8E35-B72D-EE688E1EE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3" y="1752600"/>
            <a:ext cx="7699773" cy="3809067"/>
          </a:xfrm>
        </p:spPr>
      </p:pic>
    </p:spTree>
    <p:extLst>
      <p:ext uri="{BB962C8B-B14F-4D97-AF65-F5344CB8AC3E}">
        <p14:creationId xmlns:p14="http://schemas.microsoft.com/office/powerpoint/2010/main" val="308798907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6035" y="533400"/>
            <a:ext cx="3505200" cy="4648200"/>
          </a:xfrm>
        </p:spPr>
        <p:txBody>
          <a:bodyPr>
            <a:normAutofit/>
          </a:bodyPr>
          <a:lstStyle/>
          <a:p>
            <a:r>
              <a:rPr lang="sk-SK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Painter</a:t>
            </a:r>
            <a:r>
              <a:rPr lang="sk-SK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graphic</a:t>
            </a:r>
            <a:r>
              <a:rPr lang="sk-SK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artist</a:t>
            </a:r>
            <a:r>
              <a:rPr lang="sk-SK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illustrator</a:t>
            </a:r>
            <a:r>
              <a:rPr lang="sk-SK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art </a:t>
            </a:r>
            <a:r>
              <a:rPr lang="sk-SK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r>
              <a:rPr lang="sk-SK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sk-SK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artist</a:t>
            </a:r>
            <a:endParaRPr lang="sk-SK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12" y="982922"/>
            <a:ext cx="2986315" cy="405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29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9EDC88A-54AB-15C5-3C85-F76114B77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533400"/>
            <a:ext cx="7924800" cy="5299229"/>
          </a:xfrm>
        </p:spPr>
        <p:txBody>
          <a:bodyPr>
            <a:noAutofit/>
          </a:bodyPr>
          <a:lstStyle/>
          <a:p>
            <a:pPr marL="68580" indent="0">
              <a:lnSpc>
                <a:spcPct val="107000"/>
              </a:lnSpc>
              <a:spcAft>
                <a:spcPts val="900"/>
              </a:spcAft>
              <a:buNone/>
            </a:pPr>
            <a:r>
              <a:rPr lang="sk-SK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sk-SK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BIOGRAPHY</a:t>
            </a: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Martin Benka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born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21st September 1888 in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Kripnica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todays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Kostolište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Malacky. </a:t>
            </a:r>
            <a:endParaRPr lang="sk-SK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Martin Benka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youngest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siblings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years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1903-1906 he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painting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Hodonín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He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started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care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more and more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art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musical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painting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k-SK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spent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a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private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Czech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painter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Neumann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Czech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journalist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writer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Ján J.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Langer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noticed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talent and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secured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professional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Czech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painter-landscaper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Aloise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Kalvoda</a:t>
            </a:r>
            <a:r>
              <a:rPr lang="sk-SK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5656038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959D4EC-96BA-058B-F657-2790357E7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153400" cy="4994429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sk-SK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1910 he and </a:t>
            </a:r>
            <a:r>
              <a:rPr lang="sk-SK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theacher</a:t>
            </a:r>
            <a:r>
              <a:rPr lang="sk-SK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sk-SK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Štembera</a:t>
            </a:r>
            <a:r>
              <a:rPr lang="sk-SK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displayed</a:t>
            </a:r>
            <a:r>
              <a:rPr lang="sk-SK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sk-SK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  <a:r>
              <a:rPr lang="sk-SK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sk-SK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sk-SK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sk-SK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sk-SK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1915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press he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organized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display.</a:t>
            </a:r>
          </a:p>
          <a:p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1948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honorary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title State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Prize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Laureate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awarded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 had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awarded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times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At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occasion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65th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birthday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became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Slovak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painter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awarded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National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artist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title and 10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later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1963 he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awarded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Council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8580" indent="0">
              <a:buNone/>
            </a:pP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lifelong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died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1971 at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83.</a:t>
            </a:r>
          </a:p>
        </p:txBody>
      </p:sp>
      <p:pic>
        <p:nvPicPr>
          <p:cNvPr id="4" name="Obrázok 3" descr="Martin Benka v Kostolišti na prácach na Spoločenskom dome">
            <a:extLst>
              <a:ext uri="{FF2B5EF4-FFF2-40B4-BE49-F238E27FC236}">
                <a16:creationId xmlns:a16="http://schemas.microsoft.com/office/drawing/2014/main" id="{41A12A80-4E71-E796-F688-3F28DA7D0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0"/>
            <a:ext cx="1676400" cy="2201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43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9600" y="1447800"/>
            <a:ext cx="7428963" cy="3508977"/>
          </a:xfrm>
        </p:spPr>
        <p:txBody>
          <a:bodyPr>
            <a:normAutofit/>
          </a:bodyPr>
          <a:lstStyle/>
          <a:p>
            <a:endParaRPr lang="sk-SK" dirty="0"/>
          </a:p>
          <a:p>
            <a:endParaRPr lang="sk-SK" dirty="0"/>
          </a:p>
          <a:p>
            <a:pPr marL="68580" indent="0">
              <a:buNone/>
            </a:pPr>
            <a:r>
              <a:rPr lang="sk-SK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monument </a:t>
            </a:r>
            <a:endParaRPr lang="sk-SK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sk-SK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in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national         </a:t>
            </a:r>
            <a:endParaRPr lang="sk-SK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sk-SK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Martin Cemetery</a:t>
            </a:r>
            <a:endParaRPr lang="sk-SK" sz="2800" dirty="0">
              <a:solidFill>
                <a:srgbClr val="002060"/>
              </a:solidFill>
            </a:endParaRPr>
          </a:p>
          <a:p>
            <a:pPr marL="68580" indent="0">
              <a:buNone/>
            </a:pPr>
            <a:endParaRPr lang="sk-SK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395661" cy="514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196604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B2D8BF-127C-A01B-7E91-6DB20392F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33400"/>
            <a:ext cx="7848600" cy="57912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k-SK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sk-SK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CREATION</a:t>
            </a:r>
          </a:p>
          <a:p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Benka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founder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moredn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Slovak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devoted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himself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tapestry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scenic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art,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violin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himself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created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violins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stored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Martin-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Martin Benka.</a:t>
            </a:r>
          </a:p>
          <a:p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Benka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created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studio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painted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couldn´t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disturbet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creating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He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preferred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alone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drawings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,, Nature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studio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shrine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.´´  </a:t>
            </a:r>
          </a:p>
          <a:p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painted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1100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approx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oil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canvas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Benka´s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artistic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diverse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creations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graphics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sculpture</a:t>
            </a:r>
            <a:r>
              <a:rPr lang="sk-SK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9471655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F067A-279B-84BE-78CC-3CDDA2CB8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065" y="609600"/>
            <a:ext cx="7024744" cy="533400"/>
          </a:xfrm>
        </p:spPr>
        <p:txBody>
          <a:bodyPr>
            <a:normAutofit fontScale="90000"/>
          </a:bodyPr>
          <a:lstStyle/>
          <a:p>
            <a:r>
              <a:rPr lang="sk-SK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B1BCD01-5C3F-DAEC-1247-28AF6BFCD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400" y="1295400"/>
            <a:ext cx="7681800" cy="3508977"/>
          </a:xfrm>
        </p:spPr>
        <p:txBody>
          <a:bodyPr/>
          <a:lstStyle/>
          <a:p>
            <a:pPr marL="6858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1939, his </a:t>
            </a:r>
            <a:r>
              <a:rPr lang="sk-SK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artworks</a:t>
            </a:r>
            <a:r>
              <a:rPr lang="sk-SK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sk-SK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on a 5-crown banknote and on a 10-crown banknote.</a:t>
            </a:r>
            <a:endParaRPr lang="sk-SK" dirty="0">
              <a:solidFill>
                <a:srgbClr val="C00000"/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9440E68-120F-A006-A539-B21D5052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000" y="2667000"/>
            <a:ext cx="5600600" cy="266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0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Základ">
  <a:themeElements>
    <a:clrScheme name="Základ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TM03457444[[fn=Základ]]</Template>
  <TotalTime>224</TotalTime>
  <Words>422</Words>
  <Application>Microsoft Office PowerPoint</Application>
  <PresentationFormat>Prezentácia na obrazovke (4:3)</PresentationFormat>
  <Paragraphs>44</Paragraphs>
  <Slides>25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28" baseType="lpstr">
      <vt:lpstr>Corbel</vt:lpstr>
      <vt:lpstr>Times New Roman</vt:lpstr>
      <vt:lpstr>Základ</vt:lpstr>
      <vt:lpstr>MARTIN BENKA Slovak painter</vt:lpstr>
      <vt:lpstr>Prezentácia programu PowerPoint</vt:lpstr>
      <vt:lpstr>Prezentácia programu PowerPoint</vt:lpstr>
      <vt:lpstr>Painter, graphic artist, illustrator, art teacher, national artist</vt:lpstr>
      <vt:lpstr>Prezentácia programu PowerPoint</vt:lpstr>
      <vt:lpstr>Prezentácia programu PowerPoint</vt:lpstr>
      <vt:lpstr>Prezentácia programu PowerPoint</vt:lpstr>
      <vt:lpstr>Prezentácia programu PowerPoint</vt:lpstr>
      <vt:lpstr>Interest</vt:lpstr>
      <vt:lpstr>Artworks </vt:lpstr>
      <vt:lpstr>Two women</vt:lpstr>
      <vt:lpstr>From harvest</vt:lpstr>
      <vt:lpstr>Prezentácia programu PowerPoint</vt:lpstr>
      <vt:lpstr>Prezentácia programu PowerPoint</vt:lpstr>
      <vt:lpstr>Roháče</vt:lpstr>
      <vt:lpstr>From Liptov</vt:lpstr>
      <vt:lpstr>After storm</vt:lpstr>
      <vt:lpstr>Country</vt:lpstr>
      <vt:lpstr>Vineyard</vt:lpstr>
      <vt:lpstr>Mikuláš</vt:lpstr>
      <vt:lpstr>On the bank of river Revúca</vt:lpstr>
      <vt:lpstr>Štrba</vt:lpstr>
      <vt:lpstr>Terchová</vt:lpstr>
      <vt:lpstr>In the village</vt:lpstr>
      <vt:lpstr>    Thank you for interest</vt:lpstr>
    </vt:vector>
  </TitlesOfParts>
  <Company>Doma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</dc:title>
  <dc:creator>J. K.</dc:creator>
  <cp:lastModifiedBy>Admin</cp:lastModifiedBy>
  <cp:revision>46</cp:revision>
  <dcterms:created xsi:type="dcterms:W3CDTF">2012-11-21T18:49:47Z</dcterms:created>
  <dcterms:modified xsi:type="dcterms:W3CDTF">2022-05-15T15:19:23Z</dcterms:modified>
</cp:coreProperties>
</file>