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media/image1.png" ContentType="image/png"/>
  <Override PartName="/ppt/media/image7.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png" ContentType="image/pn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1800" spc="-1" strike="noStrike">
              <a:solidFill>
                <a:srgbClr val="000000"/>
              </a:solidFill>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4680"/>
            <a:ext cx="8228880" cy="529632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1800" spc="-1" strike="noStrike">
              <a:solidFill>
                <a:srgbClr val="000000"/>
              </a:solidFill>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1800" spc="-1" strike="noStrike">
              <a:solidFill>
                <a:srgbClr val="000000"/>
              </a:solidFill>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7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81"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83"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1800" spc="-1" strike="noStrike">
              <a:solidFill>
                <a:srgbClr val="000000"/>
              </a:solidFill>
              <a:latin typeface="Arial"/>
            </a:endParaRPr>
          </a:p>
        </p:txBody>
      </p:sp>
      <p:sp>
        <p:nvSpPr>
          <p:cNvPr id="84"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457200" y="274680"/>
            <a:ext cx="8228880" cy="529632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88"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89"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1800" spc="-1" strike="noStrike">
              <a:solidFill>
                <a:srgbClr val="000000"/>
              </a:solidFill>
              <a:latin typeface="Arial"/>
            </a:endParaRPr>
          </a:p>
        </p:txBody>
      </p:sp>
      <p:sp>
        <p:nvSpPr>
          <p:cNvPr id="90"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92"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1800" spc="-1" strike="noStrike">
              <a:solidFill>
                <a:srgbClr val="000000"/>
              </a:solidFill>
              <a:latin typeface="Arial"/>
            </a:endParaRPr>
          </a:p>
        </p:txBody>
      </p:sp>
      <p:sp>
        <p:nvSpPr>
          <p:cNvPr id="93"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94"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96"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97"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98"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100"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101"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103"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104"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105"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106"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108"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109"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110"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111"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112"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113"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1800" spc="-1" strike="noStrike">
              <a:solidFill>
                <a:srgbClr val="000000"/>
              </a:solidFill>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4680"/>
            <a:ext cx="8228880" cy="529632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1800" spc="-1" strike="noStrike">
              <a:solidFill>
                <a:srgbClr val="000000"/>
              </a:solidFill>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1800" spc="-1" strike="noStrike">
              <a:solidFill>
                <a:srgbClr val="000000"/>
              </a:solidFill>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4680"/>
            <a:ext cx="8228880" cy="1142280"/>
          </a:xfrm>
          <a:prstGeom prst="rect">
            <a:avLst/>
          </a:prstGeom>
        </p:spPr>
        <p:txBody>
          <a:bodyPr lIns="0" rIns="0" tIns="0" bIns="0" anchor="ctr">
            <a:noAutofit/>
          </a:bodyPr>
          <a:p>
            <a:endParaRPr b="0" lang="fr-FR" sz="1800" spc="-1" strike="noStrike">
              <a:solidFill>
                <a:srgbClr val="000000"/>
              </a:solidFill>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1800" spc="-1" strike="noStrike">
              <a:solidFill>
                <a:srgbClr val="000000"/>
              </a:solidFill>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1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4680"/>
            <a:ext cx="8228880" cy="1142280"/>
          </a:xfrm>
          <a:prstGeom prst="rect">
            <a:avLst/>
          </a:prstGeom>
        </p:spPr>
        <p:txBody>
          <a:bodyPr lIns="0" rIns="0" tIns="0" bIns="0" anchor="ctr">
            <a:noAutofit/>
          </a:bodyPr>
          <a:p>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rIns="0" tIns="0" bIns="0" anchor="ctr">
            <a:noAutofit/>
          </a:bodyPr>
          <a:p>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3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4680"/>
            <a:ext cx="8228880" cy="1142280"/>
          </a:xfrm>
          <a:prstGeom prst="rect">
            <a:avLst/>
          </a:prstGeom>
        </p:spPr>
        <p:txBody>
          <a:bodyPr lIns="0" rIns="0" tIns="0" bIns="0" anchor="ctr">
            <a:noAutofit/>
          </a:bodyPr>
          <a:p>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77"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jpeg"/><Relationship Id="rId3"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slideLayout" Target="../slideLayouts/slideLayout27.xml"/>
</Relationships>
</file>

<file path=ppt/slides/_rels/slide12.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27.xml"/>
</Relationships>
</file>

<file path=ppt/slides/_rels/slide13.xml.rels><?xml version="1.0" encoding="UTF-8"?>
<Relationships xmlns="http://schemas.openxmlformats.org/package/2006/relationships"><Relationship Id="rId1" Type="http://schemas.openxmlformats.org/officeDocument/2006/relationships/hyperlink" Target="https://www.lasorgue.fr/la-sorgue/la-fontaine-de-vaucluse/la-source-de-la-sorgue-386.html" TargetMode="External"/><Relationship Id="rId2" Type="http://schemas.openxmlformats.org/officeDocument/2006/relationships/image" Target="../media/image18.jpeg"/><Relationship Id="rId3" Type="http://schemas.openxmlformats.org/officeDocument/2006/relationships/slideLayout" Target="../slideLayouts/slideLayout27.xml"/>
</Relationships>
</file>

<file path=ppt/slides/_rels/slide14.xml.rels><?xml version="1.0" encoding="UTF-8"?>
<Relationships xmlns="http://schemas.openxmlformats.org/package/2006/relationships"><Relationship Id="rId1" Type="http://schemas.openxmlformats.org/officeDocument/2006/relationships/hyperlink" Target="https://www.youtube.com/watch?v=Jy8NuVYJCtI" TargetMode="External"/><Relationship Id="rId2" Type="http://schemas.openxmlformats.org/officeDocument/2006/relationships/image" Target="../media/image19.jpeg"/><Relationship Id="rId3" Type="http://schemas.openxmlformats.org/officeDocument/2006/relationships/hyperlink" Target="https://www.youtube.com/watch?v=ueqpSuooSV4&amp;feature=emb_logo" TargetMode="External"/><Relationship Id="rId4" Type="http://schemas.openxmlformats.org/officeDocument/2006/relationships/image" Target="../media/image20.jpeg"/><Relationship Id="rId5"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27.xml"/>
</Relationships>
</file>

<file path=ppt/slides/_rels/slide16.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slideLayout" Target="../slideLayouts/slideLayout27.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hyperlink" Target="https://www.youtube.com/watch?v=bfsh2IMKWgo" TargetMode="Externa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hyperlink" Target="https://www.youtube.com/watch?v=kSz5Y2sPTfs" TargetMode="External"/><Relationship Id="rId2" Type="http://schemas.openxmlformats.org/officeDocument/2006/relationships/hyperlink" Target="https://youtu.be/p7eF_xzEjHk" TargetMode="External"/><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jpe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slideLayout" Target="../slideLayouts/slideLayout27.xml"/>
</Relationships>
</file>

<file path=ppt/slides/_rels/slide8.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slideLayout" Target="../slideLayouts/slideLayout2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14" name="CustomShape 1"/>
          <p:cNvSpPr/>
          <p:nvPr/>
        </p:nvSpPr>
        <p:spPr>
          <a:xfrm>
            <a:off x="539640" y="2061000"/>
            <a:ext cx="7771680" cy="194400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0" lang="fr-FR" sz="6000" spc="-1" strike="noStrike">
                <a:solidFill>
                  <a:srgbClr val="ffffff"/>
                </a:solidFill>
                <a:latin typeface="Calibri"/>
                <a:ea typeface="DejaVu Sans"/>
              </a:rPr>
              <a:t>L’ISLE-SUR-LA-SORGUE</a:t>
            </a:r>
            <a:endParaRPr b="0" lang="fr-FR" sz="6000" spc="-1" strike="noStrike">
              <a:latin typeface="Arial"/>
            </a:endParaRPr>
          </a:p>
        </p:txBody>
      </p:sp>
      <p:pic>
        <p:nvPicPr>
          <p:cNvPr id="115" name="Picture 2" descr="E:\ERASMUS\blason.jpeg"/>
          <p:cNvPicPr/>
          <p:nvPr/>
        </p:nvPicPr>
        <p:blipFill>
          <a:blip r:embed="rId2"/>
          <a:stretch/>
        </p:blipFill>
        <p:spPr>
          <a:xfrm>
            <a:off x="2988000" y="0"/>
            <a:ext cx="2114280" cy="216180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CustomShape 1"/>
          <p:cNvSpPr/>
          <p:nvPr/>
        </p:nvSpPr>
        <p:spPr>
          <a:xfrm>
            <a:off x="457200" y="0"/>
            <a:ext cx="8228880" cy="141696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r>
              <a:rPr b="0" lang="fr-FR" sz="4400" spc="-1" strike="noStrike">
                <a:solidFill>
                  <a:srgbClr val="000000"/>
                </a:solidFill>
                <a:latin typeface="Calibri"/>
                <a:ea typeface="DejaVu Sans"/>
              </a:rPr>
              <a:t>BRUN DE VIAN-TIRAN</a:t>
            </a:r>
            <a:endParaRPr b="0" lang="fr-FR" sz="4400" spc="-1" strike="noStrike">
              <a:latin typeface="Arial"/>
            </a:endParaRPr>
          </a:p>
          <a:p>
            <a:pPr algn="ctr">
              <a:lnSpc>
                <a:spcPct val="100000"/>
              </a:lnSpc>
            </a:pPr>
            <a:r>
              <a:rPr b="0" lang="fr-FR" sz="1800" spc="-1" strike="noStrike">
                <a:solidFill>
                  <a:srgbClr val="000000"/>
                </a:solidFill>
                <a:latin typeface="Arial"/>
                <a:ea typeface="DejaVu Sans"/>
              </a:rPr>
              <a:t>HUIT GÉNÉRATIONS DE COUVERTURIERS À L'ISLE SUR SORGUE</a:t>
            </a: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endParaRPr b="0" lang="fr-FR" sz="1800" spc="-1" strike="noStrike">
              <a:latin typeface="Arial"/>
            </a:endParaRPr>
          </a:p>
        </p:txBody>
      </p:sp>
      <p:graphicFrame>
        <p:nvGraphicFramePr>
          <p:cNvPr id="144" name="Table 2"/>
          <p:cNvGraphicFramePr/>
          <p:nvPr/>
        </p:nvGraphicFramePr>
        <p:xfrm>
          <a:off x="457200" y="1268640"/>
          <a:ext cx="8228880" cy="0"/>
        </p:xfrm>
        <a:graphic>
          <a:graphicData uri="http://schemas.openxmlformats.org/drawingml/2006/table">
            <a:tbl>
              <a:tblPr/>
              <a:tblGrid>
                <a:gridCol w="4114440"/>
                <a:gridCol w="4114440"/>
              </a:tblGrid>
              <a:tr h="0">
                <a:tc>
                  <a:txBody>
                    <a:bodyPr>
                      <a:noAutofit/>
                    </a:bodyPr>
                    <a:p>
                      <a:pPr marL="343080" indent="-342360">
                        <a:lnSpc>
                          <a:spcPct val="100000"/>
                        </a:lnSpc>
                        <a:spcBef>
                          <a:spcPts val="641"/>
                        </a:spcBef>
                        <a:buClr>
                          <a:srgbClr val="000000"/>
                        </a:buClr>
                        <a:buFont typeface="Arial"/>
                        <a:buChar char="•"/>
                      </a:pPr>
                      <a:r>
                        <a:rPr b="0" lang="fr-FR" sz="2000" spc="-1" strike="noStrike">
                          <a:solidFill>
                            <a:srgbClr val="000000"/>
                          </a:solidFill>
                          <a:latin typeface="Arial"/>
                        </a:rPr>
                        <a:t>L’Isle-sur-la-Sorgue est une ville historiquement marquée par le travail de la soie et de la laine. Elle a su tirer profit de toutes ses ressources naturelles (l’eau et sa force motrice, la laine, le chardon, la garance, l’huile d’olive…), que ses habitants ont magistralement complétées en développant des outils industriels et en se dotant de roues à aubes de moulins à foulon, de machines à filer, plus tard de métiers à tisser mécaniques…</a:t>
                      </a:r>
                      <a:endParaRPr b="0" lang="fr-FR" sz="2000" spc="-1" strike="noStrike">
                        <a:latin typeface="Arial"/>
                      </a:endParaRPr>
                    </a:p>
                    <a:p>
                      <a:pPr>
                        <a:lnSpc>
                          <a:spcPct val="100000"/>
                        </a:lnSpc>
                        <a:spcBef>
                          <a:spcPts val="641"/>
                        </a:spcBef>
                      </a:pPr>
                      <a:endParaRPr b="0" lang="fr-FR" sz="2000" spc="-1" strike="noStrike">
                        <a:latin typeface="Arial"/>
                      </a:endParaRPr>
                    </a:p>
                  </a:txBody>
                  <a:tcPr marL="91440" marR="91440">
                    <a:noFill/>
                  </a:tcPr>
                </a:tc>
                <a:tc>
                  <a:txBody>
                    <a:bodyPr>
                      <a:noAutofit/>
                    </a:bodyPr>
                    <a:p>
                      <a:pPr marL="343080" indent="-342360">
                        <a:lnSpc>
                          <a:spcPct val="100000"/>
                        </a:lnSpc>
                        <a:spcBef>
                          <a:spcPts val="641"/>
                        </a:spcBef>
                        <a:buClr>
                          <a:srgbClr val="000000"/>
                        </a:buClr>
                        <a:buFont typeface="Arial"/>
                        <a:buChar char="•"/>
                      </a:pPr>
                      <a:r>
                        <a:rPr b="0" lang="fr-FR" sz="2000" spc="-1" strike="noStrike">
                          <a:solidFill>
                            <a:srgbClr val="000000"/>
                          </a:solidFill>
                          <a:latin typeface="Arial"/>
                        </a:rPr>
                        <a:t>C’est au cœur de cet environnement favorable à l’industrie textile qu’en 1808, un duo formé par un beau-père (Charles Tiran) et son gendre (Laurent Vian) installe un moulin paroir sur les bords de la Sorgue, en vue de fouler les draps de laine et les couvertures. En 1886, le mariage de la petite fille Vian avec Emile Brun complète le nom actuel de la Manufacture, qui devient alors Brun de Vian-Tiran.</a:t>
                      </a:r>
                      <a:endParaRPr b="0" lang="fr-FR" sz="2000" spc="-1" strike="noStrike">
                        <a:latin typeface="Arial"/>
                      </a:endParaRPr>
                    </a:p>
                    <a:p>
                      <a:pPr marL="343080" indent="-342360">
                        <a:lnSpc>
                          <a:spcPct val="100000"/>
                        </a:lnSpc>
                        <a:spcBef>
                          <a:spcPts val="641"/>
                        </a:spcBef>
                        <a:tabLst>
                          <a:tab algn="l" pos="0"/>
                        </a:tabLst>
                      </a:pPr>
                      <a:r>
                        <a:rPr b="0" lang="fr-FR" sz="2000" spc="-1" strike="noStrike">
                          <a:solidFill>
                            <a:srgbClr val="000000"/>
                          </a:solidFill>
                          <a:latin typeface="Arial"/>
                        </a:rPr>
                        <a:t> </a:t>
                      </a:r>
                      <a:endParaRPr b="0" lang="fr-FR" sz="2000" spc="-1" strike="noStrike">
                        <a:latin typeface="Arial"/>
                      </a:endParaRPr>
                    </a:p>
                  </a:txBody>
                  <a:tcPr marL="91440" marR="91440">
                    <a:noFill/>
                  </a:tcPr>
                </a:tc>
              </a:tr>
            </a:tbl>
          </a:graphicData>
        </a:graphic>
      </p:graphicFrame>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TextShape 1"/>
          <p:cNvSpPr txBox="1"/>
          <p:nvPr/>
        </p:nvSpPr>
        <p:spPr>
          <a:xfrm>
            <a:off x="457200" y="274680"/>
            <a:ext cx="8228880" cy="1142280"/>
          </a:xfrm>
          <a:prstGeom prst="rect">
            <a:avLst/>
          </a:prstGeom>
          <a:noFill/>
          <a:ln w="0">
            <a:noFill/>
          </a:ln>
        </p:spPr>
        <p:txBody>
          <a:bodyPr lIns="0" rIns="0" tIns="0" bIns="0" anchor="ctr">
            <a:noAutofit/>
          </a:bodyPr>
          <a:p>
            <a:endParaRPr b="0" lang="fr-FR" sz="1800" spc="-1" strike="noStrike">
              <a:solidFill>
                <a:srgbClr val="000000"/>
              </a:solidFill>
              <a:latin typeface="Arial"/>
            </a:endParaRPr>
          </a:p>
        </p:txBody>
      </p:sp>
      <p:sp>
        <p:nvSpPr>
          <p:cNvPr id="146" name="TextShape 2"/>
          <p:cNvSpPr txBox="1"/>
          <p:nvPr/>
        </p:nvSpPr>
        <p:spPr>
          <a:xfrm>
            <a:off x="457200" y="260640"/>
            <a:ext cx="8228880" cy="5864760"/>
          </a:xfrm>
          <a:prstGeom prst="rect">
            <a:avLst/>
          </a:prstGeom>
          <a:noFill/>
          <a:ln w="0">
            <a:noFill/>
          </a:ln>
        </p:spPr>
        <p:txBody>
          <a:bodyPr lIns="0" rIns="0" tIns="0" bIns="0" anchor="ctr">
            <a:noAutofit/>
          </a:bodyPr>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marL="343080" indent="-342360">
              <a:lnSpc>
                <a:spcPct val="100000"/>
              </a:lnSpc>
              <a:spcBef>
                <a:spcPts val="641"/>
              </a:spcBef>
              <a:buClr>
                <a:srgbClr val="000000"/>
              </a:buClr>
              <a:buFont typeface="Arial"/>
              <a:buChar char="•"/>
            </a:pPr>
            <a:r>
              <a:rPr b="0" lang="fr-FR" sz="1800" spc="-1" strike="noStrike">
                <a:solidFill>
                  <a:srgbClr val="000000"/>
                </a:solidFill>
                <a:latin typeface="Arial"/>
              </a:rPr>
              <a:t>En 1900, cinq manufactures intégrées et de nombreux ateliers plus spécialisés produisent encore à l’Isle-sur-la-Sorgue des couvertures de laine, des tapis d’Avignon, des draps pour l’habillement et des tissus techniques pour les papeteries. Encore cent ans plus tard, seule Brun de Vian-Tiran continue son activité, pour laquelle 8 générations se sont succédées de manière ininterrompue, perpétuant cette manufacture unique en France.</a:t>
            </a:r>
            <a:endParaRPr b="0" lang="fr-FR" sz="1800" spc="-1" strike="noStrike">
              <a:latin typeface="Arial"/>
            </a:endParaRPr>
          </a:p>
          <a:p>
            <a:pPr marL="343080" indent="-342360">
              <a:lnSpc>
                <a:spcPct val="100000"/>
              </a:lnSpc>
              <a:spcBef>
                <a:spcPts val="641"/>
              </a:spcBef>
              <a:buClr>
                <a:srgbClr val="000000"/>
              </a:buClr>
              <a:buFont typeface="Arial"/>
              <a:buChar char="•"/>
            </a:pPr>
            <a:r>
              <a:rPr b="0" lang="fr-FR" sz="1800" spc="-1" strike="noStrike">
                <a:solidFill>
                  <a:srgbClr val="000000"/>
                </a:solidFill>
                <a:latin typeface="Arial"/>
              </a:rPr>
              <a:t>C’est aujourd’hui le tandem père &amp; fils, Pierre et Jean-Louis Brun, qui dirige Brun de Vian-Tiran, avec pour héritage l’amour des matières naturelles et la passion du métier. Si la manufacture conserve le respect des gestes traditionnels, père &amp; fils s’attachent à rester précurseurs, l’innovation ayant depuis toujours fait partie des gènes de l’entreprise.</a:t>
            </a:r>
            <a:endParaRPr b="0" lang="fr-FR" sz="1800" spc="-1" strike="noStrike">
              <a:latin typeface="Arial"/>
            </a:endParaRPr>
          </a:p>
        </p:txBody>
      </p:sp>
      <p:pic>
        <p:nvPicPr>
          <p:cNvPr id="147" name="Picture 2" descr="E:\ERASMUS\brun de vian tiran couvertures.jpg"/>
          <p:cNvPicPr/>
          <p:nvPr/>
        </p:nvPicPr>
        <p:blipFill>
          <a:blip r:embed="rId1"/>
          <a:stretch/>
        </p:blipFill>
        <p:spPr>
          <a:xfrm>
            <a:off x="1907640" y="188640"/>
            <a:ext cx="3142800" cy="3142800"/>
          </a:xfrm>
          <a:prstGeom prst="rect">
            <a:avLst/>
          </a:prstGeom>
          <a:ln w="0">
            <a:noFill/>
          </a:ln>
        </p:spPr>
      </p:pic>
      <p:pic>
        <p:nvPicPr>
          <p:cNvPr id="148" name="Picture 5" descr="E:\ERASMUS\marque-brun-vian-tiran.jpg"/>
          <p:cNvPicPr/>
          <p:nvPr/>
        </p:nvPicPr>
        <p:blipFill>
          <a:blip r:embed="rId2"/>
          <a:stretch/>
        </p:blipFill>
        <p:spPr>
          <a:xfrm>
            <a:off x="5436000" y="404640"/>
            <a:ext cx="2704680" cy="126972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TextShape 1"/>
          <p:cNvSpPr txBox="1"/>
          <p:nvPr/>
        </p:nvSpPr>
        <p:spPr>
          <a:xfrm>
            <a:off x="457200" y="274680"/>
            <a:ext cx="8228880" cy="2361960"/>
          </a:xfrm>
          <a:prstGeom prst="rect">
            <a:avLst/>
          </a:prstGeom>
          <a:noFill/>
          <a:ln w="0">
            <a:noFill/>
          </a:ln>
        </p:spPr>
        <p:txBody>
          <a:bodyPr lIns="0" rIns="0" tIns="0" bIns="0" anchor="ctr">
            <a:noAutofit/>
          </a:bodyPr>
          <a:p>
            <a:pPr>
              <a:lnSpc>
                <a:spcPct val="100000"/>
              </a:lnSpc>
            </a:pPr>
            <a:r>
              <a:rPr b="0" lang="fr-FR" sz="1800" spc="-1" strike="noStrike">
                <a:solidFill>
                  <a:srgbClr val="000000"/>
                </a:solidFill>
                <a:latin typeface="Arial"/>
              </a:rPr>
              <a:t>Parmi les faits marquants de ces dernières décennies, la création de la première couverture Mohair en 1961 marquant une révolution dans le monde de la couverture . La recherche permanente de fibres nobles a permis l’introduction dans la gamme de matières exceptionnelles telles que l’Alpaca, le Chameau, le Lama, le Cachemire et des variétés rarissimes comme le Cashgora et le Yangir.</a:t>
            </a:r>
            <a:br/>
            <a:r>
              <a:rPr b="0" lang="fr-FR" sz="1800" spc="-1" strike="noStrike">
                <a:solidFill>
                  <a:srgbClr val="000000"/>
                </a:solidFill>
                <a:latin typeface="Arial"/>
              </a:rPr>
              <a:t> De nombreux labels et distinctions jalonnent le parcours de la manufacture qui a été reconnue « Entreprise du Patrimoine Vivant » en 2009. </a:t>
            </a:r>
            <a:br/>
            <a:endParaRPr b="0" lang="fr-FR" sz="1800" spc="-1" strike="noStrike">
              <a:solidFill>
                <a:srgbClr val="000000"/>
              </a:solidFill>
              <a:latin typeface="Arial"/>
            </a:endParaRPr>
          </a:p>
        </p:txBody>
      </p:sp>
      <p:sp>
        <p:nvSpPr>
          <p:cNvPr id="150" name="TextShape 2"/>
          <p:cNvSpPr txBox="1"/>
          <p:nvPr/>
        </p:nvSpPr>
        <p:spPr>
          <a:xfrm>
            <a:off x="457200" y="2349000"/>
            <a:ext cx="8228880" cy="3312000"/>
          </a:xfrm>
          <a:prstGeom prst="rect">
            <a:avLst/>
          </a:prstGeom>
          <a:noFill/>
          <a:ln w="0">
            <a:noFill/>
          </a:ln>
        </p:spPr>
        <p:txBody>
          <a:bodyPr lIns="0" rIns="0" tIns="0" bIns="0" anchor="ctr">
            <a:noAutofit/>
          </a:bodyPr>
          <a:p>
            <a:pPr marL="343080" indent="-342360">
              <a:lnSpc>
                <a:spcPct val="100000"/>
              </a:lnSpc>
              <a:spcBef>
                <a:spcPts val="859"/>
              </a:spcBef>
              <a:tabLst>
                <a:tab algn="l" pos="0"/>
              </a:tabLst>
            </a:pPr>
            <a:r>
              <a:rPr b="0" lang="fr-FR" sz="1800" spc="-1" strike="noStrike">
                <a:solidFill>
                  <a:srgbClr val="000000"/>
                </a:solidFill>
                <a:latin typeface="Arial"/>
              </a:rPr>
              <a:t>Récemment, </a:t>
            </a:r>
            <a:endParaRPr b="0" lang="fr-FR" sz="1800" spc="-1" strike="noStrike">
              <a:latin typeface="Arial"/>
            </a:endParaRPr>
          </a:p>
          <a:p>
            <a:pPr marL="343080" indent="-342360">
              <a:lnSpc>
                <a:spcPct val="100000"/>
              </a:lnSpc>
              <a:spcBef>
                <a:spcPts val="859"/>
              </a:spcBef>
              <a:tabLst>
                <a:tab algn="l" pos="0"/>
              </a:tabLst>
            </a:pPr>
            <a:r>
              <a:rPr b="0" lang="fr-FR" sz="1800" spc="-1" strike="noStrike">
                <a:solidFill>
                  <a:srgbClr val="000000"/>
                </a:solidFill>
                <a:latin typeface="Arial"/>
              </a:rPr>
              <a:t>la marque a ouvert</a:t>
            </a:r>
            <a:endParaRPr b="0" lang="fr-FR" sz="1800" spc="-1" strike="noStrike">
              <a:latin typeface="Arial"/>
            </a:endParaRPr>
          </a:p>
          <a:p>
            <a:pPr marL="343080" indent="-342360">
              <a:lnSpc>
                <a:spcPct val="100000"/>
              </a:lnSpc>
              <a:spcBef>
                <a:spcPts val="859"/>
              </a:spcBef>
              <a:tabLst>
                <a:tab algn="l" pos="0"/>
              </a:tabLst>
            </a:pPr>
            <a:r>
              <a:rPr b="0" lang="fr-FR" sz="1800" spc="-1" strike="noStrike">
                <a:solidFill>
                  <a:srgbClr val="000000"/>
                </a:solidFill>
                <a:latin typeface="Arial"/>
              </a:rPr>
              <a:t> </a:t>
            </a:r>
            <a:r>
              <a:rPr b="0" lang="fr-FR" sz="1800" spc="-1" strike="noStrike">
                <a:solidFill>
                  <a:srgbClr val="000000"/>
                </a:solidFill>
                <a:latin typeface="Arial"/>
              </a:rPr>
              <a:t>un musée retraçant</a:t>
            </a:r>
            <a:endParaRPr b="0" lang="fr-FR" sz="1800" spc="-1" strike="noStrike">
              <a:latin typeface="Arial"/>
            </a:endParaRPr>
          </a:p>
          <a:p>
            <a:pPr marL="343080" indent="-342360">
              <a:lnSpc>
                <a:spcPct val="100000"/>
              </a:lnSpc>
              <a:spcBef>
                <a:spcPts val="859"/>
              </a:spcBef>
              <a:tabLst>
                <a:tab algn="l" pos="0"/>
              </a:tabLst>
            </a:pPr>
            <a:r>
              <a:rPr b="0" lang="fr-FR" sz="1800" spc="-1" strike="noStrike">
                <a:solidFill>
                  <a:srgbClr val="000000"/>
                </a:solidFill>
                <a:latin typeface="Arial"/>
              </a:rPr>
              <a:t>son histoire nommé</a:t>
            </a:r>
            <a:endParaRPr b="0" lang="fr-FR" sz="1800" spc="-1" strike="noStrike">
              <a:latin typeface="Arial"/>
            </a:endParaRPr>
          </a:p>
          <a:p>
            <a:pPr marL="343080" indent="-342360">
              <a:lnSpc>
                <a:spcPct val="100000"/>
              </a:lnSpc>
              <a:spcBef>
                <a:spcPts val="859"/>
              </a:spcBef>
              <a:tabLst>
                <a:tab algn="l" pos="0"/>
              </a:tabLst>
            </a:pPr>
            <a:r>
              <a:rPr b="0" lang="fr-FR" sz="1800" spc="-1" strike="noStrike">
                <a:solidFill>
                  <a:srgbClr val="000000"/>
                </a:solidFill>
                <a:latin typeface="Arial"/>
              </a:rPr>
              <a:t>La Filaventure</a:t>
            </a:r>
            <a:endParaRPr b="0" lang="fr-FR" sz="1800" spc="-1" strike="noStrike">
              <a:latin typeface="Arial"/>
            </a:endParaRPr>
          </a:p>
          <a:p>
            <a:pPr marL="343080" indent="-342360">
              <a:lnSpc>
                <a:spcPct val="100000"/>
              </a:lnSpc>
              <a:tabLst>
                <a:tab algn="l" pos="0"/>
              </a:tabLst>
            </a:pPr>
            <a:endParaRPr b="0" lang="fr-FR" sz="1800" spc="-1" strike="noStrike">
              <a:latin typeface="Arial"/>
            </a:endParaRPr>
          </a:p>
        </p:txBody>
      </p:sp>
      <p:pic>
        <p:nvPicPr>
          <p:cNvPr id="151" name="Picture 2" descr="E:\ERASMUS\Brun-de-Vian-Tiran la filaventure.jpg"/>
          <p:cNvPicPr/>
          <p:nvPr/>
        </p:nvPicPr>
        <p:blipFill>
          <a:blip r:embed="rId1"/>
          <a:stretch/>
        </p:blipFill>
        <p:spPr>
          <a:xfrm>
            <a:off x="2699640" y="2421000"/>
            <a:ext cx="6120360" cy="400356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TextShape 1"/>
          <p:cNvSpPr txBox="1"/>
          <p:nvPr/>
        </p:nvSpPr>
        <p:spPr>
          <a:xfrm>
            <a:off x="457200" y="0"/>
            <a:ext cx="8228880" cy="504000"/>
          </a:xfrm>
          <a:prstGeom prst="rect">
            <a:avLst/>
          </a:prstGeom>
          <a:noFill/>
          <a:ln w="0">
            <a:noFill/>
          </a:ln>
        </p:spPr>
        <p:txBody>
          <a:bodyPr lIns="0" rIns="0" tIns="0" bIns="0" anchor="ctr">
            <a:noAutofit/>
          </a:bodyPr>
          <a:p>
            <a:pPr algn="ctr">
              <a:lnSpc>
                <a:spcPct val="100000"/>
              </a:lnSpc>
            </a:pPr>
            <a:r>
              <a:rPr b="0" lang="fr-FR" sz="1800" spc="-1" strike="noStrike">
                <a:solidFill>
                  <a:srgbClr val="000000"/>
                </a:solidFill>
                <a:latin typeface="Arial"/>
              </a:rPr>
              <a:t> </a:t>
            </a:r>
            <a:r>
              <a:rPr b="0" lang="fr-FR" sz="1800" spc="-1" strike="noStrike">
                <a:solidFill>
                  <a:srgbClr val="000000"/>
                </a:solidFill>
                <a:latin typeface="Arial"/>
              </a:rPr>
              <a:t>Fontaine de vaucluse </a:t>
            </a:r>
            <a:endParaRPr b="0" lang="fr-FR" sz="1800" spc="-1" strike="noStrike">
              <a:solidFill>
                <a:srgbClr val="000000"/>
              </a:solidFill>
              <a:latin typeface="Arial"/>
            </a:endParaRPr>
          </a:p>
        </p:txBody>
      </p:sp>
      <p:sp>
        <p:nvSpPr>
          <p:cNvPr id="153" name="TextShape 2"/>
          <p:cNvSpPr txBox="1"/>
          <p:nvPr/>
        </p:nvSpPr>
        <p:spPr>
          <a:xfrm>
            <a:off x="107640" y="980640"/>
            <a:ext cx="8578440" cy="5616360"/>
          </a:xfrm>
          <a:prstGeom prst="rect">
            <a:avLst/>
          </a:prstGeom>
          <a:noFill/>
          <a:ln w="0">
            <a:noFill/>
          </a:ln>
        </p:spPr>
        <p:txBody>
          <a:bodyPr lIns="0" rIns="0" tIns="0" bIns="0" anchor="ctr">
            <a:noAutofit/>
          </a:bodyPr>
          <a:p>
            <a:pPr>
              <a:lnSpc>
                <a:spcPct val="100000"/>
              </a:lnSpc>
            </a:pPr>
            <a:r>
              <a:rPr b="0" lang="fr-FR" sz="1800" spc="-1" strike="noStrike">
                <a:latin typeface="Arial"/>
              </a:rPr>
              <a:t>La sorgue prend</a:t>
            </a:r>
            <a:endParaRPr b="0" lang="fr-FR" sz="1800" spc="-1" strike="noStrike">
              <a:latin typeface="Arial"/>
            </a:endParaRPr>
          </a:p>
          <a:p>
            <a:pPr>
              <a:lnSpc>
                <a:spcPct val="100000"/>
              </a:lnSpc>
            </a:pPr>
            <a:r>
              <a:rPr b="0" lang="fr-FR" sz="1800" spc="-1" strike="noStrike">
                <a:latin typeface="Arial"/>
              </a:rPr>
              <a:t>sa source à</a:t>
            </a:r>
            <a:endParaRPr b="0" lang="fr-FR" sz="1800" spc="-1" strike="noStrike">
              <a:latin typeface="Arial"/>
            </a:endParaRPr>
          </a:p>
          <a:p>
            <a:pPr>
              <a:lnSpc>
                <a:spcPct val="100000"/>
              </a:lnSpc>
            </a:pPr>
            <a:r>
              <a:rPr b="0" lang="fr-FR" sz="1800" spc="-1" strike="noStrike">
                <a:latin typeface="Arial"/>
              </a:rPr>
              <a:t>Fontaine de Vaucluse.</a:t>
            </a:r>
            <a:endParaRPr b="0" lang="fr-FR" sz="1800" spc="-1" strike="noStrike">
              <a:latin typeface="Arial"/>
            </a:endParaRPr>
          </a:p>
          <a:p>
            <a:pPr>
              <a:lnSpc>
                <a:spcPct val="100000"/>
              </a:lnSpc>
            </a:pPr>
            <a:r>
              <a:rPr b="0" lang="fr-FR" sz="1800" spc="-1" strike="noStrike">
                <a:latin typeface="Arial"/>
              </a:rPr>
              <a:t>Avec un écoulement total moyen de</a:t>
            </a:r>
            <a:endParaRPr b="0" lang="fr-FR" sz="1800" spc="-1" strike="noStrike">
              <a:latin typeface="Arial"/>
            </a:endParaRPr>
          </a:p>
          <a:p>
            <a:pPr>
              <a:lnSpc>
                <a:spcPct val="100000"/>
              </a:lnSpc>
            </a:pPr>
            <a:r>
              <a:rPr b="0" lang="fr-FR" sz="1800" spc="-1" strike="noStrike">
                <a:latin typeface="Arial"/>
              </a:rPr>
              <a:t>630 millions de m3 par an,</a:t>
            </a:r>
            <a:endParaRPr b="0" lang="fr-FR" sz="1800" spc="-1" strike="noStrike">
              <a:latin typeface="Arial"/>
            </a:endParaRPr>
          </a:p>
          <a:p>
            <a:pPr>
              <a:lnSpc>
                <a:spcPct val="100000"/>
              </a:lnSpc>
            </a:pPr>
            <a:r>
              <a:rPr b="0" lang="fr-FR" sz="1800" spc="-1" strike="noStrike">
                <a:latin typeface="Arial"/>
              </a:rPr>
              <a:t>cette source est la première</a:t>
            </a:r>
            <a:endParaRPr b="0" lang="fr-FR" sz="1800" spc="-1" strike="noStrike">
              <a:latin typeface="Arial"/>
            </a:endParaRPr>
          </a:p>
          <a:p>
            <a:pPr>
              <a:lnSpc>
                <a:spcPct val="100000"/>
              </a:lnSpc>
            </a:pPr>
            <a:r>
              <a:rPr b="0" lang="fr-FR" sz="1800" spc="-1" strike="noStrike">
                <a:latin typeface="Arial"/>
              </a:rPr>
              <a:t>de France, et l'une des plus</a:t>
            </a:r>
            <a:endParaRPr b="0" lang="fr-FR" sz="1800" spc="-1" strike="noStrike">
              <a:latin typeface="Arial"/>
            </a:endParaRPr>
          </a:p>
          <a:p>
            <a:pPr>
              <a:lnSpc>
                <a:spcPct val="100000"/>
              </a:lnSpc>
            </a:pPr>
            <a:r>
              <a:rPr b="0" lang="fr-FR" sz="1800" spc="-1" strike="noStrike">
                <a:latin typeface="Arial"/>
              </a:rPr>
              <a:t>importantes au niveau mondial.</a:t>
            </a:r>
            <a:endParaRPr b="0" lang="fr-FR" sz="1800" spc="-1" strike="noStrike">
              <a:latin typeface="Arial"/>
            </a:endParaRPr>
          </a:p>
          <a:p>
            <a:pPr>
              <a:lnSpc>
                <a:spcPct val="100000"/>
              </a:lnSpc>
            </a:pPr>
            <a:r>
              <a:rPr b="0" lang="fr-FR" sz="1800" spc="-1" strike="noStrike">
                <a:latin typeface="Arial"/>
              </a:rPr>
              <a:t>Elle résulte de l'émergence d'un</a:t>
            </a:r>
            <a:endParaRPr b="0" lang="fr-FR" sz="1800" spc="-1" strike="noStrike">
              <a:latin typeface="Arial"/>
            </a:endParaRPr>
          </a:p>
          <a:p>
            <a:pPr>
              <a:lnSpc>
                <a:spcPct val="100000"/>
              </a:lnSpc>
            </a:pPr>
            <a:r>
              <a:rPr b="0" lang="fr-FR" sz="1800" spc="-1" strike="noStrike">
                <a:latin typeface="Arial"/>
              </a:rPr>
              <a:t>immense réseau souterrain.</a:t>
            </a:r>
            <a:endParaRPr b="0" lang="fr-FR" sz="1800" spc="-1" strike="noStrike">
              <a:latin typeface="Arial"/>
            </a:endParaRPr>
          </a:p>
          <a:p>
            <a:pPr>
              <a:lnSpc>
                <a:spcPct val="100000"/>
              </a:lnSpc>
            </a:pPr>
            <a:r>
              <a:rPr b="0" lang="fr-FR" sz="1800" spc="-1" strike="noStrike">
                <a:latin typeface="Arial"/>
              </a:rPr>
              <a:t>La Fontaine de Vaucluse,</a:t>
            </a:r>
            <a:endParaRPr b="0" lang="fr-FR" sz="1800" spc="-1" strike="noStrike">
              <a:latin typeface="Arial"/>
            </a:endParaRPr>
          </a:p>
          <a:p>
            <a:pPr>
              <a:lnSpc>
                <a:spcPct val="100000"/>
              </a:lnSpc>
            </a:pPr>
            <a:r>
              <a:rPr b="0" lang="fr-FR" sz="1800" spc="-1" strike="noStrike">
                <a:latin typeface="Arial"/>
              </a:rPr>
              <a:t>véritable caprice de la nature,</a:t>
            </a:r>
            <a:endParaRPr b="0" lang="fr-FR" sz="1800" spc="-1" strike="noStrike">
              <a:latin typeface="Arial"/>
            </a:endParaRPr>
          </a:p>
          <a:p>
            <a:pPr>
              <a:lnSpc>
                <a:spcPct val="100000"/>
              </a:lnSpc>
            </a:pPr>
            <a:r>
              <a:rPr b="0" lang="fr-FR" sz="1800" spc="-1" strike="noStrike">
                <a:latin typeface="Arial"/>
              </a:rPr>
              <a:t>ne cesse d'intriguer curieux,</a:t>
            </a:r>
            <a:endParaRPr b="0" lang="fr-FR" sz="1800" spc="-1" strike="noStrike">
              <a:latin typeface="Arial"/>
            </a:endParaRPr>
          </a:p>
          <a:p>
            <a:pPr>
              <a:lnSpc>
                <a:spcPct val="100000"/>
              </a:lnSpc>
            </a:pPr>
            <a:r>
              <a:rPr b="0" lang="fr-FR" sz="1800" spc="-1" strike="noStrike">
                <a:latin typeface="Arial"/>
              </a:rPr>
              <a:t>chercheurs et poètes</a:t>
            </a:r>
            <a:endParaRPr b="0" lang="fr-FR" sz="1800" spc="-1" strike="noStrike">
              <a:latin typeface="Arial"/>
            </a:endParaRPr>
          </a:p>
          <a:p>
            <a:pPr>
              <a:lnSpc>
                <a:spcPct val="100000"/>
              </a:lnSpc>
            </a:pPr>
            <a:r>
              <a:rPr b="0" lang="fr-FR" sz="1800" spc="-1" strike="noStrike">
                <a:latin typeface="Arial"/>
              </a:rPr>
              <a:t>depuis l'antiquité. (Petrarca, R.Char) …)</a:t>
            </a:r>
            <a:endParaRPr b="0" lang="fr-FR" sz="1800" spc="-1" strike="noStrike">
              <a:latin typeface="Arial"/>
            </a:endParaRPr>
          </a:p>
          <a:p>
            <a:pPr>
              <a:lnSpc>
                <a:spcPct val="100000"/>
              </a:lnSpc>
            </a:pPr>
            <a:r>
              <a:rPr b="0" lang="fr-FR" sz="1800" spc="-1" strike="noStrike">
                <a:latin typeface="Arial"/>
              </a:rPr>
              <a:t>Les eaux qui bondissent à Fontaine</a:t>
            </a:r>
            <a:endParaRPr b="0" lang="fr-FR" sz="1800" spc="-1" strike="noStrike">
              <a:latin typeface="Arial"/>
            </a:endParaRPr>
          </a:p>
          <a:p>
            <a:pPr>
              <a:lnSpc>
                <a:spcPct val="100000"/>
              </a:lnSpc>
            </a:pPr>
            <a:r>
              <a:rPr b="0" lang="fr-FR" sz="1800" spc="-1" strike="noStrike">
                <a:latin typeface="Arial"/>
              </a:rPr>
              <a:t>de Vaucluse proviennent de l'infiltration</a:t>
            </a:r>
            <a:endParaRPr b="0" lang="fr-FR" sz="1800" spc="-1" strike="noStrike">
              <a:latin typeface="Arial"/>
            </a:endParaRPr>
          </a:p>
          <a:p>
            <a:pPr>
              <a:lnSpc>
                <a:spcPct val="100000"/>
              </a:lnSpc>
            </a:pPr>
            <a:r>
              <a:rPr b="0" lang="fr-FR" sz="1800" spc="-1" strike="noStrike">
                <a:latin typeface="Arial"/>
              </a:rPr>
              <a:t>des eaux de pluie et de la fonte des</a:t>
            </a:r>
            <a:endParaRPr b="0" lang="fr-FR" sz="1800" spc="-1" strike="noStrike">
              <a:latin typeface="Arial"/>
            </a:endParaRPr>
          </a:p>
          <a:p>
            <a:pPr>
              <a:lnSpc>
                <a:spcPct val="100000"/>
              </a:lnSpc>
            </a:pPr>
            <a:r>
              <a:rPr b="0" lang="fr-FR" sz="1800" spc="-1" strike="noStrike">
                <a:latin typeface="Arial"/>
              </a:rPr>
              <a:t>neiges du sud du Mont Ventoux,</a:t>
            </a:r>
            <a:endParaRPr b="0" lang="fr-FR" sz="1800" spc="-1" strike="noStrike">
              <a:latin typeface="Arial"/>
            </a:endParaRPr>
          </a:p>
          <a:p>
            <a:pPr>
              <a:lnSpc>
                <a:spcPct val="100000"/>
              </a:lnSpc>
            </a:pPr>
            <a:r>
              <a:rPr b="0" lang="fr-FR" sz="1800" spc="-1" strike="noStrike">
                <a:latin typeface="Arial"/>
              </a:rPr>
              <a:t>des Monts de Vaucluse et de la Montagne de Lure qui représentent un "impluvium" de 1240 km² et dont l'unique issue demeure la Fontaine.</a:t>
            </a:r>
            <a:r>
              <a:rPr b="0" lang="fr-FR" sz="1800" spc="-1" strike="noStrike">
                <a:latin typeface="Arial"/>
                <a:hlinkClick r:id="rId1"/>
              </a:rPr>
              <a:t>https://www.lasorgue.fr/la-sorgue/la-fontaine-de-vaucluse/la-source-de-la-sorgue-386.html</a:t>
            </a:r>
            <a:endParaRPr b="0" lang="fr-FR" sz="1800" spc="-1" strike="noStrike">
              <a:latin typeface="Arial"/>
            </a:endParaRPr>
          </a:p>
          <a:p>
            <a:pPr>
              <a:lnSpc>
                <a:spcPct val="100000"/>
              </a:lnSpc>
            </a:pPr>
            <a:endParaRPr b="0" lang="fr-FR" sz="1800" spc="-1" strike="noStrike">
              <a:latin typeface="Arial"/>
            </a:endParaRPr>
          </a:p>
        </p:txBody>
      </p:sp>
      <p:pic>
        <p:nvPicPr>
          <p:cNvPr id="154" name="Picture 2" descr="E:\ERASMUS\fontaine-de-vaucluse.jpg"/>
          <p:cNvPicPr/>
          <p:nvPr/>
        </p:nvPicPr>
        <p:blipFill>
          <a:blip r:embed="rId2"/>
          <a:stretch/>
        </p:blipFill>
        <p:spPr>
          <a:xfrm>
            <a:off x="4248000" y="980640"/>
            <a:ext cx="4823640" cy="470736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TextShape 1"/>
          <p:cNvSpPr txBox="1"/>
          <p:nvPr/>
        </p:nvSpPr>
        <p:spPr>
          <a:xfrm>
            <a:off x="360000" y="144000"/>
            <a:ext cx="8228880" cy="1368000"/>
          </a:xfrm>
          <a:prstGeom prst="rect">
            <a:avLst/>
          </a:prstGeom>
          <a:noFill/>
          <a:ln w="0">
            <a:noFill/>
          </a:ln>
        </p:spPr>
        <p:txBody>
          <a:bodyPr lIns="0" rIns="0" tIns="0" bIns="0" anchor="ctr">
            <a:noAutofit/>
          </a:bodyPr>
          <a:p>
            <a:r>
              <a:rPr b="0" lang="fr-FR" sz="1800" spc="-1" strike="noStrike">
                <a:solidFill>
                  <a:srgbClr val="000000"/>
                </a:solidFill>
                <a:latin typeface="Arial"/>
              </a:rPr>
              <a:t>Regarder la Sorgue en crue : </a:t>
            </a:r>
            <a:r>
              <a:rPr b="0" lang="fr-FR" sz="1800" spc="-1" strike="noStrike">
                <a:solidFill>
                  <a:srgbClr val="000000"/>
                </a:solidFill>
                <a:latin typeface="Arial"/>
                <a:hlinkClick r:id="rId1"/>
              </a:rPr>
              <a:t>https://www.youtube.com/watch?v=Jy8NuVYJCtI</a:t>
            </a:r>
            <a:endParaRPr b="0" lang="fr-FR" sz="1800" spc="-1" strike="noStrike">
              <a:solidFill>
                <a:srgbClr val="000000"/>
              </a:solidFill>
              <a:latin typeface="Arial"/>
            </a:endParaRPr>
          </a:p>
        </p:txBody>
      </p:sp>
      <p:sp>
        <p:nvSpPr>
          <p:cNvPr id="156" name="TextShape 2"/>
          <p:cNvSpPr txBox="1"/>
          <p:nvPr/>
        </p:nvSpPr>
        <p:spPr>
          <a:xfrm>
            <a:off x="457200" y="3096000"/>
            <a:ext cx="8228880" cy="3029400"/>
          </a:xfrm>
          <a:prstGeom prst="rect">
            <a:avLst/>
          </a:prstGeom>
          <a:noFill/>
          <a:ln w="0">
            <a:noFill/>
          </a:ln>
        </p:spPr>
        <p:txBody>
          <a:bodyPr lIns="0" rIns="0" tIns="0" bIns="0" anchor="ctr">
            <a:noAutofit/>
          </a:bodyPr>
          <a:p>
            <a:pPr>
              <a:lnSpc>
                <a:spcPct val="100000"/>
              </a:lnSpc>
            </a:pPr>
            <a:endParaRPr b="0" lang="fr-FR" sz="3200" spc="-1" strike="noStrike">
              <a:latin typeface="Arial"/>
            </a:endParaRPr>
          </a:p>
          <a:p>
            <a:pPr>
              <a:lnSpc>
                <a:spcPct val="100000"/>
              </a:lnSpc>
            </a:pPr>
            <a:endParaRPr b="0" lang="fr-FR" sz="3200" spc="-1" strike="noStrike">
              <a:latin typeface="Arial"/>
            </a:endParaRPr>
          </a:p>
        </p:txBody>
      </p:sp>
      <p:pic>
        <p:nvPicPr>
          <p:cNvPr id="157" name="Picture 2" descr="E:\ERASMUS\gouffre-fontaine-vaucluse.jpg"/>
          <p:cNvPicPr/>
          <p:nvPr/>
        </p:nvPicPr>
        <p:blipFill>
          <a:blip r:embed="rId2"/>
          <a:stretch/>
        </p:blipFill>
        <p:spPr>
          <a:xfrm>
            <a:off x="4392000" y="3275280"/>
            <a:ext cx="4320000" cy="2484720"/>
          </a:xfrm>
          <a:prstGeom prst="rect">
            <a:avLst/>
          </a:prstGeom>
          <a:ln w="0">
            <a:noFill/>
          </a:ln>
        </p:spPr>
      </p:pic>
      <p:sp>
        <p:nvSpPr>
          <p:cNvPr id="158" name="TextShape 3"/>
          <p:cNvSpPr txBox="1"/>
          <p:nvPr/>
        </p:nvSpPr>
        <p:spPr>
          <a:xfrm>
            <a:off x="267480" y="1080000"/>
            <a:ext cx="8683920" cy="1440000"/>
          </a:xfrm>
          <a:prstGeom prst="rect">
            <a:avLst/>
          </a:prstGeom>
          <a:noFill/>
          <a:ln w="0">
            <a:noFill/>
          </a:ln>
        </p:spPr>
        <p:txBody>
          <a:bodyPr lIns="90000" rIns="90000" tIns="45000" bIns="45000">
            <a:noAutofit/>
          </a:bodyPr>
          <a:p>
            <a:r>
              <a:rPr b="0" lang="fr-FR" sz="2400" spc="-1" strike="noStrike">
                <a:latin typeface="Times New Roman"/>
              </a:rPr>
              <a:t>moulin à papier Vallis Clausa : </a:t>
            </a:r>
            <a:r>
              <a:rPr b="0" lang="fr-FR" sz="2400" spc="-1" strike="noStrike">
                <a:latin typeface="Times New Roman"/>
                <a:hlinkClick r:id="rId3"/>
              </a:rPr>
              <a:t>https://www.youtube.com/watch?v=ueqpSuooSV4&amp;feature=emb_logo</a:t>
            </a:r>
            <a:endParaRPr b="0" lang="fr-FR" sz="2400" spc="-1" strike="noStrike">
              <a:latin typeface="Times New Roman"/>
            </a:endParaRPr>
          </a:p>
        </p:txBody>
      </p:sp>
      <p:pic>
        <p:nvPicPr>
          <p:cNvPr id="159" name="" descr=""/>
          <p:cNvPicPr/>
          <p:nvPr/>
        </p:nvPicPr>
        <p:blipFill>
          <a:blip r:embed="rId4"/>
          <a:stretch/>
        </p:blipFill>
        <p:spPr>
          <a:xfrm>
            <a:off x="144000" y="2448000"/>
            <a:ext cx="4104000" cy="388872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TextShape 1"/>
          <p:cNvSpPr txBox="1"/>
          <p:nvPr/>
        </p:nvSpPr>
        <p:spPr>
          <a:xfrm>
            <a:off x="457200" y="274680"/>
            <a:ext cx="8228880" cy="373320"/>
          </a:xfrm>
          <a:prstGeom prst="rect">
            <a:avLst/>
          </a:prstGeom>
          <a:noFill/>
          <a:ln w="0">
            <a:noFill/>
          </a:ln>
        </p:spPr>
        <p:txBody>
          <a:bodyPr lIns="0" rIns="0" tIns="0" bIns="0" anchor="ctr">
            <a:noAutofit/>
          </a:bodyPr>
          <a:p>
            <a:r>
              <a:rPr b="0" lang="fr-FR" sz="1800" spc="-1" strike="noStrike">
                <a:solidFill>
                  <a:srgbClr val="000000"/>
                </a:solidFill>
                <a:latin typeface="Arial"/>
              </a:rPr>
              <a:t>Le lycée Benoit</a:t>
            </a:r>
            <a:endParaRPr b="0" lang="fr-FR" sz="1800" spc="-1" strike="noStrike">
              <a:solidFill>
                <a:srgbClr val="000000"/>
              </a:solidFill>
              <a:latin typeface="Arial"/>
            </a:endParaRPr>
          </a:p>
        </p:txBody>
      </p:sp>
      <p:sp>
        <p:nvSpPr>
          <p:cNvPr id="161" name="TextShape 2"/>
          <p:cNvSpPr txBox="1"/>
          <p:nvPr/>
        </p:nvSpPr>
        <p:spPr>
          <a:xfrm>
            <a:off x="456840" y="648000"/>
            <a:ext cx="8229240" cy="5005800"/>
          </a:xfrm>
          <a:prstGeom prst="rect">
            <a:avLst/>
          </a:prstGeom>
          <a:noFill/>
          <a:ln w="0">
            <a:noFill/>
          </a:ln>
        </p:spPr>
        <p:txBody>
          <a:bodyPr lIns="0" rIns="0" tIns="0" bIns="0">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ea typeface="DejaVu Sans"/>
              </a:rPr>
              <a:t>Le 21 mars 1872 Alphonse Benoit, </a:t>
            </a:r>
            <a:r>
              <a:rPr b="0" lang="fr-FR" sz="1800" spc="-1" strike="noStrike">
                <a:solidFill>
                  <a:srgbClr val="000000"/>
                </a:solidFill>
                <a:latin typeface="Arial"/>
              </a:rPr>
              <a:t>commissionnaire en soie décédait à l’Isle-sur-la-Sorgue. Par son testament  il léguait à la ville de l’Isle des biens meubles et immeubles à la condition de fonder un collège et un refuge pour les négociants, patrons, ouvriers tombés dans la misère.</a:t>
            </a:r>
            <a:endParaRPr b="0" lang="fr-FR" sz="1800" spc="-1" strike="noStrike">
              <a:solidFill>
                <a:srgbClr val="000000"/>
              </a:solidFill>
              <a:latin typeface="Arial"/>
            </a:endParaRPr>
          </a:p>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La maison de Monsieur Benoit ayant été reconnue impropre pour un établissement scolaire la commune acheta en 1878 un terrain de 5 hectares environ au quartier de Ville Vieille. Les travaux exécutés d’après les plans de l’architecte Baudoy furent commencés en 1880. L établissement  fut ouvert aux élèves le 21 mai 1884.</a:t>
            </a:r>
            <a:endParaRPr b="0" lang="fr-FR" sz="1800" spc="-1" strike="noStrike">
              <a:solidFill>
                <a:srgbClr val="000000"/>
              </a:solidFill>
              <a:latin typeface="Arial"/>
            </a:endParaRPr>
          </a:p>
          <a:p>
            <a:pPr marL="432000" indent="-324000">
              <a:spcBef>
                <a:spcPts val="1417"/>
              </a:spcBef>
              <a:buClr>
                <a:srgbClr val="000000"/>
              </a:buClr>
              <a:buSzPct val="45000"/>
              <a:buFont typeface="Wingdings" charset="2"/>
              <a:buChar char=""/>
            </a:pPr>
            <a:endParaRPr b="0" lang="fr-FR" sz="1800" spc="-1" strike="noStrike">
              <a:solidFill>
                <a:srgbClr val="000000"/>
              </a:solidFill>
              <a:latin typeface="Arial"/>
            </a:endParaRPr>
          </a:p>
        </p:txBody>
      </p:sp>
      <p:pic>
        <p:nvPicPr>
          <p:cNvPr id="162" name="" descr=""/>
          <p:cNvPicPr/>
          <p:nvPr/>
        </p:nvPicPr>
        <p:blipFill>
          <a:blip r:embed="rId1"/>
          <a:stretch/>
        </p:blipFill>
        <p:spPr>
          <a:xfrm>
            <a:off x="1800000" y="3168000"/>
            <a:ext cx="6094080" cy="364500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TextShape 1"/>
          <p:cNvSpPr txBox="1"/>
          <p:nvPr/>
        </p:nvSpPr>
        <p:spPr>
          <a:xfrm>
            <a:off x="457200" y="189360"/>
            <a:ext cx="8228880" cy="256320"/>
          </a:xfrm>
          <a:prstGeom prst="rect">
            <a:avLst/>
          </a:prstGeom>
          <a:noFill/>
          <a:ln w="0">
            <a:noFill/>
          </a:ln>
        </p:spPr>
        <p:txBody>
          <a:bodyPr lIns="0" rIns="0" tIns="0" bIns="0" anchor="ctr">
            <a:noAutofit/>
          </a:bodyPr>
          <a:p>
            <a:endParaRPr b="0" lang="fr-FR" sz="1800" spc="-1" strike="noStrike">
              <a:solidFill>
                <a:srgbClr val="000000"/>
              </a:solidFill>
              <a:latin typeface="Arial"/>
            </a:endParaRPr>
          </a:p>
        </p:txBody>
      </p:sp>
      <p:sp>
        <p:nvSpPr>
          <p:cNvPr id="164" name="TextShape 2"/>
          <p:cNvSpPr txBox="1"/>
          <p:nvPr/>
        </p:nvSpPr>
        <p:spPr>
          <a:xfrm>
            <a:off x="457200" y="445680"/>
            <a:ext cx="8229240" cy="5136120"/>
          </a:xfrm>
          <a:prstGeom prst="rect">
            <a:avLst/>
          </a:prstGeom>
          <a:noFill/>
          <a:ln w="0">
            <a:noFill/>
          </a:ln>
        </p:spPr>
        <p:txBody>
          <a:bodyPr lIns="0" rIns="0" tIns="0" bIns="0">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Aujourd’hui notre lycée a besoin de travaux. En effet le sol est trop meuble, et le lycée trop proche de l’eau. Pendant les travaux les élèves embellissent la cour centrale.</a:t>
            </a:r>
            <a:endParaRPr b="0" lang="fr-FR" sz="1800" spc="-1" strike="noStrike">
              <a:solidFill>
                <a:srgbClr val="000000"/>
              </a:solidFill>
              <a:latin typeface="Arial"/>
            </a:endParaRPr>
          </a:p>
          <a:p>
            <a:pPr marL="432000" indent="-324000">
              <a:spcBef>
                <a:spcPts val="1417"/>
              </a:spcBef>
              <a:buClr>
                <a:srgbClr val="000000"/>
              </a:buClr>
              <a:buSzPct val="45000"/>
              <a:buFont typeface="Wingdings" charset="2"/>
              <a:buChar char=""/>
            </a:pPr>
            <a:endParaRPr b="0" lang="fr-FR" sz="1800" spc="-1" strike="noStrike">
              <a:solidFill>
                <a:srgbClr val="000000"/>
              </a:solidFill>
              <a:latin typeface="Arial"/>
            </a:endParaRPr>
          </a:p>
        </p:txBody>
      </p:sp>
      <p:pic>
        <p:nvPicPr>
          <p:cNvPr id="165" name="" descr=""/>
          <p:cNvPicPr/>
          <p:nvPr/>
        </p:nvPicPr>
        <p:blipFill>
          <a:blip r:embed="rId1"/>
          <a:stretch/>
        </p:blipFill>
        <p:spPr>
          <a:xfrm>
            <a:off x="3888000" y="1008000"/>
            <a:ext cx="4320000" cy="3312000"/>
          </a:xfrm>
          <a:prstGeom prst="rect">
            <a:avLst/>
          </a:prstGeom>
          <a:ln w="0">
            <a:noFill/>
          </a:ln>
        </p:spPr>
      </p:pic>
      <p:pic>
        <p:nvPicPr>
          <p:cNvPr id="166" name="" descr=""/>
          <p:cNvPicPr/>
          <p:nvPr/>
        </p:nvPicPr>
        <p:blipFill>
          <a:blip r:embed="rId2"/>
          <a:stretch/>
        </p:blipFill>
        <p:spPr>
          <a:xfrm>
            <a:off x="6624000" y="4608000"/>
            <a:ext cx="1872000" cy="1867320"/>
          </a:xfrm>
          <a:prstGeom prst="rect">
            <a:avLst/>
          </a:prstGeom>
          <a:ln w="0">
            <a:noFill/>
          </a:ln>
        </p:spPr>
      </p:pic>
      <p:pic>
        <p:nvPicPr>
          <p:cNvPr id="167" name="" descr=""/>
          <p:cNvPicPr/>
          <p:nvPr/>
        </p:nvPicPr>
        <p:blipFill>
          <a:blip r:embed="rId3"/>
          <a:stretch/>
        </p:blipFill>
        <p:spPr>
          <a:xfrm>
            <a:off x="3456000" y="4392000"/>
            <a:ext cx="3024000" cy="2160000"/>
          </a:xfrm>
          <a:prstGeom prst="rect">
            <a:avLst/>
          </a:prstGeom>
          <a:ln w="0">
            <a:noFill/>
          </a:ln>
        </p:spPr>
      </p:pic>
      <p:pic>
        <p:nvPicPr>
          <p:cNvPr id="168" name="" descr=""/>
          <p:cNvPicPr/>
          <p:nvPr/>
        </p:nvPicPr>
        <p:blipFill>
          <a:blip r:embed="rId4"/>
          <a:stretch/>
        </p:blipFill>
        <p:spPr>
          <a:xfrm>
            <a:off x="72000" y="3096000"/>
            <a:ext cx="3168000" cy="34560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CustomShape 1"/>
          <p:cNvSpPr/>
          <p:nvPr/>
        </p:nvSpPr>
        <p:spPr>
          <a:xfrm>
            <a:off x="457200" y="274680"/>
            <a:ext cx="8228880" cy="114228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0" lang="fr-FR" sz="4400" spc="-1" strike="noStrike">
                <a:solidFill>
                  <a:srgbClr val="000000"/>
                </a:solidFill>
                <a:latin typeface="Calibri"/>
                <a:ea typeface="DejaVu Sans"/>
              </a:rPr>
              <a:t>LA SORGUE</a:t>
            </a:r>
            <a:endParaRPr b="0" lang="fr-FR" sz="4400" spc="-1" strike="noStrike">
              <a:latin typeface="Arial"/>
            </a:endParaRPr>
          </a:p>
        </p:txBody>
      </p:sp>
      <p:sp>
        <p:nvSpPr>
          <p:cNvPr id="117" name="CustomShape 2"/>
          <p:cNvSpPr/>
          <p:nvPr/>
        </p:nvSpPr>
        <p:spPr>
          <a:xfrm>
            <a:off x="457200" y="1600200"/>
            <a:ext cx="8228880" cy="4525200"/>
          </a:xfrm>
          <a:prstGeom prst="rect">
            <a:avLst/>
          </a:prstGeom>
          <a:noFill/>
          <a:ln w="0">
            <a:noFill/>
          </a:ln>
        </p:spPr>
        <p:style>
          <a:lnRef idx="0"/>
          <a:fillRef idx="0"/>
          <a:effectRef idx="0"/>
          <a:fontRef idx="minor"/>
        </p:style>
        <p:txBody>
          <a:bodyPr lIns="90000" rIns="90000" tIns="45000" bIns="45000">
            <a:normAutofit fontScale="77000"/>
          </a:bodyPr>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Comme son nom l’indique, L’Isle est une sorte d’île sur une rivière nommée la Sorgue.</a:t>
            </a:r>
            <a:endParaRPr b="0" lang="fr-FR" sz="3200" spc="-1" strike="noStrike">
              <a:latin typeface="Arial"/>
            </a:endParaRPr>
          </a:p>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La Sorgue prend sa source à Fontaine-de-Vaucluse ( un village près de l'Isle ) dans un gouffre et est la plus grande résurgence de France et la cinquième au monde. </a:t>
            </a:r>
            <a:endParaRPr b="0" lang="fr-FR" sz="3200" spc="-1" strike="noStrike">
              <a:latin typeface="Arial"/>
            </a:endParaRPr>
          </a:p>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Elle se divise en deux bras principaux au Partage des eaux</a:t>
            </a:r>
            <a:endParaRPr b="0" lang="fr-FR" sz="3200" spc="-1" strike="noStrike">
              <a:latin typeface="Arial"/>
            </a:endParaRPr>
          </a:p>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A la source l’eau est à environ 12°C et vers l’Isle elle est à 13°C toute l’année.</a:t>
            </a:r>
            <a:endParaRPr b="0" lang="fr-FR" sz="3200" spc="-1" strike="noStrike">
              <a:latin typeface="Arial"/>
            </a:endParaRPr>
          </a:p>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La Sorgue permet actuellement de nombreuses activités sportives et touristiques</a:t>
            </a: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CustomShape 1"/>
          <p:cNvSpPr/>
          <p:nvPr/>
        </p:nvSpPr>
        <p:spPr>
          <a:xfrm>
            <a:off x="457200" y="274680"/>
            <a:ext cx="8228880" cy="114228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0" lang="fr-FR" sz="4400" spc="-1" strike="noStrike">
                <a:solidFill>
                  <a:srgbClr val="000000"/>
                </a:solidFill>
                <a:latin typeface="Calibri"/>
                <a:ea typeface="DejaVu Sans"/>
              </a:rPr>
              <a:t>Activités aquatiques</a:t>
            </a:r>
            <a:endParaRPr b="0" lang="fr-FR" sz="4400" spc="-1" strike="noStrike">
              <a:latin typeface="Arial"/>
            </a:endParaRPr>
          </a:p>
        </p:txBody>
      </p:sp>
      <p:sp>
        <p:nvSpPr>
          <p:cNvPr id="119" name="CustomShape 2"/>
          <p:cNvSpPr/>
          <p:nvPr/>
        </p:nvSpPr>
        <p:spPr>
          <a:xfrm>
            <a:off x="457200" y="1052640"/>
            <a:ext cx="8228880" cy="5616360"/>
          </a:xfrm>
          <a:prstGeom prst="rect">
            <a:avLst/>
          </a:prstGeom>
          <a:noFill/>
          <a:ln w="0">
            <a:noFill/>
          </a:ln>
        </p:spPr>
        <p:style>
          <a:lnRef idx="0"/>
          <a:fillRef idx="0"/>
          <a:effectRef idx="0"/>
          <a:fontRef idx="minor"/>
        </p:style>
        <p:txBody>
          <a:bodyPr lIns="90000" rIns="90000" tIns="45000" bIns="45000">
            <a:normAutofit fontScale="61000"/>
          </a:bodyPr>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Dans le Vaucluse il existe 4 clubs de pratique du Canoë et du Kayak ( celui de l’Isle étant le CCKI). En été plusieurs centres  proposent des descentes en kayak aux touristes débutants.</a:t>
            </a: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Le Nego-Chin ( qui signifie Chien Mouillé en provençal ) est une embarcation en bois à l’origine utilisée par les pêcheurs. Il se manœuvre avec un partego, un bâton avec lequel on s’appuie sur le fond de l’eau et se dirige avec des techniques de gouvernail.</a:t>
            </a:r>
            <a:endParaRPr b="0" lang="fr-FR" sz="3200" spc="-1" strike="noStrike">
              <a:latin typeface="Arial"/>
            </a:endParaRPr>
          </a:p>
          <a:p>
            <a:pPr marL="343080" indent="-342360">
              <a:lnSpc>
                <a:spcPct val="100000"/>
              </a:lnSpc>
              <a:spcBef>
                <a:spcPts val="641"/>
              </a:spcBef>
              <a:buClr>
                <a:srgbClr val="000000"/>
              </a:buClr>
              <a:buFont typeface="Arial"/>
              <a:buChar char="•"/>
            </a:pPr>
            <a:r>
              <a:rPr b="0" lang="fr-FR" sz="3200" spc="-1" strike="noStrike" u="sng">
                <a:solidFill>
                  <a:srgbClr val="0000ff"/>
                </a:solidFill>
                <a:uFillTx/>
                <a:latin typeface="Calibri"/>
                <a:ea typeface="DejaVu Sans"/>
                <a:hlinkClick r:id="rId1"/>
              </a:rPr>
              <a:t>https://www.youtube.com/watch?v=bfsh2IMKWgo</a:t>
            </a:r>
            <a:endParaRPr b="0" lang="fr-FR" sz="3200" spc="-1" strike="noStrike">
              <a:latin typeface="Arial"/>
            </a:endParaRPr>
          </a:p>
          <a:p>
            <a:pPr>
              <a:lnSpc>
                <a:spcPct val="100000"/>
              </a:lnSpc>
              <a:spcBef>
                <a:spcPts val="641"/>
              </a:spcBef>
            </a:pPr>
            <a:endParaRPr b="0" lang="fr-FR" sz="3200" spc="-1" strike="noStrike">
              <a:latin typeface="Arial"/>
            </a:endParaRPr>
          </a:p>
        </p:txBody>
      </p:sp>
      <p:pic>
        <p:nvPicPr>
          <p:cNvPr id="120" name="Picture 2" descr="C:\Users\omar\Desktop\nego chin.jpeg"/>
          <p:cNvPicPr/>
          <p:nvPr/>
        </p:nvPicPr>
        <p:blipFill>
          <a:blip r:embed="rId2"/>
          <a:stretch/>
        </p:blipFill>
        <p:spPr>
          <a:xfrm>
            <a:off x="5940000" y="2133000"/>
            <a:ext cx="2857320" cy="1599840"/>
          </a:xfrm>
          <a:prstGeom prst="rect">
            <a:avLst/>
          </a:prstGeom>
          <a:ln w="0">
            <a:noFill/>
          </a:ln>
        </p:spPr>
      </p:pic>
      <p:pic>
        <p:nvPicPr>
          <p:cNvPr id="121" name="Picture 3" descr="C:\Users\omar\Desktop\kayak.jpeg"/>
          <p:cNvPicPr/>
          <p:nvPr/>
        </p:nvPicPr>
        <p:blipFill>
          <a:blip r:embed="rId3"/>
          <a:stretch/>
        </p:blipFill>
        <p:spPr>
          <a:xfrm>
            <a:off x="251640" y="2205000"/>
            <a:ext cx="2761920" cy="1657080"/>
          </a:xfrm>
          <a:prstGeom prst="rect">
            <a:avLst/>
          </a:prstGeom>
          <a:ln w="0">
            <a:noFill/>
          </a:ln>
        </p:spPr>
      </p:pic>
      <p:pic>
        <p:nvPicPr>
          <p:cNvPr id="122" name="Picture 4" descr="C:\Users\omar\Desktop\kayak 2.jpg"/>
          <p:cNvPicPr/>
          <p:nvPr/>
        </p:nvPicPr>
        <p:blipFill>
          <a:blip r:embed="rId4"/>
          <a:stretch/>
        </p:blipFill>
        <p:spPr>
          <a:xfrm>
            <a:off x="3204000" y="2133000"/>
            <a:ext cx="2592000" cy="16560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CustomShape 1"/>
          <p:cNvSpPr/>
          <p:nvPr/>
        </p:nvSpPr>
        <p:spPr>
          <a:xfrm>
            <a:off x="457200" y="274680"/>
            <a:ext cx="8228880" cy="114228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0" lang="fr-FR" sz="4400" spc="-1" strike="noStrike">
                <a:solidFill>
                  <a:srgbClr val="000000"/>
                </a:solidFill>
                <a:latin typeface="Calibri"/>
                <a:ea typeface="DejaVu Sans"/>
              </a:rPr>
              <a:t>Festivités</a:t>
            </a:r>
            <a:endParaRPr b="0" lang="fr-FR" sz="4400" spc="-1" strike="noStrike">
              <a:latin typeface="Arial"/>
            </a:endParaRPr>
          </a:p>
        </p:txBody>
      </p:sp>
      <p:sp>
        <p:nvSpPr>
          <p:cNvPr id="124" name="CustomShape 2"/>
          <p:cNvSpPr/>
          <p:nvPr/>
        </p:nvSpPr>
        <p:spPr>
          <a:xfrm>
            <a:off x="457200" y="1196640"/>
            <a:ext cx="8228880" cy="4928760"/>
          </a:xfrm>
          <a:prstGeom prst="rect">
            <a:avLst/>
          </a:prstGeom>
          <a:noFill/>
          <a:ln w="0">
            <a:noFill/>
          </a:ln>
        </p:spPr>
        <p:style>
          <a:lnRef idx="0"/>
          <a:fillRef idx="0"/>
          <a:effectRef idx="0"/>
          <a:fontRef idx="minor"/>
        </p:style>
        <p:txBody>
          <a:bodyPr lIns="90000" rIns="90000" tIns="45000" bIns="45000">
            <a:normAutofit fontScale="37000"/>
          </a:bodyPr>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Chaque premier dimanche d’août a lieu le marché flottant; les marchands se placent dans des nego-chin et s’habillent en costumes provençaux.</a:t>
            </a:r>
            <a:endParaRPr b="0" lang="fr-FR" sz="3200" spc="-1" strike="noStrike">
              <a:latin typeface="Arial"/>
            </a:endParaRPr>
          </a:p>
          <a:p>
            <a:pPr marL="343080" indent="-342360">
              <a:lnSpc>
                <a:spcPct val="100000"/>
              </a:lnSpc>
              <a:spcBef>
                <a:spcPts val="641"/>
              </a:spcBef>
              <a:tabLst>
                <a:tab algn="l" pos="0"/>
              </a:tabLst>
            </a:pPr>
            <a:r>
              <a:rPr b="0" lang="fr-FR" sz="3200" spc="-1" strike="noStrike" u="sng">
                <a:solidFill>
                  <a:srgbClr val="0000ff"/>
                </a:solidFill>
                <a:uFillTx/>
                <a:latin typeface="Calibri"/>
                <a:ea typeface="DejaVu Sans"/>
                <a:hlinkClick r:id="rId1"/>
              </a:rPr>
              <a:t>https://www.youtube.com/watch?v=kSz5Y2sPTfs</a:t>
            </a:r>
            <a:endParaRPr b="0" lang="fr-FR" sz="3200" spc="-1" strike="noStrike">
              <a:latin typeface="Arial"/>
            </a:endParaRPr>
          </a:p>
          <a:p>
            <a:pPr marL="343080" indent="-342360">
              <a:lnSpc>
                <a:spcPct val="100000"/>
              </a:lnSpc>
              <a:spcBef>
                <a:spcPts val="641"/>
              </a:spcBef>
              <a:buClr>
                <a:srgbClr val="000000"/>
              </a:buClr>
              <a:buFont typeface="Arial"/>
              <a:buChar char="•"/>
              <a:tabLst>
                <a:tab algn="l" pos="0"/>
              </a:tabLst>
            </a:pPr>
            <a:r>
              <a:rPr b="0" lang="fr-FR" sz="3200" spc="-1" strike="noStrike">
                <a:solidFill>
                  <a:srgbClr val="000000"/>
                </a:solidFill>
                <a:latin typeface="Calibri"/>
                <a:ea typeface="DejaVu Sans"/>
              </a:rPr>
              <a:t>Le Corso a généralement lieu fin juillet. Deux soirs de suite, une dizaine de chars fleuris naviguent le long du quai Rouget de l’Isle, chaque fabriquant de chars laissant libre cours à son imagination. Chaque embarcation navigue en musique. Ces barges sont manœuvrées par trois hommes à l’aide des perches traditionnelles de Nego Chin. Les chars naviguent avec toutes sortes de personnages féériques, sans oublier celui où trône la Reine du Corso et ses dauphines. Le Dimanche le défilé commence à la tombée de la nuit. Le lundi soir, à la même heure, il se termine par l’incroyable bataille de fleurs. Au préalable, les personnages sont présentés le samedi matin, en défilant dans le centre-ville.</a:t>
            </a:r>
            <a:endParaRPr b="0" lang="fr-FR" sz="3200" spc="-1" strike="noStrike">
              <a:latin typeface="Arial"/>
            </a:endParaRPr>
          </a:p>
          <a:p>
            <a:pPr marL="343080" indent="-342360">
              <a:lnSpc>
                <a:spcPct val="100000"/>
              </a:lnSpc>
              <a:spcBef>
                <a:spcPts val="641"/>
              </a:spcBef>
              <a:tabLst>
                <a:tab algn="l" pos="0"/>
              </a:tabLst>
            </a:pPr>
            <a:r>
              <a:rPr b="0" lang="fr-FR" sz="3200" spc="-1" strike="noStrike" u="sng">
                <a:solidFill>
                  <a:srgbClr val="0000ff"/>
                </a:solidFill>
                <a:uFillTx/>
                <a:latin typeface="Calibri"/>
                <a:ea typeface="DejaVu Sans"/>
                <a:hlinkClick r:id="rId2"/>
              </a:rPr>
              <a:t>https://youtu.be/p7eF_xzEjHk</a:t>
            </a: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80000"/>
          </a:blip>
          <a:stretch/>
        </a:blipFill>
      </p:bgPr>
    </p:bg>
    <p:spTree>
      <p:nvGrpSpPr>
        <p:cNvPr id="1" name=""/>
        <p:cNvGrpSpPr/>
        <p:nvPr/>
      </p:nvGrpSpPr>
      <p:grpSpPr>
        <a:xfrm>
          <a:off x="0" y="0"/>
          <a:ext cx="0" cy="0"/>
          <a:chOff x="0" y="0"/>
          <a:chExt cx="0" cy="0"/>
        </a:xfrm>
      </p:grpSpPr>
      <p:sp>
        <p:nvSpPr>
          <p:cNvPr id="125" name="CustomShape 1"/>
          <p:cNvSpPr/>
          <p:nvPr/>
        </p:nvSpPr>
        <p:spPr>
          <a:xfrm>
            <a:off x="457200" y="274680"/>
            <a:ext cx="8228880" cy="114228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0" lang="fr-FR" sz="4400" spc="-1" strike="noStrike">
                <a:solidFill>
                  <a:srgbClr val="000000"/>
                </a:solidFill>
                <a:latin typeface="Calibri"/>
                <a:ea typeface="DejaVu Sans"/>
              </a:rPr>
              <a:t>Le Partage des Eaux</a:t>
            </a:r>
            <a:endParaRPr b="0" lang="fr-FR" sz="4400" spc="-1" strike="noStrike">
              <a:latin typeface="Arial"/>
            </a:endParaRPr>
          </a:p>
        </p:txBody>
      </p:sp>
      <p:sp>
        <p:nvSpPr>
          <p:cNvPr id="126" name="CustomShape 2"/>
          <p:cNvSpPr/>
          <p:nvPr/>
        </p:nvSpPr>
        <p:spPr>
          <a:xfrm>
            <a:off x="457200" y="1600200"/>
            <a:ext cx="8228880" cy="4525200"/>
          </a:xfrm>
          <a:prstGeom prst="rect">
            <a:avLst/>
          </a:prstGeom>
          <a:noFill/>
          <a:ln w="0">
            <a:noFill/>
          </a:ln>
        </p:spPr>
        <p:style>
          <a:lnRef idx="0"/>
          <a:fillRef idx="0"/>
          <a:effectRef idx="0"/>
          <a:fontRef idx="minor"/>
        </p:style>
        <p:txBody>
          <a:bodyPr lIns="90000" rIns="90000" tIns="45000" bIns="45000">
            <a:noAutofit/>
          </a:bodyPr>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Le partage des Eaux est l’endroit où la Sorgue se divise entre la Sorgue d’Entraigues et la Sorgue de Velleron.</a:t>
            </a:r>
            <a:endParaRPr b="0" lang="fr-FR" sz="3200" spc="-1" strike="noStrike">
              <a:latin typeface="Arial"/>
            </a:endParaRPr>
          </a:p>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C’est aussi un lieu aménagé de pique-nique</a:t>
            </a:r>
            <a:endParaRPr b="0" lang="fr-FR" sz="3200" spc="-1" strike="noStrike">
              <a:latin typeface="Arial"/>
            </a:endParaRPr>
          </a:p>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Et un lieu très fréquenté en été par les                 </a:t>
            </a:r>
            <a:r>
              <a:rPr b="0" lang="fr-FR" sz="3200" spc="-1" strike="noStrike">
                <a:solidFill>
                  <a:srgbClr val="000000"/>
                </a:solidFill>
                <a:latin typeface="Calibri"/>
                <a:ea typeface="DejaVu Sans"/>
              </a:rPr>
              <a:t>	</a:t>
            </a:r>
            <a:r>
              <a:rPr b="0" lang="fr-FR" sz="3200" spc="-1" strike="noStrike">
                <a:solidFill>
                  <a:srgbClr val="000000"/>
                </a:solidFill>
                <a:latin typeface="Calibri"/>
                <a:ea typeface="DejaVu Sans"/>
              </a:rPr>
              <a:t>	</a:t>
            </a:r>
            <a:r>
              <a:rPr b="0" lang="fr-FR" sz="3200" spc="-1" strike="noStrike">
                <a:solidFill>
                  <a:srgbClr val="000000"/>
                </a:solidFill>
                <a:latin typeface="Calibri"/>
                <a:ea typeface="DejaVu Sans"/>
              </a:rPr>
              <a:t>	</a:t>
            </a:r>
            <a:r>
              <a:rPr b="0" lang="fr-FR" sz="3200" spc="-1" strike="noStrike">
                <a:solidFill>
                  <a:srgbClr val="000000"/>
                </a:solidFill>
                <a:latin typeface="Calibri"/>
                <a:ea typeface="DejaVu Sans"/>
              </a:rPr>
              <a:t>	</a:t>
            </a:r>
            <a:r>
              <a:rPr b="0" lang="fr-FR" sz="3200" spc="-1" strike="noStrike">
                <a:solidFill>
                  <a:srgbClr val="000000"/>
                </a:solidFill>
                <a:latin typeface="Calibri"/>
                <a:ea typeface="DejaVu Sans"/>
              </a:rPr>
              <a:t>	</a:t>
            </a:r>
            <a:r>
              <a:rPr b="0" lang="fr-FR" sz="3200" spc="-1" strike="noStrike">
                <a:solidFill>
                  <a:srgbClr val="000000"/>
                </a:solidFill>
                <a:latin typeface="Calibri"/>
                <a:ea typeface="DejaVu Sans"/>
              </a:rPr>
              <a:t>    baigneurs malgré l’interdiction                              de la baignade pour préserver                               les écosystèmes de la rivière</a:t>
            </a:r>
            <a:endParaRPr b="0" lang="fr-FR" sz="3200" spc="-1" strike="noStrike">
              <a:latin typeface="Arial"/>
            </a:endParaRPr>
          </a:p>
          <a:p>
            <a:pPr marL="343080" indent="-342360">
              <a:lnSpc>
                <a:spcPct val="100000"/>
              </a:lnSpc>
              <a:spcBef>
                <a:spcPts val="641"/>
              </a:spcBef>
              <a:buClr>
                <a:srgbClr val="000000"/>
              </a:buClr>
              <a:buFont typeface="Arial"/>
              <a:buChar char="•"/>
            </a:pPr>
            <a:endParaRPr b="0" lang="fr-FR" sz="3200" spc="-1" strike="noStrike">
              <a:latin typeface="Arial"/>
            </a:endParaRPr>
          </a:p>
        </p:txBody>
      </p:sp>
      <p:pic>
        <p:nvPicPr>
          <p:cNvPr id="127" name="" descr=""/>
          <p:cNvPicPr/>
          <p:nvPr/>
        </p:nvPicPr>
        <p:blipFill>
          <a:blip r:embed="rId2"/>
          <a:stretch/>
        </p:blipFill>
        <p:spPr>
          <a:xfrm>
            <a:off x="0" y="4268880"/>
            <a:ext cx="3502080" cy="258912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CustomShape 1"/>
          <p:cNvSpPr/>
          <p:nvPr/>
        </p:nvSpPr>
        <p:spPr>
          <a:xfrm>
            <a:off x="457200" y="274680"/>
            <a:ext cx="8228880" cy="51732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0" lang="fr-FR" sz="4400" spc="-1" strike="noStrike">
                <a:solidFill>
                  <a:srgbClr val="000000"/>
                </a:solidFill>
                <a:latin typeface="Calibri"/>
                <a:ea typeface="DejaVu Sans"/>
              </a:rPr>
              <a:t>LA PROTECTION DE LA SORGUE</a:t>
            </a:r>
            <a:endParaRPr b="0" lang="fr-FR" sz="4400" spc="-1" strike="noStrike">
              <a:latin typeface="Arial"/>
            </a:endParaRPr>
          </a:p>
        </p:txBody>
      </p:sp>
      <p:sp>
        <p:nvSpPr>
          <p:cNvPr id="129" name="CustomShape 2"/>
          <p:cNvSpPr/>
          <p:nvPr/>
        </p:nvSpPr>
        <p:spPr>
          <a:xfrm>
            <a:off x="216000" y="864000"/>
            <a:ext cx="8856000" cy="3960000"/>
          </a:xfrm>
          <a:prstGeom prst="rect">
            <a:avLst/>
          </a:prstGeom>
          <a:noFill/>
          <a:ln w="0">
            <a:noFill/>
          </a:ln>
        </p:spPr>
        <p:style>
          <a:lnRef idx="0"/>
          <a:fillRef idx="0"/>
          <a:effectRef idx="0"/>
          <a:fontRef idx="minor"/>
        </p:style>
        <p:txBody>
          <a:bodyPr lIns="90000" rIns="90000" tIns="45000" bIns="45000">
            <a:normAutofit fontScale="46000"/>
          </a:bodyPr>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La Sorgue est une rivière de Classe 1, facile à naviguer. Elle est inscrite dans le programme Natura 2000, qui vise à protéger le patrimoine, la faune et la flore.</a:t>
            </a:r>
            <a:endParaRPr b="0" lang="fr-FR" sz="3200" spc="-1" strike="noStrike">
              <a:latin typeface="Arial"/>
            </a:endParaRPr>
          </a:p>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Les bateaux à moteurs sont interdits, sauf dérogation ( police, pompiers, jouteurs, ... )</a:t>
            </a:r>
            <a:endParaRPr b="0" lang="fr-FR" sz="3200" spc="-1" strike="noStrike">
              <a:latin typeface="Arial"/>
            </a:endParaRPr>
          </a:p>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Lorsque le débit de la station de Fontaine de Vaucluse est inférieur ou égal sur 2 jours à 4m3/ seconde (</a:t>
            </a:r>
            <a:r>
              <a:rPr b="0" lang="fr-FR" sz="3200" spc="-1" strike="noStrike">
                <a:solidFill>
                  <a:srgbClr val="000000"/>
                </a:solidFill>
                <a:latin typeface="Calibri"/>
                <a:ea typeface="DejaVu Sans"/>
              </a:rPr>
              <a:t>ce qui correspond au niveau zéro du Sorguomètre) toutes les activités liées à la navigation et aux activités subaquatiques sont interdites.</a:t>
            </a:r>
            <a:endParaRPr b="0" lang="fr-FR" sz="3200" spc="-1" strike="noStrike">
              <a:latin typeface="Arial"/>
            </a:endParaRPr>
          </a:p>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 </a:t>
            </a:r>
            <a:r>
              <a:rPr b="0" lang="fr-FR" sz="3200" spc="-1" strike="noStrike">
                <a:solidFill>
                  <a:srgbClr val="000000"/>
                </a:solidFill>
                <a:latin typeface="Calibri"/>
                <a:ea typeface="DejaVu Sans"/>
              </a:rPr>
              <a:t>Interdiction de la pêche pieds dans l'eau jusqu’au 3e samedi de mai, et interdiction totale de la pêche au moyen d'une embarcation.</a:t>
            </a:r>
            <a:endParaRPr b="0" lang="fr-FR" sz="3200" spc="-1" strike="noStrike">
              <a:latin typeface="Arial"/>
            </a:endParaRPr>
          </a:p>
        </p:txBody>
      </p:sp>
      <p:pic>
        <p:nvPicPr>
          <p:cNvPr id="130" name="" descr=""/>
          <p:cNvPicPr/>
          <p:nvPr/>
        </p:nvPicPr>
        <p:blipFill>
          <a:blip r:embed="rId1"/>
          <a:stretch/>
        </p:blipFill>
        <p:spPr>
          <a:xfrm>
            <a:off x="216000" y="4878000"/>
            <a:ext cx="3387960" cy="1890000"/>
          </a:xfrm>
          <a:prstGeom prst="rect">
            <a:avLst/>
          </a:prstGeom>
          <a:ln w="0">
            <a:noFill/>
          </a:ln>
        </p:spPr>
      </p:pic>
      <p:pic>
        <p:nvPicPr>
          <p:cNvPr id="131" name="" descr=""/>
          <p:cNvPicPr/>
          <p:nvPr/>
        </p:nvPicPr>
        <p:blipFill>
          <a:blip r:embed="rId2"/>
          <a:stretch/>
        </p:blipFill>
        <p:spPr>
          <a:xfrm>
            <a:off x="5400000" y="4842000"/>
            <a:ext cx="3646080" cy="201600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TextShape 1"/>
          <p:cNvSpPr txBox="1"/>
          <p:nvPr/>
        </p:nvSpPr>
        <p:spPr>
          <a:xfrm>
            <a:off x="457200" y="72000"/>
            <a:ext cx="8228880" cy="3456000"/>
          </a:xfrm>
          <a:prstGeom prst="rect">
            <a:avLst/>
          </a:prstGeom>
          <a:noFill/>
          <a:ln w="0">
            <a:noFill/>
          </a:ln>
        </p:spPr>
        <p:txBody>
          <a:bodyPr lIns="0" rIns="0" tIns="0" bIns="0" anchor="ctr">
            <a:noAutofit/>
          </a:bodyPr>
          <a:p>
            <a:pPr>
              <a:lnSpc>
                <a:spcPct val="100000"/>
              </a:lnSpc>
            </a:pPr>
            <a:r>
              <a:rPr b="0" lang="fr-FR" sz="1800" spc="-1" strike="noStrike">
                <a:solidFill>
                  <a:srgbClr val="000000"/>
                </a:solidFill>
                <a:latin typeface="Arial"/>
              </a:rPr>
              <a:t>La Sorgue mérite une attention toute particulière pour préserver la faune et la flore qu’elle abrite. C’est pourquoi, la Ville de l’Isle sur sorgue lance, le 30 novembre 2020, une campagne de sensibilisation, destinée à s’inscrire dans le temps et intitulée «</a:t>
            </a:r>
            <a:r>
              <a:rPr b="0" lang="fr-FR" sz="1800" spc="-1" strike="noStrike">
                <a:solidFill>
                  <a:srgbClr val="2a6099"/>
                </a:solidFill>
                <a:latin typeface="Arial"/>
              </a:rPr>
              <a:t> La Sorgue commence ici, ne rien jeter !</a:t>
            </a:r>
            <a:r>
              <a:rPr b="0" lang="fr-FR" sz="1800" spc="-1" strike="noStrike">
                <a:solidFill>
                  <a:srgbClr val="000000"/>
                </a:solidFill>
                <a:latin typeface="Arial"/>
              </a:rPr>
              <a:t> ».</a:t>
            </a:r>
            <a:br/>
            <a:r>
              <a:rPr b="0" lang="fr-FR" sz="1800" spc="-1" strike="noStrike">
                <a:solidFill>
                  <a:srgbClr val="000000"/>
                </a:solidFill>
                <a:latin typeface="Arial"/>
              </a:rPr>
              <a:t>Déployé en plusieurs points de la Ville, ce message percutant est lisible, à même le sol, aux abords des grilles d’évacuation des eaux pluviales. Il devrait ainsi contribuer à une prise de conscience et encourager une évolution des comportements pour lutter contre les incivilités constatées.</a:t>
            </a:r>
            <a:br/>
            <a:r>
              <a:rPr b="0" lang="fr-FR" sz="1800" spc="-1" strike="noStrike">
                <a:solidFill>
                  <a:srgbClr val="000000"/>
                </a:solidFill>
                <a:latin typeface="Arial"/>
              </a:rPr>
              <a:t>La Sorgue est aussi régulièrement nettoyée par des associations ou par les élèves de notre lycée.</a:t>
            </a:r>
            <a:br/>
            <a:endParaRPr b="0" lang="fr-FR" sz="1800" spc="-1" strike="noStrike">
              <a:solidFill>
                <a:srgbClr val="000000"/>
              </a:solidFill>
              <a:latin typeface="Arial"/>
            </a:endParaRPr>
          </a:p>
        </p:txBody>
      </p:sp>
      <p:sp>
        <p:nvSpPr>
          <p:cNvPr id="133" name="TextShape 2"/>
          <p:cNvSpPr txBox="1"/>
          <p:nvPr/>
        </p:nvSpPr>
        <p:spPr>
          <a:xfrm>
            <a:off x="457200" y="1600200"/>
            <a:ext cx="8228880" cy="4087800"/>
          </a:xfrm>
          <a:prstGeom prst="rect">
            <a:avLst/>
          </a:prstGeom>
          <a:noFill/>
          <a:ln w="0">
            <a:noFill/>
          </a:ln>
        </p:spPr>
        <p:txBody>
          <a:bodyPr lIns="0" rIns="0" tIns="0" bIns="0" anchor="ctr">
            <a:noAutofit/>
          </a:bodyPr>
          <a:p>
            <a:pPr>
              <a:lnSpc>
                <a:spcPct val="100000"/>
              </a:lnSpc>
            </a:pPr>
            <a:r>
              <a:rPr b="0" lang="fr-FR" sz="1800" spc="-1" strike="noStrike">
                <a:latin typeface="Arial"/>
              </a:rPr>
              <a:t> </a:t>
            </a:r>
            <a:endParaRPr b="0" lang="fr-FR" sz="1800" spc="-1" strike="noStrike">
              <a:latin typeface="Arial"/>
            </a:endParaRPr>
          </a:p>
        </p:txBody>
      </p:sp>
      <p:pic>
        <p:nvPicPr>
          <p:cNvPr id="134" name="Picture 2" descr="\\8412-srv-files\omar$\Pictures\sorgue commence ici.jpg"/>
          <p:cNvPicPr/>
          <p:nvPr/>
        </p:nvPicPr>
        <p:blipFill>
          <a:blip r:embed="rId1"/>
          <a:stretch/>
        </p:blipFill>
        <p:spPr>
          <a:xfrm>
            <a:off x="432000" y="3463560"/>
            <a:ext cx="3807360" cy="2728440"/>
          </a:xfrm>
          <a:prstGeom prst="rect">
            <a:avLst/>
          </a:prstGeom>
          <a:ln w="0">
            <a:noFill/>
          </a:ln>
        </p:spPr>
      </p:pic>
      <p:pic>
        <p:nvPicPr>
          <p:cNvPr id="135" name="" descr=""/>
          <p:cNvPicPr/>
          <p:nvPr/>
        </p:nvPicPr>
        <p:blipFill>
          <a:blip r:embed="rId2"/>
          <a:stretch/>
        </p:blipFill>
        <p:spPr>
          <a:xfrm>
            <a:off x="6048000" y="2808000"/>
            <a:ext cx="2952000" cy="401256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CustomShape 1"/>
          <p:cNvSpPr/>
          <p:nvPr/>
        </p:nvSpPr>
        <p:spPr>
          <a:xfrm>
            <a:off x="457200" y="274680"/>
            <a:ext cx="8228880" cy="114228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fr-FR" sz="4400" spc="-1" strike="noStrike">
                <a:solidFill>
                  <a:srgbClr val="000000"/>
                </a:solidFill>
                <a:latin typeface="Calibri"/>
                <a:ea typeface="DejaVu Sans"/>
              </a:rPr>
              <a:t>Roues à Aubes </a:t>
            </a:r>
            <a:endParaRPr b="0" lang="fr-FR" sz="4400" spc="-1" strike="noStrike">
              <a:latin typeface="Arial"/>
            </a:endParaRPr>
          </a:p>
        </p:txBody>
      </p:sp>
      <p:sp>
        <p:nvSpPr>
          <p:cNvPr id="137" name="CustomShape 2"/>
          <p:cNvSpPr/>
          <p:nvPr/>
        </p:nvSpPr>
        <p:spPr>
          <a:xfrm>
            <a:off x="457200" y="1600200"/>
            <a:ext cx="8228880" cy="5257440"/>
          </a:xfrm>
          <a:prstGeom prst="rect">
            <a:avLst/>
          </a:prstGeom>
          <a:noFill/>
          <a:ln w="0">
            <a:noFill/>
          </a:ln>
        </p:spPr>
        <p:style>
          <a:lnRef idx="0"/>
          <a:fillRef idx="0"/>
          <a:effectRef idx="0"/>
          <a:fontRef idx="minor"/>
        </p:style>
        <p:txBody>
          <a:bodyPr lIns="90000" rIns="90000" tIns="45000" bIns="45000">
            <a:normAutofit fontScale="49000"/>
          </a:bodyPr>
          <a:p>
            <a:pPr>
              <a:lnSpc>
                <a:spcPct val="100000"/>
              </a:lnSpc>
              <a:spcBef>
                <a:spcPts val="641"/>
              </a:spcBef>
            </a:pPr>
            <a:endParaRPr b="0" lang="fr-FR" sz="1800" spc="-1" strike="noStrike">
              <a:latin typeface="Arial"/>
            </a:endParaRPr>
          </a:p>
          <a:p>
            <a:pPr>
              <a:lnSpc>
                <a:spcPct val="100000"/>
              </a:lnSpc>
              <a:spcBef>
                <a:spcPts val="641"/>
              </a:spcBef>
            </a:pPr>
            <a:endParaRPr b="0" lang="fr-FR" sz="1800" spc="-1" strike="noStrike">
              <a:latin typeface="Arial"/>
            </a:endParaRPr>
          </a:p>
          <a:p>
            <a:pPr>
              <a:lnSpc>
                <a:spcPct val="100000"/>
              </a:lnSpc>
              <a:spcBef>
                <a:spcPts val="641"/>
              </a:spcBef>
            </a:pPr>
            <a:endParaRPr b="0" lang="fr-FR" sz="1800" spc="-1" strike="noStrike">
              <a:latin typeface="Arial"/>
            </a:endParaRPr>
          </a:p>
          <a:p>
            <a:pPr>
              <a:lnSpc>
                <a:spcPct val="100000"/>
              </a:lnSpc>
              <a:spcBef>
                <a:spcPts val="641"/>
              </a:spcBef>
            </a:pPr>
            <a:endParaRPr b="0" lang="fr-FR" sz="1800" spc="-1" strike="noStrike">
              <a:latin typeface="Arial"/>
            </a:endParaRPr>
          </a:p>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L’Isle-sur-la-Sorgue est réputée pour ses roues à aubes depuis une époque très lointaine. Les eaux de la Sorgue fournissaient la force motrice nécessaire à l’artisanat et à l’industrie de l’Isle. A noter que notre ville disposait alors d’une industrie 100% renouvelable.</a:t>
            </a:r>
            <a:endParaRPr b="0" lang="fr-FR" sz="3200" spc="-1" strike="noStrike">
              <a:latin typeface="Arial"/>
            </a:endParaRPr>
          </a:p>
          <a:p>
            <a:pPr>
              <a:lnSpc>
                <a:spcPct val="100000"/>
              </a:lnSpc>
              <a:spcBef>
                <a:spcPts val="641"/>
              </a:spcBef>
            </a:pPr>
            <a:endParaRPr b="0" lang="fr-FR" sz="3200" spc="-1" strike="noStrike">
              <a:latin typeface="Arial"/>
            </a:endParaRPr>
          </a:p>
          <a:p>
            <a:pPr marL="343080" indent="-342360">
              <a:lnSpc>
                <a:spcPct val="100000"/>
              </a:lnSpc>
              <a:spcBef>
                <a:spcPts val="641"/>
              </a:spcBef>
              <a:buClr>
                <a:srgbClr val="000000"/>
              </a:buClr>
              <a:buFont typeface="Arial"/>
              <a:buChar char="•"/>
            </a:pPr>
            <a:r>
              <a:rPr b="0" lang="fr-FR" sz="3200" spc="-1" strike="noStrike">
                <a:solidFill>
                  <a:srgbClr val="000000"/>
                </a:solidFill>
                <a:latin typeface="Calibri"/>
                <a:ea typeface="DejaVu Sans"/>
              </a:rPr>
              <a:t>La ville compta quelques 70 roues installées sur ses canaux. Dès le XIIe siècle, des moulins sont signalés dans les textes, pour moudre les grains de blé sans doute; mais déjà au siècle suivant est attestée l’industrie drapière, à la fin de l’époque pontificale les moulins à papier, puis la soie. L’abondance de l’eau avait aussi conduit à la présence de teintureries.</a:t>
            </a:r>
            <a:endParaRPr b="0" lang="fr-FR" sz="3200" spc="-1" strike="noStrike">
              <a:latin typeface="Arial"/>
            </a:endParaRPr>
          </a:p>
        </p:txBody>
      </p:sp>
      <p:pic>
        <p:nvPicPr>
          <p:cNvPr id="138" name="Picture 2" descr="E:\ERASMUS\roue.jpg"/>
          <p:cNvPicPr/>
          <p:nvPr/>
        </p:nvPicPr>
        <p:blipFill>
          <a:blip r:embed="rId1"/>
          <a:stretch/>
        </p:blipFill>
        <p:spPr>
          <a:xfrm>
            <a:off x="5004000" y="0"/>
            <a:ext cx="3744000" cy="285264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TextShape 1"/>
          <p:cNvSpPr txBox="1"/>
          <p:nvPr/>
        </p:nvSpPr>
        <p:spPr>
          <a:xfrm>
            <a:off x="457200" y="274680"/>
            <a:ext cx="8228880" cy="1142280"/>
          </a:xfrm>
          <a:prstGeom prst="rect">
            <a:avLst/>
          </a:prstGeom>
          <a:noFill/>
          <a:ln w="0">
            <a:noFill/>
          </a:ln>
        </p:spPr>
        <p:txBody>
          <a:bodyPr lIns="0" rIns="0" tIns="0" bIns="0" anchor="ctr">
            <a:noAutofit/>
          </a:bodyPr>
          <a:p>
            <a:endParaRPr b="0" lang="fr-FR" sz="1800" spc="-1" strike="noStrike">
              <a:solidFill>
                <a:srgbClr val="000000"/>
              </a:solidFill>
              <a:latin typeface="Arial"/>
            </a:endParaRPr>
          </a:p>
        </p:txBody>
      </p:sp>
      <p:sp>
        <p:nvSpPr>
          <p:cNvPr id="140" name="TextShape 2"/>
          <p:cNvSpPr txBox="1"/>
          <p:nvPr/>
        </p:nvSpPr>
        <p:spPr>
          <a:xfrm>
            <a:off x="457200" y="332640"/>
            <a:ext cx="8228880" cy="6192360"/>
          </a:xfrm>
          <a:prstGeom prst="rect">
            <a:avLst/>
          </a:prstGeom>
          <a:noFill/>
          <a:ln w="0">
            <a:noFill/>
          </a:ln>
        </p:spPr>
        <p:txBody>
          <a:bodyPr lIns="0" rIns="0" tIns="0" bIns="0" anchor="ctr">
            <a:noAutofit/>
          </a:bodyPr>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a:lnSpc>
                <a:spcPct val="100000"/>
              </a:lnSpc>
              <a:spcBef>
                <a:spcPts val="641"/>
              </a:spcBef>
            </a:pPr>
            <a:endParaRPr b="0" lang="fr-FR" sz="3200" spc="-1" strike="noStrike">
              <a:latin typeface="Arial"/>
            </a:endParaRPr>
          </a:p>
          <a:p>
            <a:pPr marL="343080" indent="-342360">
              <a:lnSpc>
                <a:spcPct val="100000"/>
              </a:lnSpc>
              <a:spcBef>
                <a:spcPts val="641"/>
              </a:spcBef>
              <a:buClr>
                <a:srgbClr val="000000"/>
              </a:buClr>
              <a:buFont typeface="Arial"/>
              <a:buChar char="•"/>
            </a:pPr>
            <a:r>
              <a:rPr b="0" lang="fr-FR" sz="1800" spc="-1" strike="noStrike">
                <a:solidFill>
                  <a:srgbClr val="000000"/>
                </a:solidFill>
                <a:latin typeface="Calibri"/>
              </a:rPr>
              <a:t>Au XIIIe siècle, les draps dits de l’Isle sont très appréciés. Ce sont les draps utilisés pour recouvrir les lits (nos actuelles couvertures). La dernière manufacture familiale (Brun de Vian Tiran) depuis 1808, perpétue encore à l’Isle la fabrication de la laine.</a:t>
            </a:r>
            <a:endParaRPr b="0" lang="fr-FR" sz="1800" spc="-1" strike="noStrike">
              <a:latin typeface="Arial"/>
            </a:endParaRPr>
          </a:p>
          <a:p>
            <a:pPr marL="343080" indent="-342360">
              <a:lnSpc>
                <a:spcPct val="100000"/>
              </a:lnSpc>
              <a:spcBef>
                <a:spcPts val="641"/>
              </a:spcBef>
              <a:buClr>
                <a:srgbClr val="000000"/>
              </a:buClr>
              <a:buFont typeface="Arial"/>
              <a:buChar char="•"/>
            </a:pPr>
            <a:r>
              <a:rPr b="0" lang="fr-FR" sz="1800" spc="-1" strike="noStrike">
                <a:solidFill>
                  <a:srgbClr val="000000"/>
                </a:solidFill>
                <a:latin typeface="Calibri"/>
              </a:rPr>
              <a:t>La quinzaine de roues qui subsistent aujourd’hui à l’Isle témoignent mal des soixante-dix roues qu’on dénombrait au XIXe siècle et de l’intense activité qui y régnait alors. L’Isle était le principal centre lainier du département à cette époque. Les roues servaient aussi à alimenter les besoins en eau et à arroser les jardins. Elles continuent cependant à scander la mesure du temps et à faire le lien entre la modernité et les valeurs ancestrales.</a:t>
            </a:r>
            <a:endParaRPr b="0" lang="fr-FR" sz="1800" spc="-1" strike="noStrike">
              <a:latin typeface="Arial"/>
            </a:endParaRPr>
          </a:p>
          <a:p>
            <a:pPr>
              <a:lnSpc>
                <a:spcPct val="100000"/>
              </a:lnSpc>
            </a:pPr>
            <a:endParaRPr b="0" lang="fr-FR" sz="1800" spc="-1" strike="noStrike">
              <a:latin typeface="Arial"/>
            </a:endParaRPr>
          </a:p>
        </p:txBody>
      </p:sp>
      <p:pic>
        <p:nvPicPr>
          <p:cNvPr id="141" name="Picture 2" descr="E:\ERASMUS\rue des roues hier.jpg"/>
          <p:cNvPicPr/>
          <p:nvPr/>
        </p:nvPicPr>
        <p:blipFill>
          <a:blip r:embed="rId1"/>
          <a:stretch/>
        </p:blipFill>
        <p:spPr>
          <a:xfrm>
            <a:off x="144000" y="260640"/>
            <a:ext cx="4876560" cy="2914200"/>
          </a:xfrm>
          <a:prstGeom prst="rect">
            <a:avLst/>
          </a:prstGeom>
          <a:ln w="0">
            <a:noFill/>
          </a:ln>
        </p:spPr>
      </p:pic>
      <p:pic>
        <p:nvPicPr>
          <p:cNvPr id="142" name="Picture 3" descr="E:\ERASMUS\rue des roues aujourd'hui.jpg"/>
          <p:cNvPicPr/>
          <p:nvPr/>
        </p:nvPicPr>
        <p:blipFill>
          <a:blip r:embed="rId2"/>
          <a:stretch/>
        </p:blipFill>
        <p:spPr>
          <a:xfrm>
            <a:off x="4968000" y="548640"/>
            <a:ext cx="4067640" cy="292464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156</TotalTime>
  <Application>LibreOffice/7.0.4.2$Windows_X86_64 LibreOffice_project/dcf040e67528d9187c66b2379df5ea4407429775</Application>
  <AppVersion>15.0000</AppVersion>
  <Words>1308</Words>
  <Paragraphs>100</Paragraphs>
  <Company>Hewlett-Packard Company</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2021-01-19T16:01:05Z</dcterms:created>
  <dc:creator>famille</dc:creator>
  <dc:description/>
  <dc:language>fr-FR</dc:language>
  <cp:lastModifiedBy/>
  <dcterms:modified xsi:type="dcterms:W3CDTF">2021-02-23T15:10:28Z</dcterms:modified>
  <cp:revision>38</cp:revision>
  <dc:subject/>
  <dc:title>L’ISLE-SUR-LA-SORGUE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0</vt:i4>
  </property>
  <property fmtid="{D5CDD505-2E9C-101B-9397-08002B2CF9AE}" pid="3" name="HyperlinksChanged">
    <vt:bool>0</vt:bool>
  </property>
  <property fmtid="{D5CDD505-2E9C-101B-9397-08002B2CF9AE}" pid="4" name="LinksUpToDate">
    <vt:bool>0</vt:bool>
  </property>
  <property fmtid="{D5CDD505-2E9C-101B-9397-08002B2CF9AE}" pid="5" name="MMClips">
    <vt:i4>0</vt:i4>
  </property>
  <property fmtid="{D5CDD505-2E9C-101B-9397-08002B2CF9AE}" pid="6" name="Notes">
    <vt:i4>0</vt:i4>
  </property>
  <property fmtid="{D5CDD505-2E9C-101B-9397-08002B2CF9AE}" pid="7" name="PresentationFormat">
    <vt:lpwstr>Affichage à l'écran (4:3)</vt:lpwstr>
  </property>
  <property fmtid="{D5CDD505-2E9C-101B-9397-08002B2CF9AE}" pid="8" name="ScaleCrop">
    <vt:bool>0</vt:bool>
  </property>
  <property fmtid="{D5CDD505-2E9C-101B-9397-08002B2CF9AE}" pid="9" name="ShareDoc">
    <vt:bool>0</vt:bool>
  </property>
  <property fmtid="{D5CDD505-2E9C-101B-9397-08002B2CF9AE}" pid="10" name="Slides">
    <vt:i4>15</vt:i4>
  </property>
</Properties>
</file>