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59" r:id="rId6"/>
    <p:sldId id="261" r:id="rId7"/>
    <p:sldId id="262" r:id="rId8"/>
    <p:sldId id="264" r:id="rId9"/>
    <p:sldId id="263"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0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2E8F5904-C848-4338-AB85-3029EBC63F22}" type="datetimeFigureOut">
              <a:rPr lang="cs-CZ" smtClean="0"/>
              <a:t>15.12.2016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897DEAC-A2F4-4136-8264-EF340AD53782}" type="slidenum">
              <a:rPr lang="cs-CZ" smtClean="0"/>
              <a:t>‹#›</a:t>
            </a:fld>
            <a:endParaRPr lang="cs-CZ"/>
          </a:p>
        </p:txBody>
      </p:sp>
    </p:spTree>
    <p:extLst>
      <p:ext uri="{BB962C8B-B14F-4D97-AF65-F5344CB8AC3E}">
        <p14:creationId xmlns:p14="http://schemas.microsoft.com/office/powerpoint/2010/main" val="1302848128"/>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2E8F5904-C848-4338-AB85-3029EBC63F22}" type="datetimeFigureOut">
              <a:rPr lang="cs-CZ" smtClean="0"/>
              <a:t>15.12.2016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897DEAC-A2F4-4136-8264-EF340AD53782}" type="slidenum">
              <a:rPr lang="cs-CZ" smtClean="0"/>
              <a:t>‹#›</a:t>
            </a:fld>
            <a:endParaRPr lang="cs-CZ"/>
          </a:p>
        </p:txBody>
      </p:sp>
    </p:spTree>
    <p:extLst>
      <p:ext uri="{BB962C8B-B14F-4D97-AF65-F5344CB8AC3E}">
        <p14:creationId xmlns:p14="http://schemas.microsoft.com/office/powerpoint/2010/main" val="170515503"/>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2E8F5904-C848-4338-AB85-3029EBC63F22}" type="datetimeFigureOut">
              <a:rPr lang="cs-CZ" smtClean="0"/>
              <a:t>15.12.2016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897DEAC-A2F4-4136-8264-EF340AD53782}" type="slidenum">
              <a:rPr lang="cs-CZ" smtClean="0"/>
              <a:t>‹#›</a:t>
            </a:fld>
            <a:endParaRPr lang="cs-CZ"/>
          </a:p>
        </p:txBody>
      </p:sp>
    </p:spTree>
    <p:extLst>
      <p:ext uri="{BB962C8B-B14F-4D97-AF65-F5344CB8AC3E}">
        <p14:creationId xmlns:p14="http://schemas.microsoft.com/office/powerpoint/2010/main" val="3596538389"/>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2E8F5904-C848-4338-AB85-3029EBC63F22}" type="datetimeFigureOut">
              <a:rPr lang="cs-CZ" smtClean="0"/>
              <a:t>15.12.2016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897DEAC-A2F4-4136-8264-EF340AD53782}" type="slidenum">
              <a:rPr lang="cs-CZ" smtClean="0"/>
              <a:t>‹#›</a:t>
            </a:fld>
            <a:endParaRPr lang="cs-CZ"/>
          </a:p>
        </p:txBody>
      </p:sp>
    </p:spTree>
    <p:extLst>
      <p:ext uri="{BB962C8B-B14F-4D97-AF65-F5344CB8AC3E}">
        <p14:creationId xmlns:p14="http://schemas.microsoft.com/office/powerpoint/2010/main" val="2721010183"/>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2E8F5904-C848-4338-AB85-3029EBC63F22}" type="datetimeFigureOut">
              <a:rPr lang="cs-CZ" smtClean="0"/>
              <a:t>15.12.2016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897DEAC-A2F4-4136-8264-EF340AD53782}" type="slidenum">
              <a:rPr lang="cs-CZ" smtClean="0"/>
              <a:t>‹#›</a:t>
            </a:fld>
            <a:endParaRPr lang="cs-CZ"/>
          </a:p>
        </p:txBody>
      </p:sp>
    </p:spTree>
    <p:extLst>
      <p:ext uri="{BB962C8B-B14F-4D97-AF65-F5344CB8AC3E}">
        <p14:creationId xmlns:p14="http://schemas.microsoft.com/office/powerpoint/2010/main" val="2771587597"/>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2E8F5904-C848-4338-AB85-3029EBC63F22}" type="datetimeFigureOut">
              <a:rPr lang="cs-CZ" smtClean="0"/>
              <a:t>15.12.2016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9897DEAC-A2F4-4136-8264-EF340AD53782}" type="slidenum">
              <a:rPr lang="cs-CZ" smtClean="0"/>
              <a:t>‹#›</a:t>
            </a:fld>
            <a:endParaRPr lang="cs-CZ"/>
          </a:p>
        </p:txBody>
      </p:sp>
    </p:spTree>
    <p:extLst>
      <p:ext uri="{BB962C8B-B14F-4D97-AF65-F5344CB8AC3E}">
        <p14:creationId xmlns:p14="http://schemas.microsoft.com/office/powerpoint/2010/main" val="3626682893"/>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2E8F5904-C848-4338-AB85-3029EBC63F22}" type="datetimeFigureOut">
              <a:rPr lang="cs-CZ" smtClean="0"/>
              <a:t>15.12.2016</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9897DEAC-A2F4-4136-8264-EF340AD53782}" type="slidenum">
              <a:rPr lang="cs-CZ" smtClean="0"/>
              <a:t>‹#›</a:t>
            </a:fld>
            <a:endParaRPr lang="cs-CZ"/>
          </a:p>
        </p:txBody>
      </p:sp>
    </p:spTree>
    <p:extLst>
      <p:ext uri="{BB962C8B-B14F-4D97-AF65-F5344CB8AC3E}">
        <p14:creationId xmlns:p14="http://schemas.microsoft.com/office/powerpoint/2010/main" val="4002828738"/>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2E8F5904-C848-4338-AB85-3029EBC63F22}" type="datetimeFigureOut">
              <a:rPr lang="cs-CZ" smtClean="0"/>
              <a:t>15.12.2016</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9897DEAC-A2F4-4136-8264-EF340AD53782}" type="slidenum">
              <a:rPr lang="cs-CZ" smtClean="0"/>
              <a:t>‹#›</a:t>
            </a:fld>
            <a:endParaRPr lang="cs-CZ"/>
          </a:p>
        </p:txBody>
      </p:sp>
    </p:spTree>
    <p:extLst>
      <p:ext uri="{BB962C8B-B14F-4D97-AF65-F5344CB8AC3E}">
        <p14:creationId xmlns:p14="http://schemas.microsoft.com/office/powerpoint/2010/main" val="1416697605"/>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2E8F5904-C848-4338-AB85-3029EBC63F22}" type="datetimeFigureOut">
              <a:rPr lang="cs-CZ" smtClean="0"/>
              <a:t>15.12.2016</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9897DEAC-A2F4-4136-8264-EF340AD53782}" type="slidenum">
              <a:rPr lang="cs-CZ" smtClean="0"/>
              <a:t>‹#›</a:t>
            </a:fld>
            <a:endParaRPr lang="cs-CZ"/>
          </a:p>
        </p:txBody>
      </p:sp>
    </p:spTree>
    <p:extLst>
      <p:ext uri="{BB962C8B-B14F-4D97-AF65-F5344CB8AC3E}">
        <p14:creationId xmlns:p14="http://schemas.microsoft.com/office/powerpoint/2010/main" val="4131969110"/>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2E8F5904-C848-4338-AB85-3029EBC63F22}" type="datetimeFigureOut">
              <a:rPr lang="cs-CZ" smtClean="0"/>
              <a:t>15.12.2016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9897DEAC-A2F4-4136-8264-EF340AD53782}" type="slidenum">
              <a:rPr lang="cs-CZ" smtClean="0"/>
              <a:t>‹#›</a:t>
            </a:fld>
            <a:endParaRPr lang="cs-CZ"/>
          </a:p>
        </p:txBody>
      </p:sp>
    </p:spTree>
    <p:extLst>
      <p:ext uri="{BB962C8B-B14F-4D97-AF65-F5344CB8AC3E}">
        <p14:creationId xmlns:p14="http://schemas.microsoft.com/office/powerpoint/2010/main" val="1734555127"/>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2E8F5904-C848-4338-AB85-3029EBC63F22}" type="datetimeFigureOut">
              <a:rPr lang="cs-CZ" smtClean="0"/>
              <a:t>15.12.2016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9897DEAC-A2F4-4136-8264-EF340AD53782}" type="slidenum">
              <a:rPr lang="cs-CZ" smtClean="0"/>
              <a:t>‹#›</a:t>
            </a:fld>
            <a:endParaRPr lang="cs-CZ"/>
          </a:p>
        </p:txBody>
      </p:sp>
    </p:spTree>
    <p:extLst>
      <p:ext uri="{BB962C8B-B14F-4D97-AF65-F5344CB8AC3E}">
        <p14:creationId xmlns:p14="http://schemas.microsoft.com/office/powerpoint/2010/main" val="42590369"/>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B0F0">
            <a:alpha val="9000"/>
          </a:srgbClr>
        </a:solid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8F5904-C848-4338-AB85-3029EBC63F22}" type="datetimeFigureOut">
              <a:rPr lang="cs-CZ" smtClean="0"/>
              <a:t>15.12.2016</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97DEAC-A2F4-4136-8264-EF340AD53782}" type="slidenum">
              <a:rPr lang="cs-CZ" smtClean="0"/>
              <a:t>‹#›</a:t>
            </a:fld>
            <a:endParaRPr lang="cs-CZ"/>
          </a:p>
        </p:txBody>
      </p:sp>
    </p:spTree>
    <p:extLst>
      <p:ext uri="{BB962C8B-B14F-4D97-AF65-F5344CB8AC3E}">
        <p14:creationId xmlns:p14="http://schemas.microsoft.com/office/powerpoint/2010/main" val="14765030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611560" y="260648"/>
            <a:ext cx="7772400" cy="1362075"/>
          </a:xfrm>
        </p:spPr>
        <p:txBody>
          <a:bodyPr>
            <a:normAutofit fontScale="90000"/>
          </a:bodyPr>
          <a:lstStyle/>
          <a:p>
            <a:pPr algn="ctr"/>
            <a:r>
              <a:rPr lang="cs-CZ" sz="8000" b="1" dirty="0" smtClean="0">
                <a:solidFill>
                  <a:srgbClr val="002060"/>
                </a:solidFill>
              </a:rPr>
              <a:t>CZECH CHRISTMAS</a:t>
            </a:r>
            <a:endParaRPr lang="cs-CZ" sz="8000" b="1" dirty="0">
              <a:solidFill>
                <a:srgbClr val="002060"/>
              </a:solidFill>
            </a:endParaRPr>
          </a:p>
        </p:txBody>
      </p:sp>
      <p:sp>
        <p:nvSpPr>
          <p:cNvPr id="10" name="Zástupný symbol pro text 9"/>
          <p:cNvSpPr>
            <a:spLocks noGrp="1"/>
          </p:cNvSpPr>
          <p:nvPr>
            <p:ph type="body" idx="1"/>
          </p:nvPr>
        </p:nvSpPr>
        <p:spPr>
          <a:xfrm>
            <a:off x="899592" y="5589240"/>
            <a:ext cx="7524328" cy="636091"/>
          </a:xfrm>
        </p:spPr>
        <p:txBody>
          <a:bodyPr>
            <a:noAutofit/>
          </a:bodyPr>
          <a:lstStyle/>
          <a:p>
            <a:pPr algn="ctr"/>
            <a:r>
              <a:rPr lang="cs-CZ" sz="4800" b="1" dirty="0" smtClean="0">
                <a:solidFill>
                  <a:srgbClr val="002060"/>
                </a:solidFill>
              </a:rPr>
              <a:t>MERRY CHRISTMAS</a:t>
            </a:r>
            <a:endParaRPr lang="cs-CZ" sz="4800" b="1" dirty="0">
              <a:solidFill>
                <a:srgbClr val="002060"/>
              </a:solidFill>
            </a:endParaRPr>
          </a:p>
        </p:txBody>
      </p:sp>
      <p:pic>
        <p:nvPicPr>
          <p:cNvPr id="1027" name="Picture 3" descr="C:\Users\Jana\Documents\ENGLISH PLOCHA\eTwinning 2016\Step into friendship\Task 3\Images\vesele-vanoce-010.jpg"/>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1619672" y="1556792"/>
            <a:ext cx="5210175"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1373802"/>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solidFill>
                  <a:srgbClr val="FF0000"/>
                </a:solidFill>
              </a:rPr>
              <a:t>Old</a:t>
            </a:r>
            <a:r>
              <a:rPr lang="cs-CZ" b="1" dirty="0" smtClean="0">
                <a:solidFill>
                  <a:srgbClr val="FF0000"/>
                </a:solidFill>
              </a:rPr>
              <a:t> </a:t>
            </a:r>
            <a:r>
              <a:rPr lang="cs-CZ" b="1" dirty="0" err="1" smtClean="0">
                <a:solidFill>
                  <a:srgbClr val="FF0000"/>
                </a:solidFill>
              </a:rPr>
              <a:t>traditions</a:t>
            </a:r>
            <a:r>
              <a:rPr lang="cs-CZ" b="1" dirty="0" smtClean="0">
                <a:solidFill>
                  <a:srgbClr val="FF0000"/>
                </a:solidFill>
              </a:rPr>
              <a:t> – </a:t>
            </a:r>
            <a:r>
              <a:rPr lang="cs-CZ" b="1" dirty="0" err="1" smtClean="0">
                <a:solidFill>
                  <a:srgbClr val="FF0000"/>
                </a:solidFill>
              </a:rPr>
              <a:t>pouring</a:t>
            </a:r>
            <a:r>
              <a:rPr lang="cs-CZ" b="1" dirty="0" smtClean="0">
                <a:solidFill>
                  <a:srgbClr val="FF0000"/>
                </a:solidFill>
              </a:rPr>
              <a:t> hot </a:t>
            </a:r>
            <a:r>
              <a:rPr lang="cs-CZ" b="1" dirty="0" err="1" smtClean="0">
                <a:solidFill>
                  <a:srgbClr val="FF0000"/>
                </a:solidFill>
              </a:rPr>
              <a:t>lead</a:t>
            </a:r>
            <a:endParaRPr lang="cs-CZ" b="1" dirty="0">
              <a:solidFill>
                <a:srgbClr val="FF0000"/>
              </a:solidFill>
            </a:endParaRPr>
          </a:p>
        </p:txBody>
      </p:sp>
      <p:sp>
        <p:nvSpPr>
          <p:cNvPr id="4" name="Zástupný symbol pro obsah 3"/>
          <p:cNvSpPr>
            <a:spLocks noGrp="1"/>
          </p:cNvSpPr>
          <p:nvPr>
            <p:ph sz="half" idx="2"/>
          </p:nvPr>
        </p:nvSpPr>
        <p:spPr/>
        <p:txBody>
          <a:bodyPr/>
          <a:lstStyle/>
          <a:p>
            <a:pPr marL="0" indent="0">
              <a:buNone/>
            </a:pPr>
            <a:r>
              <a:rPr lang="en-US" dirty="0" smtClean="0"/>
              <a:t>At </a:t>
            </a:r>
            <a:r>
              <a:rPr lang="en-US" dirty="0" err="1" smtClean="0"/>
              <a:t>Christams</a:t>
            </a:r>
            <a:r>
              <a:rPr lang="en-US" dirty="0" smtClean="0"/>
              <a:t> we pour h</a:t>
            </a:r>
            <a:r>
              <a:rPr lang="cs-CZ" dirty="0" err="1" smtClean="0"/>
              <a:t>ot</a:t>
            </a:r>
            <a:r>
              <a:rPr lang="en-US" dirty="0" smtClean="0"/>
              <a:t> lead into the cold water. Lead creates a shape or </a:t>
            </a:r>
            <a:r>
              <a:rPr lang="cs-CZ" dirty="0" smtClean="0"/>
              <a:t>a </a:t>
            </a:r>
            <a:r>
              <a:rPr lang="en-US" dirty="0" smtClean="0"/>
              <a:t>symbol of which we can predict what will happen in our future.</a:t>
            </a:r>
            <a:endParaRPr lang="cs-CZ" dirty="0"/>
          </a:p>
        </p:txBody>
      </p:sp>
      <p:pic>
        <p:nvPicPr>
          <p:cNvPr id="10243" name="Picture 3" descr="C:\Users\Jana\Documents\ENGLISH PLOCHA\eTwinning 2016\Step into friendship\Task 3\Images\3.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436308">
            <a:off x="1833708" y="1427454"/>
            <a:ext cx="2181225" cy="209550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611560" y="3429000"/>
            <a:ext cx="3230760"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144813"/>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solidFill>
                  <a:srgbClr val="FF0000"/>
                </a:solidFill>
              </a:rPr>
              <a:t>Kissing</a:t>
            </a:r>
            <a:r>
              <a:rPr lang="cs-CZ" b="1" dirty="0" smtClean="0">
                <a:solidFill>
                  <a:srgbClr val="FF0000"/>
                </a:solidFill>
              </a:rPr>
              <a:t> </a:t>
            </a:r>
            <a:r>
              <a:rPr lang="cs-CZ" b="1" dirty="0" err="1" smtClean="0">
                <a:solidFill>
                  <a:srgbClr val="FF0000"/>
                </a:solidFill>
              </a:rPr>
              <a:t>under</a:t>
            </a:r>
            <a:r>
              <a:rPr lang="cs-CZ" b="1" dirty="0" smtClean="0">
                <a:solidFill>
                  <a:srgbClr val="FF0000"/>
                </a:solidFill>
              </a:rPr>
              <a:t> </a:t>
            </a:r>
            <a:r>
              <a:rPr lang="cs-CZ" b="1" dirty="0" err="1" smtClean="0">
                <a:solidFill>
                  <a:srgbClr val="FF0000"/>
                </a:solidFill>
              </a:rPr>
              <a:t>the</a:t>
            </a:r>
            <a:r>
              <a:rPr lang="cs-CZ" b="1" dirty="0" smtClean="0">
                <a:solidFill>
                  <a:srgbClr val="FF0000"/>
                </a:solidFill>
              </a:rPr>
              <a:t> </a:t>
            </a:r>
            <a:r>
              <a:rPr lang="cs-CZ" b="1" dirty="0" err="1" smtClean="0">
                <a:solidFill>
                  <a:srgbClr val="FF0000"/>
                </a:solidFill>
              </a:rPr>
              <a:t>mistletoe</a:t>
            </a:r>
            <a:endParaRPr lang="cs-CZ" b="1" dirty="0">
              <a:solidFill>
                <a:srgbClr val="FF0000"/>
              </a:solidFill>
            </a:endParaRPr>
          </a:p>
        </p:txBody>
      </p:sp>
      <p:sp>
        <p:nvSpPr>
          <p:cNvPr id="3" name="Zástupný symbol pro obsah 2"/>
          <p:cNvSpPr>
            <a:spLocks noGrp="1"/>
          </p:cNvSpPr>
          <p:nvPr>
            <p:ph sz="half" idx="1"/>
          </p:nvPr>
        </p:nvSpPr>
        <p:spPr/>
        <p:txBody>
          <a:bodyPr/>
          <a:lstStyle/>
          <a:p>
            <a:pPr marL="0" indent="0">
              <a:buNone/>
            </a:pPr>
            <a:r>
              <a:rPr lang="en-US" dirty="0" err="1" smtClean="0"/>
              <a:t>Kising</a:t>
            </a:r>
            <a:r>
              <a:rPr lang="en-US" dirty="0" smtClean="0"/>
              <a:t> under mistletoe is typical Czech tradition. People hang mistletoe on doorframe. Pairs that love each other </a:t>
            </a:r>
            <a:r>
              <a:rPr lang="en-US" dirty="0" err="1" smtClean="0"/>
              <a:t>kis</a:t>
            </a:r>
            <a:r>
              <a:rPr lang="cs-CZ" dirty="0" smtClean="0"/>
              <a:t>s</a:t>
            </a:r>
            <a:r>
              <a:rPr lang="en-US" dirty="0" smtClean="0"/>
              <a:t> under the mistletoe. They will love each other the next year too.</a:t>
            </a:r>
            <a:endParaRPr lang="cs-CZ" dirty="0"/>
          </a:p>
        </p:txBody>
      </p:sp>
      <p:pic>
        <p:nvPicPr>
          <p:cNvPr id="11266" name="Picture 2" descr="C:\Users\Jana\Documents\ENGLISH PLOCHA\eTwinning 2016\Step into friendship\Task 3\Images\mistletoe.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2230182"/>
            <a:ext cx="4038600" cy="3265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0986507"/>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solidFill>
                  <a:srgbClr val="FF0000"/>
                </a:solidFill>
              </a:rPr>
              <a:t>Cutting</a:t>
            </a:r>
            <a:r>
              <a:rPr lang="cs-CZ" b="1" dirty="0" smtClean="0">
                <a:solidFill>
                  <a:srgbClr val="FF0000"/>
                </a:solidFill>
              </a:rPr>
              <a:t> </a:t>
            </a:r>
            <a:r>
              <a:rPr lang="cs-CZ" b="1" dirty="0" err="1" smtClean="0">
                <a:solidFill>
                  <a:srgbClr val="FF0000"/>
                </a:solidFill>
              </a:rPr>
              <a:t>apples</a:t>
            </a:r>
            <a:endParaRPr lang="cs-CZ" b="1" dirty="0">
              <a:solidFill>
                <a:srgbClr val="FF0000"/>
              </a:solidFill>
            </a:endParaRPr>
          </a:p>
        </p:txBody>
      </p:sp>
      <p:sp>
        <p:nvSpPr>
          <p:cNvPr id="4" name="Zástupný symbol pro obsah 3"/>
          <p:cNvSpPr>
            <a:spLocks noGrp="1"/>
          </p:cNvSpPr>
          <p:nvPr>
            <p:ph sz="half" idx="2"/>
          </p:nvPr>
        </p:nvSpPr>
        <p:spPr/>
        <p:txBody>
          <a:bodyPr/>
          <a:lstStyle/>
          <a:p>
            <a:pPr marL="0" indent="0">
              <a:buNone/>
            </a:pPr>
            <a:r>
              <a:rPr lang="en-US" dirty="0" smtClean="0"/>
              <a:t>At C</a:t>
            </a:r>
            <a:r>
              <a:rPr lang="cs-CZ" dirty="0" smtClean="0"/>
              <a:t>h</a:t>
            </a:r>
            <a:r>
              <a:rPr lang="en-US" dirty="0" err="1" smtClean="0"/>
              <a:t>ristmas</a:t>
            </a:r>
            <a:r>
              <a:rPr lang="en-US" dirty="0" smtClean="0"/>
              <a:t> people usually slice an apple to see their future. When there is a star, it means that we' will be lucky, but if there is a cross, it means a disaster for us.</a:t>
            </a:r>
            <a:endParaRPr lang="cs-CZ" dirty="0"/>
          </a:p>
        </p:txBody>
      </p:sp>
      <p:pic>
        <p:nvPicPr>
          <p:cNvPr id="12290" name="Picture 2" descr="C:\Users\Jana\Documents\ENGLISH PLOCHA\eTwinning 2016\Step into friendship\Task 3\Images\ondris apples.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rot="20286629">
            <a:off x="539552" y="1988840"/>
            <a:ext cx="3893633" cy="259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0827893"/>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solidFill>
                  <a:srgbClr val="FF0000"/>
                </a:solidFill>
              </a:rPr>
              <a:t>Throwing</a:t>
            </a:r>
            <a:r>
              <a:rPr lang="cs-CZ" b="1" dirty="0" smtClean="0">
                <a:solidFill>
                  <a:srgbClr val="FF0000"/>
                </a:solidFill>
              </a:rPr>
              <a:t> a </a:t>
            </a:r>
            <a:r>
              <a:rPr lang="cs-CZ" b="1" dirty="0" err="1" smtClean="0">
                <a:solidFill>
                  <a:srgbClr val="FF0000"/>
                </a:solidFill>
              </a:rPr>
              <a:t>shoe</a:t>
            </a:r>
            <a:endParaRPr lang="cs-CZ" b="1" dirty="0">
              <a:solidFill>
                <a:srgbClr val="FF0000"/>
              </a:solidFill>
            </a:endParaRPr>
          </a:p>
        </p:txBody>
      </p:sp>
      <p:sp>
        <p:nvSpPr>
          <p:cNvPr id="3" name="Zástupný symbol pro obsah 2"/>
          <p:cNvSpPr>
            <a:spLocks noGrp="1"/>
          </p:cNvSpPr>
          <p:nvPr>
            <p:ph sz="half" idx="1"/>
          </p:nvPr>
        </p:nvSpPr>
        <p:spPr/>
        <p:txBody>
          <a:bodyPr>
            <a:normAutofit fontScale="92500" lnSpcReduction="20000"/>
          </a:bodyPr>
          <a:lstStyle/>
          <a:p>
            <a:pPr marL="0" indent="0">
              <a:buNone/>
            </a:pPr>
            <a:r>
              <a:rPr lang="en-US" dirty="0" smtClean="0"/>
              <a:t>This tradition  was to reveal a young unmarried girls if she gets married next year. The girl who wants to check it on </a:t>
            </a:r>
            <a:r>
              <a:rPr lang="en-US" dirty="0" err="1" smtClean="0"/>
              <a:t>Chrismas</a:t>
            </a:r>
            <a:r>
              <a:rPr lang="en-US" dirty="0" smtClean="0"/>
              <a:t> Eve, she must stand with her back to the door, she </a:t>
            </a:r>
            <a:r>
              <a:rPr lang="en-US" dirty="0" err="1" smtClean="0"/>
              <a:t>thows</a:t>
            </a:r>
            <a:r>
              <a:rPr lang="en-US" dirty="0" smtClean="0"/>
              <a:t> her shoe over her shoulder. If the toe shoes points out to the door, it means that the girl (in question) would marry within a year. If not, next year will remain single.</a:t>
            </a:r>
            <a:endParaRPr lang="cs-CZ" dirty="0"/>
          </a:p>
        </p:txBody>
      </p:sp>
      <p:pic>
        <p:nvPicPr>
          <p:cNvPr id="13314" name="Picture 2" descr="C:\Users\Jana\Documents\ENGLISH PLOCHA\eTwinning 2016\Step into friendship\Task 3\Images\shoes.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rot="691265">
            <a:off x="4654196" y="2149203"/>
            <a:ext cx="4038600" cy="2672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5107982"/>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solidFill>
                  <a:srgbClr val="FF0000"/>
                </a:solidFill>
              </a:rPr>
              <a:t>Floating</a:t>
            </a:r>
            <a:r>
              <a:rPr lang="cs-CZ" b="1" dirty="0" smtClean="0">
                <a:solidFill>
                  <a:srgbClr val="FF0000"/>
                </a:solidFill>
              </a:rPr>
              <a:t> </a:t>
            </a:r>
            <a:r>
              <a:rPr lang="cs-CZ" b="1" dirty="0" err="1" smtClean="0">
                <a:solidFill>
                  <a:srgbClr val="FF0000"/>
                </a:solidFill>
              </a:rPr>
              <a:t>nutshells</a:t>
            </a:r>
            <a:endParaRPr lang="cs-CZ" b="1" dirty="0">
              <a:solidFill>
                <a:srgbClr val="FF0000"/>
              </a:solidFill>
            </a:endParaRPr>
          </a:p>
        </p:txBody>
      </p:sp>
      <p:sp>
        <p:nvSpPr>
          <p:cNvPr id="4" name="Zástupný symbol pro obsah 3"/>
          <p:cNvSpPr>
            <a:spLocks noGrp="1"/>
          </p:cNvSpPr>
          <p:nvPr>
            <p:ph sz="half" idx="2"/>
          </p:nvPr>
        </p:nvSpPr>
        <p:spPr/>
        <p:txBody>
          <a:bodyPr>
            <a:normAutofit fontScale="92500" lnSpcReduction="10000"/>
          </a:bodyPr>
          <a:lstStyle/>
          <a:p>
            <a:pPr marL="0" indent="0">
              <a:buNone/>
            </a:pPr>
            <a:r>
              <a:rPr lang="en-US" dirty="0" smtClean="0"/>
              <a:t>You make little boats of nutshells with burning candles. You put it in the bowl of water. Tradition says that if the boat floats, you will leave your home, if it stops, you will stay at home. When the two nutshells meet, you will fall in love with somebody. </a:t>
            </a:r>
          </a:p>
          <a:p>
            <a:pPr marL="0" indent="0">
              <a:buNone/>
            </a:pPr>
            <a:r>
              <a:rPr lang="en-US" dirty="0" smtClean="0"/>
              <a:t>Let´s try it, you will have fun.</a:t>
            </a:r>
          </a:p>
          <a:p>
            <a:endParaRPr lang="cs-CZ" dirty="0"/>
          </a:p>
        </p:txBody>
      </p:sp>
      <p:pic>
        <p:nvPicPr>
          <p:cNvPr id="14338" name="Picture 2" descr="C:\Users\Jana\Documents\ENGLISH PLOCHA\eTwinning 2016\Step into friendship\Task 3\Images\skorapkove-lodicky kučera.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rot="20918467">
            <a:off x="539552" y="2204864"/>
            <a:ext cx="3810000" cy="2886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3885631"/>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solidFill>
                  <a:srgbClr val="FF0000"/>
                </a:solidFill>
              </a:rPr>
              <a:t>New </a:t>
            </a:r>
            <a:r>
              <a:rPr lang="cs-CZ" b="1" dirty="0" err="1" smtClean="0">
                <a:solidFill>
                  <a:srgbClr val="FF0000"/>
                </a:solidFill>
              </a:rPr>
              <a:t>Year</a:t>
            </a:r>
            <a:r>
              <a:rPr lang="cs-CZ" b="1" dirty="0" smtClean="0">
                <a:solidFill>
                  <a:srgbClr val="FF0000"/>
                </a:solidFill>
              </a:rPr>
              <a:t> </a:t>
            </a:r>
            <a:r>
              <a:rPr lang="cs-CZ" b="1" dirty="0" err="1" smtClean="0">
                <a:solidFill>
                  <a:srgbClr val="FF0000"/>
                </a:solidFill>
              </a:rPr>
              <a:t>Eve</a:t>
            </a:r>
            <a:endParaRPr lang="cs-CZ" b="1" dirty="0">
              <a:solidFill>
                <a:srgbClr val="FF0000"/>
              </a:solidFill>
            </a:endParaRPr>
          </a:p>
        </p:txBody>
      </p:sp>
      <p:sp>
        <p:nvSpPr>
          <p:cNvPr id="3" name="Zástupný symbol pro obsah 2"/>
          <p:cNvSpPr>
            <a:spLocks noGrp="1"/>
          </p:cNvSpPr>
          <p:nvPr>
            <p:ph sz="half" idx="1"/>
          </p:nvPr>
        </p:nvSpPr>
        <p:spPr>
          <a:xfrm>
            <a:off x="251520" y="2204864"/>
            <a:ext cx="4038600" cy="2908920"/>
          </a:xfrm>
        </p:spPr>
        <p:txBody>
          <a:bodyPr/>
          <a:lstStyle/>
          <a:p>
            <a:pPr marL="0" indent="0">
              <a:buNone/>
            </a:pPr>
            <a:r>
              <a:rPr lang="en-US" dirty="0" smtClean="0"/>
              <a:t>On New Year Eve people usually get together, </a:t>
            </a:r>
            <a:r>
              <a:rPr lang="cs-CZ" dirty="0" err="1" smtClean="0"/>
              <a:t>have</a:t>
            </a:r>
            <a:r>
              <a:rPr lang="cs-CZ" dirty="0" smtClean="0"/>
              <a:t> a </a:t>
            </a:r>
            <a:r>
              <a:rPr lang="cs-CZ" dirty="0" err="1" smtClean="0"/>
              <a:t>fun</a:t>
            </a:r>
            <a:r>
              <a:rPr lang="cs-CZ" dirty="0" smtClean="0"/>
              <a:t>, </a:t>
            </a:r>
            <a:r>
              <a:rPr lang="cs-CZ" dirty="0" err="1" smtClean="0"/>
              <a:t>watch</a:t>
            </a:r>
            <a:r>
              <a:rPr lang="cs-CZ" dirty="0" smtClean="0"/>
              <a:t> TV, </a:t>
            </a:r>
            <a:r>
              <a:rPr lang="en-US" dirty="0" smtClean="0"/>
              <a:t>sip drinks and watch fireworks after midnight.</a:t>
            </a:r>
            <a:endParaRPr lang="cs-CZ" dirty="0"/>
          </a:p>
        </p:txBody>
      </p:sp>
      <p:pic>
        <p:nvPicPr>
          <p:cNvPr id="15362" name="Picture 2" descr="C:\Users\Jana\Documents\ENGLISH PLOCHA\eTwinning 2016\Step into friendship\Task 3\Images\images.jpe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rot="771117">
            <a:off x="4596370" y="2175070"/>
            <a:ext cx="3909903" cy="2601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7123020"/>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solidFill>
                  <a:srgbClr val="FF0000"/>
                </a:solidFill>
              </a:rPr>
              <a:t>New </a:t>
            </a:r>
            <a:r>
              <a:rPr lang="cs-CZ" b="1" dirty="0" err="1" smtClean="0">
                <a:solidFill>
                  <a:srgbClr val="FF0000"/>
                </a:solidFill>
              </a:rPr>
              <a:t>Year´s</a:t>
            </a:r>
            <a:r>
              <a:rPr lang="cs-CZ" b="1" dirty="0" smtClean="0">
                <a:solidFill>
                  <a:srgbClr val="FF0000"/>
                </a:solidFill>
              </a:rPr>
              <a:t> lunch</a:t>
            </a:r>
            <a:endParaRPr lang="cs-CZ" b="1" dirty="0">
              <a:solidFill>
                <a:srgbClr val="FF0000"/>
              </a:solidFill>
            </a:endParaRPr>
          </a:p>
        </p:txBody>
      </p:sp>
      <p:sp>
        <p:nvSpPr>
          <p:cNvPr id="4" name="Zástupný symbol pro obsah 3"/>
          <p:cNvSpPr>
            <a:spLocks noGrp="1"/>
          </p:cNvSpPr>
          <p:nvPr>
            <p:ph sz="half" idx="2"/>
          </p:nvPr>
        </p:nvSpPr>
        <p:spPr/>
        <p:txBody>
          <a:bodyPr/>
          <a:lstStyle/>
          <a:p>
            <a:pPr marL="0" indent="0">
              <a:buNone/>
            </a:pPr>
            <a:r>
              <a:rPr lang="en-US" dirty="0" smtClean="0"/>
              <a:t>On New Year we must not eat anything with feathers - poultry. </a:t>
            </a:r>
            <a:r>
              <a:rPr lang="cs-CZ" dirty="0" err="1" smtClean="0"/>
              <a:t>Our</a:t>
            </a:r>
            <a:r>
              <a:rPr lang="cs-CZ" dirty="0" smtClean="0"/>
              <a:t> </a:t>
            </a:r>
            <a:r>
              <a:rPr lang="en-US" dirty="0" smtClean="0"/>
              <a:t>luck</a:t>
            </a:r>
            <a:r>
              <a:rPr lang="cs-CZ" dirty="0"/>
              <a:t> </a:t>
            </a:r>
            <a:r>
              <a:rPr lang="cs-CZ" dirty="0" err="1" smtClean="0"/>
              <a:t>could</a:t>
            </a:r>
            <a:r>
              <a:rPr lang="cs-CZ" dirty="0" smtClean="0"/>
              <a:t> </a:t>
            </a:r>
            <a:r>
              <a:rPr lang="cs-CZ" dirty="0" err="1" smtClean="0"/>
              <a:t>disappear</a:t>
            </a:r>
            <a:r>
              <a:rPr lang="cs-CZ" dirty="0" smtClean="0"/>
              <a:t>.</a:t>
            </a:r>
            <a:r>
              <a:rPr lang="en-US" dirty="0" smtClean="0"/>
              <a:t> </a:t>
            </a:r>
          </a:p>
          <a:p>
            <a:pPr marL="0" indent="0">
              <a:buNone/>
            </a:pPr>
            <a:r>
              <a:rPr lang="en-US" dirty="0" smtClean="0"/>
              <a:t>There must be lentils or peas on your table, because they bring wealth.</a:t>
            </a:r>
          </a:p>
          <a:p>
            <a:endParaRPr lang="cs-CZ" dirty="0"/>
          </a:p>
        </p:txBody>
      </p:sp>
      <p:pic>
        <p:nvPicPr>
          <p:cNvPr id="16386" name="Picture 2" descr="C:\Users\Jana\Documents\ENGLISH PLOCHA\eTwinning 2016\Step into friendship\Task 3\Images\images.jpe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rot="20300045">
            <a:off x="807713" y="2000271"/>
            <a:ext cx="3264663" cy="2467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1416381"/>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descr="C:\Users\Jana\Documents\ENGLISH PLOCHA\eTwinning 2016\Step into friendship\Task 3\Images\vlocka_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3851926"/>
            <a:ext cx="2381250" cy="2381250"/>
          </a:xfrm>
          <a:prstGeom prst="rect">
            <a:avLst/>
          </a:prstGeom>
          <a:noFill/>
          <a:extLst>
            <a:ext uri="{909E8E84-426E-40DD-AFC4-6F175D3DCCD1}">
              <a14:hiddenFill xmlns:a14="http://schemas.microsoft.com/office/drawing/2010/main">
                <a:solidFill>
                  <a:srgbClr val="FFFFFF"/>
                </a:solidFill>
              </a14:hiddenFill>
            </a:ext>
          </a:extLst>
        </p:spPr>
      </p:pic>
      <p:sp>
        <p:nvSpPr>
          <p:cNvPr id="7" name="Nadpis 6"/>
          <p:cNvSpPr>
            <a:spLocks noGrp="1"/>
          </p:cNvSpPr>
          <p:nvPr>
            <p:ph type="title"/>
          </p:nvPr>
        </p:nvSpPr>
        <p:spPr>
          <a:xfrm>
            <a:off x="457200" y="620688"/>
            <a:ext cx="8229600" cy="3456384"/>
          </a:xfrm>
        </p:spPr>
        <p:txBody>
          <a:bodyPr>
            <a:normAutofit/>
          </a:bodyPr>
          <a:lstStyle/>
          <a:p>
            <a:r>
              <a:rPr lang="cs-CZ" b="1" dirty="0" smtClean="0"/>
              <a:t>Czech </a:t>
            </a:r>
            <a:r>
              <a:rPr lang="cs-CZ" b="1" dirty="0" err="1" smtClean="0"/>
              <a:t>eTwinning</a:t>
            </a:r>
            <a:r>
              <a:rPr lang="cs-CZ" b="1" dirty="0" smtClean="0"/>
              <a:t> </a:t>
            </a:r>
            <a:r>
              <a:rPr lang="cs-CZ" b="1" dirty="0" err="1" smtClean="0"/>
              <a:t>masters</a:t>
            </a:r>
            <a:r>
              <a:rPr lang="cs-CZ" b="1" dirty="0" smtClean="0"/>
              <a:t> </a:t>
            </a:r>
            <a:r>
              <a:rPr lang="cs-CZ" b="1" dirty="0" err="1" smtClean="0"/>
              <a:t>wish</a:t>
            </a:r>
            <a:r>
              <a:rPr lang="cs-CZ" b="1" dirty="0" smtClean="0"/>
              <a:t> </a:t>
            </a:r>
            <a:r>
              <a:rPr lang="cs-CZ" b="1" dirty="0" err="1" smtClean="0"/>
              <a:t>you</a:t>
            </a:r>
            <a:r>
              <a:rPr lang="cs-CZ" b="1" dirty="0" smtClean="0"/>
              <a:t> </a:t>
            </a:r>
            <a:br>
              <a:rPr lang="cs-CZ" b="1" dirty="0" smtClean="0"/>
            </a:br>
            <a:r>
              <a:rPr lang="cs-CZ" b="1" dirty="0" smtClean="0">
                <a:solidFill>
                  <a:srgbClr val="FF0000"/>
                </a:solidFill>
              </a:rPr>
              <a:t>MERRY CHRISTMAS</a:t>
            </a:r>
            <a:r>
              <a:rPr lang="cs-CZ" b="1" dirty="0" smtClean="0"/>
              <a:t/>
            </a:r>
            <a:br>
              <a:rPr lang="cs-CZ" b="1" dirty="0" smtClean="0"/>
            </a:br>
            <a:r>
              <a:rPr lang="cs-CZ" b="1" dirty="0" smtClean="0"/>
              <a:t>and </a:t>
            </a:r>
            <a:br>
              <a:rPr lang="cs-CZ" b="1" dirty="0" smtClean="0"/>
            </a:br>
            <a:r>
              <a:rPr lang="cs-CZ" b="1" dirty="0" smtClean="0">
                <a:solidFill>
                  <a:srgbClr val="0070C0"/>
                </a:solidFill>
              </a:rPr>
              <a:t>HAPPY NEW YEAR 2017!</a:t>
            </a:r>
            <a:endParaRPr lang="cs-CZ" b="1" dirty="0">
              <a:solidFill>
                <a:srgbClr val="0070C0"/>
              </a:solidFill>
            </a:endParaRPr>
          </a:p>
        </p:txBody>
      </p:sp>
      <p:pic>
        <p:nvPicPr>
          <p:cNvPr id="17410" name="Picture 2" descr="C:\Users\Jana\Documents\ENGLISH PLOCHA\eTwinning 2016\Step into friendship\Task 3\Images\b.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4085289"/>
            <a:ext cx="2390775" cy="1914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8028209"/>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b="1" dirty="0" err="1" smtClean="0">
                <a:solidFill>
                  <a:srgbClr val="FF0000"/>
                </a:solidFill>
              </a:rPr>
              <a:t>When</a:t>
            </a:r>
            <a:r>
              <a:rPr lang="cs-CZ" b="1" dirty="0" smtClean="0">
                <a:solidFill>
                  <a:srgbClr val="FF0000"/>
                </a:solidFill>
              </a:rPr>
              <a:t> do </a:t>
            </a:r>
            <a:r>
              <a:rPr lang="cs-CZ" b="1" dirty="0" err="1" smtClean="0">
                <a:solidFill>
                  <a:srgbClr val="FF0000"/>
                </a:solidFill>
              </a:rPr>
              <a:t>we</a:t>
            </a:r>
            <a:r>
              <a:rPr lang="cs-CZ" b="1" dirty="0" smtClean="0">
                <a:solidFill>
                  <a:srgbClr val="FF0000"/>
                </a:solidFill>
              </a:rPr>
              <a:t> </a:t>
            </a:r>
            <a:r>
              <a:rPr lang="cs-CZ" b="1" dirty="0" err="1" smtClean="0">
                <a:solidFill>
                  <a:srgbClr val="FF0000"/>
                </a:solidFill>
              </a:rPr>
              <a:t>celebrate</a:t>
            </a:r>
            <a:r>
              <a:rPr lang="cs-CZ" b="1" dirty="0" smtClean="0">
                <a:solidFill>
                  <a:srgbClr val="FF0000"/>
                </a:solidFill>
              </a:rPr>
              <a:t>?</a:t>
            </a:r>
            <a:endParaRPr lang="cs-CZ" b="1" dirty="0">
              <a:solidFill>
                <a:srgbClr val="FF0000"/>
              </a:solidFill>
            </a:endParaRPr>
          </a:p>
        </p:txBody>
      </p:sp>
      <p:sp>
        <p:nvSpPr>
          <p:cNvPr id="5" name="Zástupný symbol pro obsah 4"/>
          <p:cNvSpPr>
            <a:spLocks noGrp="1"/>
          </p:cNvSpPr>
          <p:nvPr>
            <p:ph sz="half" idx="1"/>
          </p:nvPr>
        </p:nvSpPr>
        <p:spPr/>
        <p:txBody>
          <a:bodyPr>
            <a:normAutofit/>
          </a:bodyPr>
          <a:lstStyle/>
          <a:p>
            <a:pPr marL="0" indent="0">
              <a:buNone/>
            </a:pPr>
            <a:r>
              <a:rPr lang="en-US" dirty="0" smtClean="0"/>
              <a:t>We celebrate Christmas in the Czech Republic on 24 December. We have dinner around five o</a:t>
            </a:r>
            <a:r>
              <a:rPr lang="cs-CZ" dirty="0" smtClean="0"/>
              <a:t>´</a:t>
            </a:r>
            <a:r>
              <a:rPr lang="en-US" dirty="0" smtClean="0"/>
              <a:t>clock in the afternoon and we eat Christmas din</a:t>
            </a:r>
            <a:r>
              <a:rPr lang="cs-CZ" dirty="0" smtClean="0"/>
              <a:t>n</a:t>
            </a:r>
            <a:r>
              <a:rPr lang="en-US" dirty="0" err="1" smtClean="0"/>
              <a:t>er</a:t>
            </a:r>
            <a:r>
              <a:rPr lang="en-US" dirty="0" smtClean="0"/>
              <a:t>. Somebody go</a:t>
            </a:r>
            <a:r>
              <a:rPr lang="cs-CZ" dirty="0" smtClean="0"/>
              <a:t>es</a:t>
            </a:r>
            <a:r>
              <a:rPr lang="en-US" dirty="0" smtClean="0"/>
              <a:t> to Mass </a:t>
            </a:r>
            <a:r>
              <a:rPr lang="cs-CZ" dirty="0" err="1" smtClean="0"/>
              <a:t>at</a:t>
            </a:r>
            <a:r>
              <a:rPr lang="en-US" dirty="0" smtClean="0"/>
              <a:t> Christmas. We open presents </a:t>
            </a:r>
            <a:r>
              <a:rPr lang="cs-CZ" dirty="0" err="1" smtClean="0"/>
              <a:t>after</a:t>
            </a:r>
            <a:r>
              <a:rPr lang="en-US" dirty="0" smtClean="0"/>
              <a:t> the dinner and we are very happy.</a:t>
            </a:r>
            <a:endParaRPr lang="cs-CZ" dirty="0"/>
          </a:p>
        </p:txBody>
      </p:sp>
      <p:pic>
        <p:nvPicPr>
          <p:cNvPr id="2050" name="Picture 2" descr="C:\Users\Jana\Documents\ENGLISH PLOCHA\eTwinning 2016\Step into friendship\Task 3\Images\215px-Juletræet.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302250" y="1983581"/>
            <a:ext cx="2730500" cy="375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8877759"/>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b="1" dirty="0" err="1" smtClean="0">
                <a:solidFill>
                  <a:srgbClr val="FF0000"/>
                </a:solidFill>
              </a:rPr>
              <a:t>What</a:t>
            </a:r>
            <a:r>
              <a:rPr lang="cs-CZ" b="1" dirty="0" smtClean="0">
                <a:solidFill>
                  <a:srgbClr val="FF0000"/>
                </a:solidFill>
              </a:rPr>
              <a:t> do </a:t>
            </a:r>
            <a:r>
              <a:rPr lang="cs-CZ" b="1" dirty="0" err="1" smtClean="0">
                <a:solidFill>
                  <a:srgbClr val="FF0000"/>
                </a:solidFill>
              </a:rPr>
              <a:t>we</a:t>
            </a:r>
            <a:r>
              <a:rPr lang="cs-CZ" b="1" dirty="0" smtClean="0">
                <a:solidFill>
                  <a:srgbClr val="FF0000"/>
                </a:solidFill>
              </a:rPr>
              <a:t> </a:t>
            </a:r>
            <a:r>
              <a:rPr lang="cs-CZ" b="1" dirty="0" err="1" smtClean="0">
                <a:solidFill>
                  <a:srgbClr val="FF0000"/>
                </a:solidFill>
              </a:rPr>
              <a:t>eat</a:t>
            </a:r>
            <a:r>
              <a:rPr lang="cs-CZ" b="1" dirty="0" smtClean="0">
                <a:solidFill>
                  <a:srgbClr val="FF0000"/>
                </a:solidFill>
              </a:rPr>
              <a:t>?</a:t>
            </a:r>
            <a:endParaRPr lang="cs-CZ" b="1" dirty="0">
              <a:solidFill>
                <a:srgbClr val="FF0000"/>
              </a:solidFill>
            </a:endParaRPr>
          </a:p>
        </p:txBody>
      </p:sp>
      <p:sp>
        <p:nvSpPr>
          <p:cNvPr id="5" name="Zástupný symbol pro obsah 4"/>
          <p:cNvSpPr>
            <a:spLocks noGrp="1"/>
          </p:cNvSpPr>
          <p:nvPr>
            <p:ph sz="half" idx="1"/>
          </p:nvPr>
        </p:nvSpPr>
        <p:spPr/>
        <p:txBody>
          <a:bodyPr/>
          <a:lstStyle/>
          <a:p>
            <a:pPr marL="0" indent="0">
              <a:buNone/>
            </a:pPr>
            <a:r>
              <a:rPr lang="en-US" dirty="0" smtClean="0"/>
              <a:t>We sit together at the table and some families eat their soup from one plate. </a:t>
            </a:r>
            <a:r>
              <a:rPr lang="en-US" dirty="0" err="1" smtClean="0"/>
              <a:t>Noone</a:t>
            </a:r>
            <a:r>
              <a:rPr lang="en-US" dirty="0" smtClean="0"/>
              <a:t> can leave the table except the host. For dinner we have a pea soup and fried carp with potato salad.</a:t>
            </a:r>
            <a:endParaRPr lang="cs-CZ" dirty="0"/>
          </a:p>
        </p:txBody>
      </p:sp>
      <p:pic>
        <p:nvPicPr>
          <p:cNvPr id="3074" name="Picture 2" descr="C:\Users\Jana\Documents\ENGLISH PLOCHA\eTwinning 2016\Step into friendship\Task 3\Images\bartusek meal.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4008" y="1844824"/>
            <a:ext cx="4038600" cy="2827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3453074"/>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9"/>
          <p:cNvSpPr>
            <a:spLocks noGrp="1"/>
          </p:cNvSpPr>
          <p:nvPr>
            <p:ph type="title"/>
          </p:nvPr>
        </p:nvSpPr>
        <p:spPr/>
        <p:txBody>
          <a:bodyPr/>
          <a:lstStyle/>
          <a:p>
            <a:r>
              <a:rPr lang="cs-CZ" b="1" dirty="0" err="1" smtClean="0">
                <a:solidFill>
                  <a:srgbClr val="FF0000"/>
                </a:solidFill>
              </a:rPr>
              <a:t>Christmas</a:t>
            </a:r>
            <a:r>
              <a:rPr lang="cs-CZ" b="1" dirty="0" smtClean="0">
                <a:solidFill>
                  <a:srgbClr val="FF0000"/>
                </a:solidFill>
              </a:rPr>
              <a:t> </a:t>
            </a:r>
            <a:r>
              <a:rPr lang="cs-CZ" b="1" dirty="0" err="1" smtClean="0">
                <a:solidFill>
                  <a:srgbClr val="FF0000"/>
                </a:solidFill>
              </a:rPr>
              <a:t>tradition</a:t>
            </a:r>
            <a:endParaRPr lang="cs-CZ" b="1" dirty="0">
              <a:solidFill>
                <a:srgbClr val="FF0000"/>
              </a:solidFill>
            </a:endParaRPr>
          </a:p>
        </p:txBody>
      </p:sp>
      <p:sp>
        <p:nvSpPr>
          <p:cNvPr id="12" name="Zástupný symbol pro obsah 11"/>
          <p:cNvSpPr>
            <a:spLocks noGrp="1"/>
          </p:cNvSpPr>
          <p:nvPr>
            <p:ph sz="half" idx="2"/>
          </p:nvPr>
        </p:nvSpPr>
        <p:spPr/>
        <p:txBody>
          <a:bodyPr/>
          <a:lstStyle/>
          <a:p>
            <a:pPr marL="0" indent="0">
              <a:buNone/>
            </a:pPr>
            <a:r>
              <a:rPr lang="cs-CZ" dirty="0" err="1" smtClean="0"/>
              <a:t>Before</a:t>
            </a:r>
            <a:r>
              <a:rPr lang="cs-CZ" dirty="0" smtClean="0"/>
              <a:t> </a:t>
            </a:r>
            <a:r>
              <a:rPr lang="cs-CZ" dirty="0" err="1" smtClean="0"/>
              <a:t>people</a:t>
            </a:r>
            <a:r>
              <a:rPr lang="cs-CZ" dirty="0" smtClean="0"/>
              <a:t> </a:t>
            </a:r>
            <a:r>
              <a:rPr lang="cs-CZ" dirty="0" err="1" smtClean="0"/>
              <a:t>eat</a:t>
            </a:r>
            <a:r>
              <a:rPr lang="cs-CZ" dirty="0" smtClean="0"/>
              <a:t> </a:t>
            </a:r>
            <a:r>
              <a:rPr lang="cs-CZ" dirty="0" err="1" smtClean="0"/>
              <a:t>the</a:t>
            </a:r>
            <a:r>
              <a:rPr lang="cs-CZ" dirty="0" smtClean="0"/>
              <a:t> </a:t>
            </a:r>
            <a:r>
              <a:rPr lang="cs-CZ" dirty="0" err="1" smtClean="0"/>
              <a:t>carp</a:t>
            </a:r>
            <a:r>
              <a:rPr lang="cs-CZ" dirty="0" smtClean="0"/>
              <a:t> </a:t>
            </a:r>
            <a:r>
              <a:rPr lang="cs-CZ" dirty="0" err="1" smtClean="0"/>
              <a:t>they</a:t>
            </a:r>
            <a:r>
              <a:rPr lang="cs-CZ" dirty="0" smtClean="0"/>
              <a:t> </a:t>
            </a:r>
            <a:r>
              <a:rPr lang="en-US" dirty="0" smtClean="0"/>
              <a:t>usually put their carp into a tub. Some people put them back in the river. Carp as a Christmas dinner can be problem when eating is because a bone can get stuck in the throat.</a:t>
            </a:r>
            <a:endParaRPr lang="cs-CZ" dirty="0"/>
          </a:p>
        </p:txBody>
      </p:sp>
      <p:pic>
        <p:nvPicPr>
          <p:cNvPr id="5122" name="Picture 2" descr="C:\Users\Jana\Documents\ENGLISH PLOCHA\eTwinning 2016\Step into friendship\Task 3\Images\kapr.png"/>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1407189" y="1484784"/>
            <a:ext cx="2016224" cy="1512168"/>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Jana\Documents\ENGLISH PLOCHA\eTwinning 2016\Step into friendship\Task 3\Images\carps.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3140968"/>
            <a:ext cx="3895515" cy="259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0527652"/>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solidFill>
                  <a:srgbClr val="FF0000"/>
                </a:solidFill>
              </a:rPr>
              <a:t>Christmas</a:t>
            </a:r>
            <a:r>
              <a:rPr lang="cs-CZ" b="1" dirty="0" smtClean="0">
                <a:solidFill>
                  <a:srgbClr val="FF0000"/>
                </a:solidFill>
              </a:rPr>
              <a:t> </a:t>
            </a:r>
            <a:r>
              <a:rPr lang="cs-CZ" b="1" dirty="0" err="1" smtClean="0">
                <a:solidFill>
                  <a:srgbClr val="FF0000"/>
                </a:solidFill>
              </a:rPr>
              <a:t>tree</a:t>
            </a:r>
            <a:endParaRPr lang="cs-CZ" b="1" dirty="0">
              <a:solidFill>
                <a:srgbClr val="FF0000"/>
              </a:solidFill>
            </a:endParaRPr>
          </a:p>
        </p:txBody>
      </p:sp>
      <p:sp>
        <p:nvSpPr>
          <p:cNvPr id="3" name="Zástupný symbol pro obsah 2"/>
          <p:cNvSpPr>
            <a:spLocks noGrp="1"/>
          </p:cNvSpPr>
          <p:nvPr>
            <p:ph sz="half" idx="1"/>
          </p:nvPr>
        </p:nvSpPr>
        <p:spPr/>
        <p:txBody>
          <a:bodyPr>
            <a:normAutofit fontScale="92500" lnSpcReduction="10000"/>
          </a:bodyPr>
          <a:lstStyle/>
          <a:p>
            <a:pPr marL="0" indent="0">
              <a:buNone/>
            </a:pPr>
            <a:r>
              <a:rPr lang="cs-CZ" dirty="0" err="1" smtClean="0"/>
              <a:t>The</a:t>
            </a:r>
            <a:r>
              <a:rPr lang="cs-CZ" dirty="0" smtClean="0"/>
              <a:t> </a:t>
            </a:r>
            <a:r>
              <a:rPr lang="cs-CZ" dirty="0" err="1"/>
              <a:t>tradition</a:t>
            </a:r>
            <a:r>
              <a:rPr lang="cs-CZ" dirty="0"/>
              <a:t> </a:t>
            </a:r>
            <a:r>
              <a:rPr lang="cs-CZ" dirty="0" err="1"/>
              <a:t>comes</a:t>
            </a:r>
            <a:r>
              <a:rPr lang="cs-CZ" dirty="0"/>
              <a:t> </a:t>
            </a:r>
            <a:r>
              <a:rPr lang="cs-CZ" dirty="0" err="1"/>
              <a:t>from</a:t>
            </a:r>
            <a:r>
              <a:rPr lang="cs-CZ" dirty="0"/>
              <a:t> </a:t>
            </a:r>
            <a:r>
              <a:rPr lang="cs-CZ" dirty="0" err="1"/>
              <a:t>Germany</a:t>
            </a:r>
            <a:r>
              <a:rPr lang="cs-CZ" dirty="0"/>
              <a:t>. </a:t>
            </a:r>
            <a:r>
              <a:rPr lang="cs-CZ" dirty="0" err="1" smtClean="0"/>
              <a:t>Lights</a:t>
            </a:r>
            <a:r>
              <a:rPr lang="cs-CZ" dirty="0" smtClean="0"/>
              <a:t> on </a:t>
            </a:r>
            <a:r>
              <a:rPr lang="cs-CZ" dirty="0" err="1"/>
              <a:t>the</a:t>
            </a:r>
            <a:r>
              <a:rPr lang="cs-CZ" dirty="0"/>
              <a:t> </a:t>
            </a:r>
            <a:r>
              <a:rPr lang="cs-CZ" dirty="0" err="1"/>
              <a:t>tree</a:t>
            </a:r>
            <a:r>
              <a:rPr lang="cs-CZ" dirty="0"/>
              <a:t> </a:t>
            </a:r>
            <a:r>
              <a:rPr lang="cs-CZ" dirty="0" err="1"/>
              <a:t>symbolize</a:t>
            </a:r>
            <a:r>
              <a:rPr lang="cs-CZ" dirty="0"/>
              <a:t> </a:t>
            </a:r>
            <a:r>
              <a:rPr lang="cs-CZ" dirty="0" err="1"/>
              <a:t>stars</a:t>
            </a:r>
            <a:r>
              <a:rPr lang="cs-CZ" dirty="0"/>
              <a:t> and </a:t>
            </a:r>
            <a:r>
              <a:rPr lang="cs-CZ" dirty="0" err="1"/>
              <a:t>star</a:t>
            </a:r>
            <a:r>
              <a:rPr lang="cs-CZ" dirty="0"/>
              <a:t> on </a:t>
            </a:r>
            <a:r>
              <a:rPr lang="cs-CZ" dirty="0" err="1"/>
              <a:t>the</a:t>
            </a:r>
            <a:r>
              <a:rPr lang="cs-CZ" dirty="0"/>
              <a:t> top </a:t>
            </a:r>
            <a:r>
              <a:rPr lang="cs-CZ" dirty="0" err="1" smtClean="0"/>
              <a:t>symbolizes</a:t>
            </a:r>
            <a:r>
              <a:rPr lang="cs-CZ" dirty="0" smtClean="0"/>
              <a:t> </a:t>
            </a:r>
            <a:r>
              <a:rPr lang="cs-CZ" dirty="0" err="1"/>
              <a:t>that</a:t>
            </a:r>
            <a:r>
              <a:rPr lang="cs-CZ" dirty="0"/>
              <a:t> </a:t>
            </a:r>
            <a:r>
              <a:rPr lang="cs-CZ" dirty="0" err="1"/>
              <a:t>of</a:t>
            </a:r>
            <a:r>
              <a:rPr lang="cs-CZ" dirty="0"/>
              <a:t> </a:t>
            </a:r>
            <a:r>
              <a:rPr lang="cs-CZ" dirty="0" err="1"/>
              <a:t>Bethlem</a:t>
            </a:r>
            <a:r>
              <a:rPr lang="cs-CZ" dirty="0"/>
              <a:t>. </a:t>
            </a:r>
            <a:r>
              <a:rPr lang="cs-CZ" dirty="0" err="1"/>
              <a:t>Before</a:t>
            </a:r>
            <a:r>
              <a:rPr lang="cs-CZ" dirty="0"/>
              <a:t> </a:t>
            </a:r>
            <a:r>
              <a:rPr lang="cs-CZ" dirty="0" err="1"/>
              <a:t>people</a:t>
            </a:r>
            <a:r>
              <a:rPr lang="cs-CZ" dirty="0"/>
              <a:t> </a:t>
            </a:r>
            <a:r>
              <a:rPr lang="cs-CZ" dirty="0" err="1"/>
              <a:t>decorate</a:t>
            </a:r>
            <a:r>
              <a:rPr lang="cs-CZ" dirty="0"/>
              <a:t> </a:t>
            </a:r>
            <a:r>
              <a:rPr lang="cs-CZ" dirty="0" err="1" smtClean="0"/>
              <a:t>Christmas</a:t>
            </a:r>
            <a:r>
              <a:rPr lang="cs-CZ" dirty="0" smtClean="0"/>
              <a:t> </a:t>
            </a:r>
            <a:r>
              <a:rPr lang="cs-CZ" dirty="0" err="1"/>
              <a:t>tree</a:t>
            </a:r>
            <a:r>
              <a:rPr lang="cs-CZ" dirty="0"/>
              <a:t> </a:t>
            </a:r>
            <a:r>
              <a:rPr lang="cs-CZ" dirty="0" err="1"/>
              <a:t>with</a:t>
            </a:r>
            <a:r>
              <a:rPr lang="cs-CZ" dirty="0"/>
              <a:t> </a:t>
            </a:r>
            <a:r>
              <a:rPr lang="cs-CZ" dirty="0" err="1"/>
              <a:t>fruit</a:t>
            </a:r>
            <a:r>
              <a:rPr lang="cs-CZ" dirty="0"/>
              <a:t> </a:t>
            </a:r>
            <a:r>
              <a:rPr lang="cs-CZ" dirty="0" err="1"/>
              <a:t>that</a:t>
            </a:r>
            <a:r>
              <a:rPr lang="cs-CZ" dirty="0"/>
              <a:t> </a:t>
            </a:r>
            <a:r>
              <a:rPr lang="cs-CZ" dirty="0" err="1"/>
              <a:t>the</a:t>
            </a:r>
            <a:r>
              <a:rPr lang="cs-CZ" dirty="0"/>
              <a:t> </a:t>
            </a:r>
            <a:r>
              <a:rPr lang="cs-CZ" dirty="0" err="1"/>
              <a:t>next</a:t>
            </a:r>
            <a:r>
              <a:rPr lang="cs-CZ" dirty="0"/>
              <a:t> </a:t>
            </a:r>
            <a:r>
              <a:rPr lang="cs-CZ" dirty="0" err="1"/>
              <a:t>year´s</a:t>
            </a:r>
            <a:r>
              <a:rPr lang="cs-CZ" dirty="0"/>
              <a:t> </a:t>
            </a:r>
            <a:r>
              <a:rPr lang="cs-CZ" dirty="0" err="1"/>
              <a:t>harvest</a:t>
            </a:r>
            <a:r>
              <a:rPr lang="cs-CZ" dirty="0"/>
              <a:t> </a:t>
            </a:r>
            <a:r>
              <a:rPr lang="cs-CZ" dirty="0" err="1"/>
              <a:t>wished</a:t>
            </a:r>
            <a:r>
              <a:rPr lang="cs-CZ" dirty="0"/>
              <a:t>. </a:t>
            </a:r>
            <a:r>
              <a:rPr lang="cs-CZ" dirty="0" err="1"/>
              <a:t>Ornaments</a:t>
            </a:r>
            <a:r>
              <a:rPr lang="cs-CZ" dirty="0"/>
              <a:t> on </a:t>
            </a:r>
            <a:r>
              <a:rPr lang="cs-CZ" dirty="0" err="1"/>
              <a:t>the</a:t>
            </a:r>
            <a:r>
              <a:rPr lang="cs-CZ" dirty="0"/>
              <a:t> </a:t>
            </a:r>
            <a:r>
              <a:rPr lang="cs-CZ" dirty="0" err="1"/>
              <a:t>tree</a:t>
            </a:r>
            <a:r>
              <a:rPr lang="cs-CZ" dirty="0"/>
              <a:t> </a:t>
            </a:r>
            <a:r>
              <a:rPr lang="cs-CZ" dirty="0" err="1"/>
              <a:t>also</a:t>
            </a:r>
            <a:r>
              <a:rPr lang="cs-CZ" dirty="0"/>
              <a:t> </a:t>
            </a:r>
            <a:r>
              <a:rPr lang="cs-CZ" dirty="0" err="1"/>
              <a:t>marked</a:t>
            </a:r>
            <a:r>
              <a:rPr lang="cs-CZ" dirty="0"/>
              <a:t> </a:t>
            </a:r>
            <a:r>
              <a:rPr lang="cs-CZ" dirty="0" err="1"/>
              <a:t>the</a:t>
            </a:r>
            <a:r>
              <a:rPr lang="cs-CZ" dirty="0"/>
              <a:t> </a:t>
            </a:r>
            <a:r>
              <a:rPr lang="cs-CZ" dirty="0" err="1"/>
              <a:t>biggest</a:t>
            </a:r>
            <a:r>
              <a:rPr lang="cs-CZ" dirty="0"/>
              <a:t> </a:t>
            </a:r>
            <a:r>
              <a:rPr lang="cs-CZ" dirty="0" err="1"/>
              <a:t>wishes</a:t>
            </a:r>
            <a:r>
              <a:rPr lang="cs-CZ" dirty="0"/>
              <a:t> </a:t>
            </a:r>
            <a:r>
              <a:rPr lang="cs-CZ" dirty="0" err="1"/>
              <a:t>of</a:t>
            </a:r>
            <a:r>
              <a:rPr lang="cs-CZ" dirty="0"/>
              <a:t> </a:t>
            </a:r>
            <a:r>
              <a:rPr lang="cs-CZ" dirty="0" err="1"/>
              <a:t>the</a:t>
            </a:r>
            <a:r>
              <a:rPr lang="cs-CZ" dirty="0"/>
              <a:t> </a:t>
            </a:r>
            <a:r>
              <a:rPr lang="cs-CZ" dirty="0" err="1"/>
              <a:t>people</a:t>
            </a:r>
            <a:r>
              <a:rPr lang="cs-CZ" dirty="0"/>
              <a:t> </a:t>
            </a:r>
            <a:r>
              <a:rPr lang="cs-CZ" dirty="0" err="1"/>
              <a:t>which</a:t>
            </a:r>
            <a:r>
              <a:rPr lang="cs-CZ" dirty="0"/>
              <a:t> had </a:t>
            </a:r>
            <a:r>
              <a:rPr lang="cs-CZ" dirty="0" err="1"/>
              <a:t>hoped</a:t>
            </a:r>
            <a:r>
              <a:rPr lang="cs-CZ" dirty="0"/>
              <a:t> to </a:t>
            </a:r>
            <a:r>
              <a:rPr lang="cs-CZ" dirty="0" err="1"/>
              <a:t>meet</a:t>
            </a:r>
            <a:r>
              <a:rPr lang="cs-CZ" dirty="0"/>
              <a:t>.</a:t>
            </a:r>
          </a:p>
          <a:p>
            <a:endParaRPr lang="cs-CZ" dirty="0"/>
          </a:p>
        </p:txBody>
      </p:sp>
      <p:pic>
        <p:nvPicPr>
          <p:cNvPr id="4098" name="Picture 2" descr="C:\Users\Jana\Documents\ENGLISH PLOCHA\eTwinning 2016\Step into friendship\Task 3\Images\tree.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292080" y="1772816"/>
            <a:ext cx="2626940" cy="3946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5826168"/>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lstStyle/>
          <a:p>
            <a:r>
              <a:rPr lang="cs-CZ" b="1" dirty="0" err="1" smtClean="0">
                <a:solidFill>
                  <a:srgbClr val="FF0000"/>
                </a:solidFill>
              </a:rPr>
              <a:t>When</a:t>
            </a:r>
            <a:r>
              <a:rPr lang="cs-CZ" b="1" dirty="0" smtClean="0">
                <a:solidFill>
                  <a:srgbClr val="FF0000"/>
                </a:solidFill>
              </a:rPr>
              <a:t> </a:t>
            </a:r>
            <a:r>
              <a:rPr lang="cs-CZ" b="1" dirty="0" err="1" smtClean="0">
                <a:solidFill>
                  <a:srgbClr val="FF0000"/>
                </a:solidFill>
              </a:rPr>
              <a:t>setting</a:t>
            </a:r>
            <a:r>
              <a:rPr lang="cs-CZ" b="1" dirty="0" smtClean="0">
                <a:solidFill>
                  <a:srgbClr val="FF0000"/>
                </a:solidFill>
              </a:rPr>
              <a:t> </a:t>
            </a:r>
            <a:r>
              <a:rPr lang="cs-CZ" b="1" dirty="0" err="1" smtClean="0">
                <a:solidFill>
                  <a:srgbClr val="FF0000"/>
                </a:solidFill>
              </a:rPr>
              <a:t>the</a:t>
            </a:r>
            <a:r>
              <a:rPr lang="cs-CZ" b="1" dirty="0" smtClean="0">
                <a:solidFill>
                  <a:srgbClr val="FF0000"/>
                </a:solidFill>
              </a:rPr>
              <a:t> table</a:t>
            </a:r>
            <a:endParaRPr lang="cs-CZ" b="1" dirty="0">
              <a:solidFill>
                <a:srgbClr val="FF0000"/>
              </a:solidFill>
            </a:endParaRPr>
          </a:p>
        </p:txBody>
      </p:sp>
      <p:sp>
        <p:nvSpPr>
          <p:cNvPr id="7" name="Zástupný symbol pro obsah 6"/>
          <p:cNvSpPr>
            <a:spLocks noGrp="1"/>
          </p:cNvSpPr>
          <p:nvPr>
            <p:ph sz="half" idx="2"/>
          </p:nvPr>
        </p:nvSpPr>
        <p:spPr/>
        <p:txBody>
          <a:bodyPr/>
          <a:lstStyle/>
          <a:p>
            <a:pPr marL="0" indent="0">
              <a:buNone/>
            </a:pPr>
            <a:r>
              <a:rPr lang="en-US" dirty="0" smtClean="0"/>
              <a:t>We put the coins or fish scales under the plate of Chris</a:t>
            </a:r>
            <a:r>
              <a:rPr lang="cs-CZ" dirty="0" smtClean="0"/>
              <a:t>t</a:t>
            </a:r>
            <a:r>
              <a:rPr lang="en-US" dirty="0" smtClean="0"/>
              <a:t>mas Eve dinner. We put the things there because we wish our family good luck and a lot of money to the next year.</a:t>
            </a:r>
            <a:endParaRPr lang="cs-CZ" dirty="0"/>
          </a:p>
        </p:txBody>
      </p:sp>
      <p:pic>
        <p:nvPicPr>
          <p:cNvPr id="6146" name="Picture 2" descr="C:\Users\Jana\Documents\ENGLISH PLOCHA\eTwinning 2016\Step into friendship\Task 3\Images\talíř.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827584" y="2060848"/>
            <a:ext cx="3287230" cy="2301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9892170"/>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solidFill>
                  <a:srgbClr val="FF0000"/>
                </a:solidFill>
              </a:rPr>
              <a:t>Christmas</a:t>
            </a:r>
            <a:r>
              <a:rPr lang="cs-CZ" b="1" dirty="0" smtClean="0">
                <a:solidFill>
                  <a:srgbClr val="FF0000"/>
                </a:solidFill>
              </a:rPr>
              <a:t> </a:t>
            </a:r>
            <a:r>
              <a:rPr lang="cs-CZ" b="1" dirty="0" err="1" smtClean="0">
                <a:solidFill>
                  <a:srgbClr val="FF0000"/>
                </a:solidFill>
              </a:rPr>
              <a:t>dinner</a:t>
            </a:r>
            <a:endParaRPr lang="cs-CZ" b="1" dirty="0">
              <a:solidFill>
                <a:srgbClr val="FF0000"/>
              </a:solidFill>
            </a:endParaRPr>
          </a:p>
        </p:txBody>
      </p:sp>
      <p:sp>
        <p:nvSpPr>
          <p:cNvPr id="3" name="Zástupný symbol pro obsah 2"/>
          <p:cNvSpPr>
            <a:spLocks noGrp="1"/>
          </p:cNvSpPr>
          <p:nvPr>
            <p:ph sz="half" idx="1"/>
          </p:nvPr>
        </p:nvSpPr>
        <p:spPr/>
        <p:txBody>
          <a:bodyPr>
            <a:normAutofit/>
          </a:bodyPr>
          <a:lstStyle/>
          <a:p>
            <a:pPr marL="0" indent="0">
              <a:buNone/>
            </a:pPr>
            <a:r>
              <a:rPr lang="en-US" dirty="0" smtClean="0"/>
              <a:t>If it is an odd number of people at </a:t>
            </a:r>
            <a:r>
              <a:rPr lang="cs-CZ" dirty="0" smtClean="0"/>
              <a:t>C</a:t>
            </a:r>
            <a:r>
              <a:rPr lang="en-US" dirty="0" err="1" smtClean="0"/>
              <a:t>hristmas</a:t>
            </a:r>
            <a:r>
              <a:rPr lang="en-US" dirty="0" smtClean="0"/>
              <a:t> table, we arrange one place more to have an even number of places. </a:t>
            </a:r>
            <a:endParaRPr lang="cs-CZ" dirty="0" smtClean="0"/>
          </a:p>
          <a:p>
            <a:pPr marL="0" indent="0">
              <a:buNone/>
            </a:pPr>
            <a:r>
              <a:rPr lang="cs-CZ" dirty="0" err="1" smtClean="0"/>
              <a:t>One</a:t>
            </a:r>
            <a:r>
              <a:rPr lang="cs-CZ" dirty="0" smtClean="0"/>
              <a:t> </a:t>
            </a:r>
            <a:r>
              <a:rPr lang="cs-CZ" dirty="0" err="1" smtClean="0"/>
              <a:t>empty</a:t>
            </a:r>
            <a:r>
              <a:rPr lang="cs-CZ" dirty="0" smtClean="0"/>
              <a:t> </a:t>
            </a:r>
            <a:r>
              <a:rPr lang="cs-CZ" dirty="0" err="1" smtClean="0"/>
              <a:t>seat</a:t>
            </a:r>
            <a:r>
              <a:rPr lang="cs-CZ" dirty="0" smtClean="0"/>
              <a:t> </a:t>
            </a:r>
            <a:r>
              <a:rPr lang="cs-CZ" dirty="0" err="1" smtClean="0"/>
              <a:t>is</a:t>
            </a:r>
            <a:r>
              <a:rPr lang="cs-CZ" dirty="0" smtClean="0"/>
              <a:t> </a:t>
            </a:r>
            <a:r>
              <a:rPr lang="cs-CZ" dirty="0" err="1" smtClean="0"/>
              <a:t>for</a:t>
            </a:r>
            <a:r>
              <a:rPr lang="cs-CZ" dirty="0" smtClean="0"/>
              <a:t> a </a:t>
            </a:r>
            <a:r>
              <a:rPr lang="cs-CZ" dirty="0" err="1" smtClean="0"/>
              <a:t>possible</a:t>
            </a:r>
            <a:r>
              <a:rPr lang="cs-CZ" dirty="0" smtClean="0"/>
              <a:t> </a:t>
            </a:r>
            <a:r>
              <a:rPr lang="cs-CZ" dirty="0" err="1" smtClean="0"/>
              <a:t>guest</a:t>
            </a:r>
            <a:r>
              <a:rPr lang="cs-CZ" dirty="0" smtClean="0"/>
              <a:t>.</a:t>
            </a:r>
            <a:endParaRPr lang="cs-CZ" dirty="0"/>
          </a:p>
        </p:txBody>
      </p:sp>
      <p:pic>
        <p:nvPicPr>
          <p:cNvPr id="7170" name="Picture 2" descr="C:\Users\Jana\Documents\ENGLISH PLOCHA\eTwinning 2016\Step into friendship\Task 3\Images\stůl.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2099659"/>
            <a:ext cx="4038600" cy="3527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9928291"/>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solidFill>
                  <a:srgbClr val="FF0000"/>
                </a:solidFill>
              </a:rPr>
              <a:t>Christmas</a:t>
            </a:r>
            <a:r>
              <a:rPr lang="cs-CZ" b="1" dirty="0" smtClean="0">
                <a:solidFill>
                  <a:srgbClr val="FF0000"/>
                </a:solidFill>
              </a:rPr>
              <a:t> </a:t>
            </a:r>
            <a:r>
              <a:rPr lang="cs-CZ" b="1" dirty="0" err="1" smtClean="0">
                <a:solidFill>
                  <a:srgbClr val="FF0000"/>
                </a:solidFill>
              </a:rPr>
              <a:t>sweets</a:t>
            </a:r>
            <a:endParaRPr lang="cs-CZ" b="1" dirty="0">
              <a:solidFill>
                <a:srgbClr val="FF0000"/>
              </a:solidFill>
            </a:endParaRPr>
          </a:p>
        </p:txBody>
      </p:sp>
      <p:sp>
        <p:nvSpPr>
          <p:cNvPr id="3" name="Zástupný symbol pro obsah 2"/>
          <p:cNvSpPr>
            <a:spLocks noGrp="1"/>
          </p:cNvSpPr>
          <p:nvPr>
            <p:ph sz="half" idx="1"/>
          </p:nvPr>
        </p:nvSpPr>
        <p:spPr/>
        <p:txBody>
          <a:bodyPr>
            <a:normAutofit lnSpcReduction="10000"/>
          </a:bodyPr>
          <a:lstStyle/>
          <a:p>
            <a:pPr marL="0" indent="0">
              <a:buNone/>
            </a:pPr>
            <a:r>
              <a:rPr lang="en-US" dirty="0" smtClean="0"/>
              <a:t>Making Christmas sweets is one of the many traditions of Christmas.</a:t>
            </a:r>
          </a:p>
          <a:p>
            <a:pPr marL="0" indent="0">
              <a:buNone/>
            </a:pPr>
            <a:r>
              <a:rPr lang="en-US" dirty="0" smtClean="0"/>
              <a:t>We make </a:t>
            </a:r>
            <a:r>
              <a:rPr lang="cs-CZ" dirty="0" smtClean="0"/>
              <a:t>C</a:t>
            </a:r>
            <a:r>
              <a:rPr lang="en-US" dirty="0" err="1" smtClean="0"/>
              <a:t>hristmas</a:t>
            </a:r>
            <a:r>
              <a:rPr lang="en-US" dirty="0" smtClean="0"/>
              <a:t> sweets with our family each year. </a:t>
            </a:r>
          </a:p>
          <a:p>
            <a:pPr marL="0" indent="0">
              <a:buNone/>
            </a:pPr>
            <a:r>
              <a:rPr lang="en-US" dirty="0" smtClean="0"/>
              <a:t>We usually make several types.</a:t>
            </a:r>
          </a:p>
          <a:p>
            <a:pPr marL="0" indent="0">
              <a:buNone/>
            </a:pPr>
            <a:r>
              <a:rPr lang="cs-CZ" dirty="0" err="1" smtClean="0"/>
              <a:t>There</a:t>
            </a:r>
            <a:r>
              <a:rPr lang="cs-CZ" dirty="0" smtClean="0"/>
              <a:t> are </a:t>
            </a:r>
            <a:r>
              <a:rPr lang="en-US" dirty="0" smtClean="0"/>
              <a:t>a lot of great </a:t>
            </a:r>
            <a:r>
              <a:rPr lang="cs-CZ" dirty="0" smtClean="0"/>
              <a:t>Czech </a:t>
            </a:r>
            <a:r>
              <a:rPr lang="en-US" dirty="0" smtClean="0"/>
              <a:t>Christmas sweets. </a:t>
            </a:r>
          </a:p>
          <a:p>
            <a:pPr marL="0" indent="0">
              <a:buNone/>
            </a:pPr>
            <a:endParaRPr lang="cs-CZ" dirty="0"/>
          </a:p>
        </p:txBody>
      </p:sp>
      <p:pic>
        <p:nvPicPr>
          <p:cNvPr id="9220" name="Picture 4" descr="C:\Users\Jana\Documents\ENGLISH PLOCHA\eTwinning 2016\Step into friendship\Task 3\Images\sw.jpe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rot="750305">
            <a:off x="5089697" y="1595864"/>
            <a:ext cx="3219575" cy="1808992"/>
          </a:xfrm>
          <a:prstGeom prst="rect">
            <a:avLst/>
          </a:prstGeom>
          <a:noFill/>
          <a:extLst>
            <a:ext uri="{909E8E84-426E-40DD-AFC4-6F175D3DCCD1}">
              <a14:hiddenFill xmlns:a14="http://schemas.microsoft.com/office/drawing/2010/main">
                <a:solidFill>
                  <a:srgbClr val="FFFFFF"/>
                </a:solidFill>
              </a14:hiddenFill>
            </a:ext>
          </a:extLst>
        </p:spPr>
      </p:pic>
      <p:pic>
        <p:nvPicPr>
          <p:cNvPr id="9221" name="Picture 5" descr="C:\Users\Jana\Documents\ENGLISH PLOCHA\eTwinning 2016\Step into friendship\Task 3\Images\swe.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892470">
            <a:off x="4807041" y="3439058"/>
            <a:ext cx="3063976" cy="2122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049707"/>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solidFill>
                  <a:srgbClr val="FF0000"/>
                </a:solidFill>
              </a:rPr>
              <a:t>Who</a:t>
            </a:r>
            <a:r>
              <a:rPr lang="cs-CZ" b="1" dirty="0" smtClean="0">
                <a:solidFill>
                  <a:srgbClr val="FF0000"/>
                </a:solidFill>
              </a:rPr>
              <a:t> </a:t>
            </a:r>
            <a:r>
              <a:rPr lang="cs-CZ" b="1" dirty="0" err="1" smtClean="0">
                <a:solidFill>
                  <a:srgbClr val="FF0000"/>
                </a:solidFill>
              </a:rPr>
              <a:t>brings</a:t>
            </a:r>
            <a:r>
              <a:rPr lang="cs-CZ" b="1" dirty="0" smtClean="0">
                <a:solidFill>
                  <a:srgbClr val="FF0000"/>
                </a:solidFill>
              </a:rPr>
              <a:t> </a:t>
            </a:r>
            <a:r>
              <a:rPr lang="cs-CZ" b="1" dirty="0" err="1" smtClean="0">
                <a:solidFill>
                  <a:srgbClr val="FF0000"/>
                </a:solidFill>
              </a:rPr>
              <a:t>presents</a:t>
            </a:r>
            <a:r>
              <a:rPr lang="cs-CZ" b="1" dirty="0" smtClean="0">
                <a:solidFill>
                  <a:srgbClr val="FF0000"/>
                </a:solidFill>
              </a:rPr>
              <a:t>?</a:t>
            </a:r>
            <a:endParaRPr lang="cs-CZ" b="1" dirty="0">
              <a:solidFill>
                <a:srgbClr val="FF0000"/>
              </a:solidFill>
            </a:endParaRPr>
          </a:p>
        </p:txBody>
      </p:sp>
      <p:sp>
        <p:nvSpPr>
          <p:cNvPr id="4" name="Zástupný symbol pro obsah 3"/>
          <p:cNvSpPr>
            <a:spLocks noGrp="1"/>
          </p:cNvSpPr>
          <p:nvPr>
            <p:ph sz="half" idx="2"/>
          </p:nvPr>
        </p:nvSpPr>
        <p:spPr/>
        <p:txBody>
          <a:bodyPr>
            <a:normAutofit/>
          </a:bodyPr>
          <a:lstStyle/>
          <a:p>
            <a:pPr marL="0" indent="0">
              <a:buNone/>
            </a:pPr>
            <a:r>
              <a:rPr lang="cs-CZ" dirty="0" smtClean="0"/>
              <a:t>A baby </a:t>
            </a:r>
            <a:r>
              <a:rPr lang="cs-CZ" dirty="0" err="1" smtClean="0"/>
              <a:t>Jesus</a:t>
            </a:r>
            <a:r>
              <a:rPr lang="cs-CZ" dirty="0" smtClean="0"/>
              <a:t> </a:t>
            </a:r>
            <a:r>
              <a:rPr lang="cs-CZ" dirty="0" err="1" smtClean="0"/>
              <a:t>brings</a:t>
            </a:r>
            <a:r>
              <a:rPr lang="cs-CZ" dirty="0" smtClean="0"/>
              <a:t> </a:t>
            </a:r>
            <a:r>
              <a:rPr lang="cs-CZ" dirty="0" err="1" smtClean="0"/>
              <a:t>presents</a:t>
            </a:r>
            <a:r>
              <a:rPr lang="cs-CZ" dirty="0" smtClean="0"/>
              <a:t> </a:t>
            </a:r>
            <a:r>
              <a:rPr lang="cs-CZ" dirty="0" err="1" smtClean="0"/>
              <a:t>here</a:t>
            </a:r>
            <a:r>
              <a:rPr lang="cs-CZ" dirty="0" smtClean="0"/>
              <a:t>.</a:t>
            </a:r>
            <a:endParaRPr lang="en-US" dirty="0" smtClean="0"/>
          </a:p>
          <a:p>
            <a:pPr marL="0" indent="0">
              <a:buNone/>
            </a:pPr>
            <a:r>
              <a:rPr lang="en-US" dirty="0" smtClean="0"/>
              <a:t>He is </a:t>
            </a:r>
            <a:r>
              <a:rPr lang="cs-CZ" dirty="0" smtClean="0"/>
              <a:t>a </a:t>
            </a:r>
            <a:r>
              <a:rPr lang="en-US" dirty="0" smtClean="0"/>
              <a:t>son of </a:t>
            </a:r>
            <a:r>
              <a:rPr lang="cs-CZ" dirty="0" err="1" smtClean="0"/>
              <a:t>the</a:t>
            </a:r>
            <a:r>
              <a:rPr lang="cs-CZ" dirty="0" smtClean="0"/>
              <a:t> </a:t>
            </a:r>
            <a:r>
              <a:rPr lang="en-US" dirty="0" smtClean="0"/>
              <a:t>Go</a:t>
            </a:r>
            <a:r>
              <a:rPr lang="cs-CZ" dirty="0" smtClean="0"/>
              <a:t>d</a:t>
            </a:r>
            <a:r>
              <a:rPr lang="en-US" dirty="0" smtClean="0"/>
              <a:t>. </a:t>
            </a:r>
          </a:p>
          <a:p>
            <a:pPr marL="0" indent="0">
              <a:buNone/>
            </a:pPr>
            <a:r>
              <a:rPr lang="en-US" dirty="0" smtClean="0"/>
              <a:t>He was born 24thDecember in the </a:t>
            </a:r>
            <a:r>
              <a:rPr lang="en-US" dirty="0" err="1" smtClean="0"/>
              <a:t>Bethlem</a:t>
            </a:r>
            <a:r>
              <a:rPr lang="en-US" dirty="0" smtClean="0"/>
              <a:t> of the virgin Mary and Joseph.</a:t>
            </a:r>
          </a:p>
          <a:p>
            <a:endParaRPr lang="cs-CZ" dirty="0"/>
          </a:p>
        </p:txBody>
      </p:sp>
      <p:pic>
        <p:nvPicPr>
          <p:cNvPr id="8195" name="Picture 3" descr="C:\Users\Jana\Documents\ENGLISH PLOCHA\eTwinning 2016\Step into friendship\Task 3\Images\little jesus hubacek.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395536" y="1988840"/>
            <a:ext cx="4038600" cy="2519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5957989"/>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TotalTime>
  <Words>699</Words>
  <Application>Microsoft Office PowerPoint</Application>
  <PresentationFormat>Předvádění na obrazovce (4:3)</PresentationFormat>
  <Paragraphs>41</Paragraphs>
  <Slides>17</Slides>
  <Notes>0</Notes>
  <HiddenSlides>0</HiddenSlides>
  <MMClips>0</MMClips>
  <ScaleCrop>false</ScaleCrop>
  <HeadingPairs>
    <vt:vector size="4" baseType="variant">
      <vt:variant>
        <vt:lpstr>Motiv</vt:lpstr>
      </vt:variant>
      <vt:variant>
        <vt:i4>1</vt:i4>
      </vt:variant>
      <vt:variant>
        <vt:lpstr>Nadpisy snímků</vt:lpstr>
      </vt:variant>
      <vt:variant>
        <vt:i4>17</vt:i4>
      </vt:variant>
    </vt:vector>
  </HeadingPairs>
  <TitlesOfParts>
    <vt:vector size="18" baseType="lpstr">
      <vt:lpstr>Motiv systému Office</vt:lpstr>
      <vt:lpstr>CZECH CHRISTMAS</vt:lpstr>
      <vt:lpstr>When do we celebrate?</vt:lpstr>
      <vt:lpstr>What do we eat?</vt:lpstr>
      <vt:lpstr>Christmas tradition</vt:lpstr>
      <vt:lpstr>Christmas tree</vt:lpstr>
      <vt:lpstr>When setting the table</vt:lpstr>
      <vt:lpstr>Christmas dinner</vt:lpstr>
      <vt:lpstr>Christmas sweets</vt:lpstr>
      <vt:lpstr>Who brings presents?</vt:lpstr>
      <vt:lpstr>Old traditions – pouring hot lead</vt:lpstr>
      <vt:lpstr>Kissing under the mistletoe</vt:lpstr>
      <vt:lpstr>Cutting apples</vt:lpstr>
      <vt:lpstr>Throwing a shoe</vt:lpstr>
      <vt:lpstr>Floating nutshells</vt:lpstr>
      <vt:lpstr>New Year Eve</vt:lpstr>
      <vt:lpstr>New Year´s lunch</vt:lpstr>
      <vt:lpstr>Czech eTwinning masters wish you  MERRY CHRISTMAS and  HAPPY NEW YEAR 2017!</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CZECH CHRISTMAS</dc:title>
  <dc:creator>Jana</dc:creator>
  <cp:lastModifiedBy>Jana</cp:lastModifiedBy>
  <cp:revision>14</cp:revision>
  <dcterms:created xsi:type="dcterms:W3CDTF">2016-12-15T20:17:46Z</dcterms:created>
  <dcterms:modified xsi:type="dcterms:W3CDTF">2016-12-15T21:10:22Z</dcterms:modified>
</cp:coreProperties>
</file>