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2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74" r:id="rId2"/>
    <p:sldId id="289" r:id="rId3"/>
    <p:sldId id="273" r:id="rId4"/>
    <p:sldId id="272" r:id="rId5"/>
    <p:sldId id="275" r:id="rId6"/>
    <p:sldId id="281" r:id="rId7"/>
    <p:sldId id="262" r:id="rId8"/>
    <p:sldId id="277" r:id="rId9"/>
    <p:sldId id="291" r:id="rId10"/>
    <p:sldId id="283" r:id="rId11"/>
    <p:sldId id="285" r:id="rId12"/>
    <p:sldId id="287" r:id="rId13"/>
    <p:sldId id="279" r:id="rId14"/>
    <p:sldId id="280" r:id="rId15"/>
    <p:sldId id="288" r:id="rId16"/>
    <p:sldId id="264" r:id="rId17"/>
    <p:sldId id="290" r:id="rId18"/>
    <p:sldId id="286" r:id="rId19"/>
    <p:sldId id="269" r:id="rId20"/>
    <p:sldId id="292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lanka.rajsic@gmail.com" initials="b" lastIdx="1" clrIdx="0">
    <p:extLst>
      <p:ext uri="{19B8F6BF-5375-455C-9EA6-DF929625EA0E}">
        <p15:presenceInfo xmlns:p15="http://schemas.microsoft.com/office/powerpoint/2012/main" userId="8cb7c67a0866cec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09F1EB-FD15-EED7-69EE-B1C15CC5E7A4}" v="240" dt="2021-11-28T16:14:40.637"/>
    <p1510:client id="{61378206-8E58-4769-33CB-8BF7E823BBF0}" v="45" dt="2021-11-27T17:30:46.2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51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4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286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963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104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2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472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240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543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90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961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16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96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5481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ouropia.com/tourist-attractions-in-istanbul/" TargetMode="External"/><Relationship Id="rId3" Type="http://schemas.openxmlformats.org/officeDocument/2006/relationships/hyperlink" Target="https://www.enciklopedija.hr/" TargetMode="External"/><Relationship Id="rId7" Type="http://schemas.openxmlformats.org/officeDocument/2006/relationships/hyperlink" Target="https://www.britannica.com/place/Turkey" TargetMode="External"/><Relationship Id="rId2" Type="http://schemas.openxmlformats.org/officeDocument/2006/relationships/hyperlink" Target="https://maps-turkey.com/maps-turkey-geography/physical-map-of-turkey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Istanbul" TargetMode="External"/><Relationship Id="rId5" Type="http://schemas.openxmlformats.org/officeDocument/2006/relationships/hyperlink" Target="https://www.riopricesaputovanja.com/v1/sta-vidjeti-u-istanbulu/" TargetMode="External"/><Relationship Id="rId4" Type="http://schemas.openxmlformats.org/officeDocument/2006/relationships/hyperlink" Target="https://kids.nationalgeographic.com/geography/countries/article/turkey" TargetMode="External"/><Relationship Id="rId9" Type="http://schemas.openxmlformats.org/officeDocument/2006/relationships/hyperlink" Target="https://www.dailysabah.com/turkey/turkeys-wetlands-favorite-hub-of-migratory-birds/news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400D49D-E7A7-4CDB-A01D-2A59574BE6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140170"/>
            <a:ext cx="8839200" cy="952802"/>
          </a:xfrm>
        </p:spPr>
        <p:txBody>
          <a:bodyPr>
            <a:normAutofit/>
          </a:bodyPr>
          <a:lstStyle/>
          <a:p>
            <a:r>
              <a:rPr lang="hr-HR" sz="4400" b="1" dirty="0">
                <a:solidFill>
                  <a:srgbClr val="FFC000"/>
                </a:solidFill>
                <a:latin typeface="+mn-lt"/>
              </a:rPr>
              <a:t>Croatian students </a:t>
            </a:r>
            <a:r>
              <a:rPr lang="hr-HR" sz="4400" b="1" dirty="0" smtClean="0">
                <a:solidFill>
                  <a:srgbClr val="FFC000"/>
                </a:solidFill>
                <a:latin typeface="+mn-lt"/>
              </a:rPr>
              <a:t>present Turkey</a:t>
            </a:r>
            <a:endParaRPr lang="hr-HR" sz="4400" b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0C49F528-27BF-49C0-9853-F8947CE122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7725" y="4784096"/>
            <a:ext cx="7448550" cy="1655762"/>
          </a:xfrm>
        </p:spPr>
        <p:txBody>
          <a:bodyPr/>
          <a:lstStyle/>
          <a:p>
            <a:r>
              <a:rPr lang="hr-HR" b="1" dirty="0"/>
              <a:t>PROJECT LIVE, LEARN AND WORK IN A DIGITAL SOCIETY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A89C9151-6453-4B02-95F0-C845B9135C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209" y="195943"/>
            <a:ext cx="4318781" cy="3205905"/>
          </a:xfrm>
          <a:prstGeom prst="rect">
            <a:avLst/>
          </a:prstGeom>
        </p:spPr>
      </p:pic>
      <p:pic>
        <p:nvPicPr>
          <p:cNvPr id="6" name="bensound-inspi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33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xmlns="" id="{627A116A-34B2-4A6C-9906-E3248B63B530}"/>
              </a:ext>
            </a:extLst>
          </p:cNvPr>
          <p:cNvSpPr txBox="1"/>
          <p:nvPr/>
        </p:nvSpPr>
        <p:spPr>
          <a:xfrm>
            <a:off x="331491" y="0"/>
            <a:ext cx="8048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b="1" dirty="0">
                <a:solidFill>
                  <a:schemeClr val="accent4"/>
                </a:solidFill>
              </a:rPr>
              <a:t>Istanbul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xmlns="" id="{E299A9DA-3F4A-4A9B-9B25-16060F8F0CB0}"/>
              </a:ext>
            </a:extLst>
          </p:cNvPr>
          <p:cNvSpPr txBox="1"/>
          <p:nvPr/>
        </p:nvSpPr>
        <p:spPr>
          <a:xfrm>
            <a:off x="725102" y="707886"/>
            <a:ext cx="7655014" cy="2564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hr-HR" sz="2400" dirty="0" smtClean="0"/>
              <a:t>The </a:t>
            </a:r>
            <a:r>
              <a:rPr lang="en-US" sz="2400" dirty="0"/>
              <a:t>largest and </a:t>
            </a:r>
            <a:r>
              <a:rPr lang="hr-HR" sz="2400" dirty="0" err="1"/>
              <a:t>the</a:t>
            </a:r>
            <a:r>
              <a:rPr lang="hr-HR" sz="2400" dirty="0"/>
              <a:t> </a:t>
            </a:r>
            <a:r>
              <a:rPr lang="en-US" sz="2400" dirty="0"/>
              <a:t>most famous city in Turkey.</a:t>
            </a:r>
            <a:endParaRPr lang="hr-HR" sz="2400" dirty="0"/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hr-HR" sz="2400" spc="1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hr-HR" sz="2400" spc="1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400" spc="1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is partly in Europe and partly in Asia</a:t>
            </a:r>
            <a:r>
              <a:rPr lang="en-US" sz="2400" dirty="0"/>
              <a:t>.</a:t>
            </a:r>
            <a:endParaRPr lang="hr-HR" sz="2400" dirty="0"/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hr-HR" sz="2400" dirty="0" err="1"/>
              <a:t>It</a:t>
            </a:r>
            <a:r>
              <a:rPr lang="hr-HR" sz="2400" dirty="0"/>
              <a:t> </a:t>
            </a:r>
            <a:r>
              <a:rPr lang="en-US" sz="2400" i="0" dirty="0">
                <a:effectLst/>
              </a:rPr>
              <a:t>is built on land in the Bosporus seaway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.</a:t>
            </a:r>
            <a:endParaRPr lang="hr-HR" sz="2400" dirty="0"/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It has a population of 15.46 million. </a:t>
            </a:r>
            <a:endParaRPr lang="hr-HR" sz="2400" dirty="0"/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hr-HR" sz="2400" dirty="0"/>
              <a:t>I</a:t>
            </a:r>
            <a:r>
              <a:rPr lang="en-US" sz="2400" dirty="0"/>
              <a:t>t is the former capital of three great empires - Roman, Byzantine and Ottoman</a:t>
            </a:r>
            <a:r>
              <a:rPr lang="hr-HR" sz="2400" dirty="0"/>
              <a:t> Empire</a:t>
            </a:r>
            <a:r>
              <a:rPr lang="en-US" sz="2400" dirty="0"/>
              <a:t>.</a:t>
            </a:r>
            <a:endParaRPr lang="hr-HR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8"/>
          <a:stretch/>
        </p:blipFill>
        <p:spPr>
          <a:xfrm>
            <a:off x="725102" y="3338091"/>
            <a:ext cx="7495577" cy="339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64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DEDB080-4CAA-43DA-B69E-269FB56B9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99" y="227660"/>
            <a:ext cx="7886700" cy="756858"/>
          </a:xfrm>
        </p:spPr>
        <p:txBody>
          <a:bodyPr>
            <a:noAutofit/>
          </a:bodyPr>
          <a:lstStyle/>
          <a:p>
            <a:pPr algn="ctr"/>
            <a:r>
              <a:rPr lang="hr-HR" sz="4000" b="1" dirty="0" err="1">
                <a:solidFill>
                  <a:schemeClr val="accent4"/>
                </a:solidFill>
                <a:latin typeface="+mn-lt"/>
              </a:rPr>
              <a:t>Sights</a:t>
            </a:r>
            <a:r>
              <a:rPr lang="hr-HR" sz="4000" b="1" dirty="0">
                <a:solidFill>
                  <a:schemeClr val="accent4"/>
                </a:solidFill>
                <a:latin typeface="+mn-lt"/>
              </a:rPr>
              <a:t> </a:t>
            </a:r>
            <a:r>
              <a:rPr lang="hr-HR" sz="4000" b="1" dirty="0" err="1">
                <a:solidFill>
                  <a:schemeClr val="accent4"/>
                </a:solidFill>
                <a:latin typeface="+mn-lt"/>
              </a:rPr>
              <a:t>of</a:t>
            </a:r>
            <a:r>
              <a:rPr lang="hr-HR" sz="4000" b="1" dirty="0">
                <a:solidFill>
                  <a:schemeClr val="accent4"/>
                </a:solidFill>
                <a:latin typeface="+mn-lt"/>
              </a:rPr>
              <a:t> Istanbul</a:t>
            </a:r>
            <a:r>
              <a:rPr lang="hr-HR" sz="4000" dirty="0">
                <a:solidFill>
                  <a:schemeClr val="accent4"/>
                </a:solidFill>
              </a:rPr>
              <a:t/>
            </a:r>
            <a:br>
              <a:rPr lang="hr-HR" sz="4000" dirty="0">
                <a:solidFill>
                  <a:schemeClr val="accent4"/>
                </a:solidFill>
              </a:rPr>
            </a:br>
            <a:endParaRPr lang="hr-HR" sz="4000" dirty="0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B05B735A-3347-4E59-AE3F-F7E727600A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230" y="813476"/>
            <a:ext cx="3868340" cy="419231"/>
          </a:xfrm>
        </p:spPr>
        <p:txBody>
          <a:bodyPr>
            <a:noAutofit/>
          </a:bodyPr>
          <a:lstStyle/>
          <a:p>
            <a:pPr algn="ctr"/>
            <a:r>
              <a:rPr lang="hr-HR" dirty="0" smtClean="0"/>
              <a:t>Hagia Sophia</a:t>
            </a:r>
            <a:endParaRPr lang="hr-HR" dirty="0"/>
          </a:p>
        </p:txBody>
      </p:sp>
      <p:pic>
        <p:nvPicPr>
          <p:cNvPr id="8" name="Rezervirano mjesto sadržaja 7" descr="Slika na kojoj se prikazuje tržnica, nekoliko&#10;&#10;Opis je automatski generiran">
            <a:extLst>
              <a:ext uri="{FF2B5EF4-FFF2-40B4-BE49-F238E27FC236}">
                <a16:creationId xmlns:a16="http://schemas.microsoft.com/office/drawing/2014/main" xmlns="" id="{2D872977-B7D7-4650-912C-97FCFA6323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97"/>
          <a:stretch/>
        </p:blipFill>
        <p:spPr>
          <a:xfrm>
            <a:off x="778804" y="1232707"/>
            <a:ext cx="3315191" cy="2398551"/>
          </a:xfrm>
        </p:spPr>
      </p:pic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xmlns="" id="{15B4E65B-3EDB-42D5-AFB7-22522A5370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32439" y="813476"/>
            <a:ext cx="3887391" cy="476842"/>
          </a:xfrm>
        </p:spPr>
        <p:txBody>
          <a:bodyPr>
            <a:normAutofit/>
          </a:bodyPr>
          <a:lstStyle/>
          <a:p>
            <a:pPr algn="ctr"/>
            <a:r>
              <a:rPr lang="hr-HR" dirty="0"/>
              <a:t>Blue </a:t>
            </a:r>
            <a:r>
              <a:rPr lang="hr-HR" dirty="0" err="1"/>
              <a:t>Mosque</a:t>
            </a:r>
            <a:endParaRPr lang="hr-HR" dirty="0"/>
          </a:p>
        </p:txBody>
      </p:sp>
      <p:pic>
        <p:nvPicPr>
          <p:cNvPr id="10" name="Rezervirano mjesto sadržaja 9" descr="Slika na kojoj se prikazuje stablo, nebo, na otvorenom, zgrada&#10;&#10;Opis je automatski generiran">
            <a:extLst>
              <a:ext uri="{FF2B5EF4-FFF2-40B4-BE49-F238E27FC236}">
                <a16:creationId xmlns:a16="http://schemas.microsoft.com/office/drawing/2014/main" xmlns="" id="{16A85C17-3D07-455A-8649-E3B56A93CD0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0" r="5623" b="1"/>
          <a:stretch/>
        </p:blipFill>
        <p:spPr>
          <a:xfrm>
            <a:off x="4950681" y="1232707"/>
            <a:ext cx="3450905" cy="2506472"/>
          </a:xfrm>
        </p:spPr>
      </p:pic>
      <p:pic>
        <p:nvPicPr>
          <p:cNvPr id="6" name="Slika 5" descr="Slika na kojoj se prikazuje tekst, zgrada, tržnica, scena&#10;&#10;Opis je automatski generiran">
            <a:extLst>
              <a:ext uri="{FF2B5EF4-FFF2-40B4-BE49-F238E27FC236}">
                <a16:creationId xmlns:a16="http://schemas.microsoft.com/office/drawing/2014/main" xmlns="" id="{5FD493F9-BED7-449A-9E37-8EC4C0239F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27" y="4391696"/>
            <a:ext cx="3374311" cy="22995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4099" y="3889420"/>
            <a:ext cx="2935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 smtClean="0"/>
              <a:t>Grand Bazaar</a:t>
            </a:r>
            <a:endParaRPr lang="en-US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681" y="4391696"/>
            <a:ext cx="3533615" cy="23401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28388" y="3901230"/>
            <a:ext cx="3095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 smtClean="0"/>
              <a:t>Space Bazaar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15336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xmlns="" id="{2D4D4EDD-B40C-431E-A44C-6311067521EC}"/>
              </a:ext>
            </a:extLst>
          </p:cNvPr>
          <p:cNvSpPr txBox="1"/>
          <p:nvPr/>
        </p:nvSpPr>
        <p:spPr>
          <a:xfrm>
            <a:off x="119780" y="4368507"/>
            <a:ext cx="85915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ancient city of Ephesus is the most important archeological site in Turkey, and one of the most famous ancient cities in the whole world.</a:t>
            </a:r>
            <a:endParaRPr lang="hr-H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At its peak, Ephesus was the capital of the Roman province of Asia Minor and one of the largest commercial ports in the ancient world</a:t>
            </a:r>
            <a:r>
              <a:rPr lang="en-US" sz="2400" dirty="0" smtClean="0"/>
              <a:t>.</a:t>
            </a:r>
            <a:endParaRPr lang="hr-HR" sz="2400" dirty="0" smtClean="0"/>
          </a:p>
          <a:p>
            <a:endParaRPr lang="hr-H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B8B938D7-38FF-4641-A410-A1F8D4E7C360}"/>
              </a:ext>
            </a:extLst>
          </p:cNvPr>
          <p:cNvSpPr txBox="1"/>
          <p:nvPr/>
        </p:nvSpPr>
        <p:spPr>
          <a:xfrm>
            <a:off x="399245" y="237527"/>
            <a:ext cx="84685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4"/>
                </a:solidFill>
              </a:rPr>
              <a:t>E</a:t>
            </a:r>
            <a:r>
              <a:rPr lang="hr-HR" sz="4400" b="1" dirty="0" smtClean="0">
                <a:solidFill>
                  <a:schemeClr val="accent4"/>
                </a:solidFill>
              </a:rPr>
              <a:t>fes</a:t>
            </a:r>
            <a:endParaRPr lang="hr-HR" sz="2800" b="1" dirty="0">
              <a:solidFill>
                <a:schemeClr val="accent4"/>
              </a:solidFill>
            </a:endParaRPr>
          </a:p>
        </p:txBody>
      </p:sp>
      <p:pic>
        <p:nvPicPr>
          <p:cNvPr id="7" name="Slika 6" descr="Slika na kojoj se prikazuje na otvorenom, kamen, ruševina, kolonada&#10;&#10;Opis je automatski generiran">
            <a:extLst>
              <a:ext uri="{FF2B5EF4-FFF2-40B4-BE49-F238E27FC236}">
                <a16:creationId xmlns:a16="http://schemas.microsoft.com/office/drawing/2014/main" xmlns="" id="{D5D3A36D-EE32-4CB8-BB78-B4AF582FB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1298700"/>
            <a:ext cx="4139330" cy="2778074"/>
          </a:xfrm>
          <a:prstGeom prst="rect">
            <a:avLst/>
          </a:prstGeom>
        </p:spPr>
      </p:pic>
      <p:pic>
        <p:nvPicPr>
          <p:cNvPr id="9" name="Slika 8" descr="Slika na kojoj se prikazuje priroda&#10;&#10;Opis je automatski generiran">
            <a:extLst>
              <a:ext uri="{FF2B5EF4-FFF2-40B4-BE49-F238E27FC236}">
                <a16:creationId xmlns:a16="http://schemas.microsoft.com/office/drawing/2014/main" xmlns="" id="{1BB50F02-6784-41DB-ABFD-AD22B1D7BE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509" y="1298700"/>
            <a:ext cx="4139330" cy="277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96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01BD0A9-370A-4E35-8629-A3C718C7B275}"/>
              </a:ext>
            </a:extLst>
          </p:cNvPr>
          <p:cNvSpPr txBox="1"/>
          <p:nvPr/>
        </p:nvSpPr>
        <p:spPr>
          <a:xfrm>
            <a:off x="495538" y="118629"/>
            <a:ext cx="815292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hr-HR" sz="4000" b="1" dirty="0" err="1">
                <a:solidFill>
                  <a:srgbClr val="FFC000"/>
                </a:solidFill>
              </a:rPr>
              <a:t>Pammukkale</a:t>
            </a:r>
            <a:endParaRPr lang="en-US" sz="4000" b="1" dirty="0">
              <a:solidFill>
                <a:srgbClr val="FFC000"/>
              </a:solidFill>
            </a:endParaRPr>
          </a:p>
        </p:txBody>
      </p:sp>
      <p:pic>
        <p:nvPicPr>
          <p:cNvPr id="3" name="Picture 3" descr="A picture containing sky, outdoor, water, nature&#10;&#10;Description automatically generated">
            <a:extLst>
              <a:ext uri="{FF2B5EF4-FFF2-40B4-BE49-F238E27FC236}">
                <a16:creationId xmlns:a16="http://schemas.microsoft.com/office/drawing/2014/main" xmlns="" id="{30BCD5CD-7C2A-42C9-9257-5B3044DDC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404" y="3491026"/>
            <a:ext cx="5893932" cy="32483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6184E24-E4FA-4D98-A162-8A360F57D6DA}"/>
              </a:ext>
            </a:extLst>
          </p:cNvPr>
          <p:cNvSpPr txBox="1"/>
          <p:nvPr/>
        </p:nvSpPr>
        <p:spPr>
          <a:xfrm>
            <a:off x="112542" y="826515"/>
            <a:ext cx="8918916" cy="29854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500"/>
              </a:spcAft>
              <a:buFont typeface="Arial"/>
              <a:buChar char="•"/>
            </a:pPr>
            <a:r>
              <a:rPr lang="en-US" sz="2400" b="0" i="0" dirty="0">
                <a:effectLst/>
              </a:rPr>
              <a:t>The white cliffs in </a:t>
            </a:r>
            <a:r>
              <a:rPr lang="en-US" sz="2400" b="0" i="0" dirty="0" err="1">
                <a:effectLst/>
              </a:rPr>
              <a:t>Pamukkale</a:t>
            </a:r>
            <a:r>
              <a:rPr lang="en-US" sz="2400" b="0" i="0" dirty="0">
                <a:effectLst/>
              </a:rPr>
              <a:t> in western Turkey are made of a calcium-rich mineral called travertine.</a:t>
            </a:r>
            <a:endParaRPr lang="hr-HR" sz="2400" dirty="0">
              <a:ea typeface="+mn-lt"/>
              <a:cs typeface="+mn-lt"/>
            </a:endParaRPr>
          </a:p>
          <a:p>
            <a:pPr marL="342900" indent="-342900">
              <a:spcAft>
                <a:spcPts val="500"/>
              </a:spcAft>
              <a:buFont typeface="Arial"/>
              <a:buChar char="•"/>
            </a:pPr>
            <a:r>
              <a:rPr lang="en-US" sz="2400" dirty="0" err="1">
                <a:ea typeface="+mn-lt"/>
                <a:cs typeface="+mn-lt"/>
              </a:rPr>
              <a:t>Pamukkale</a:t>
            </a:r>
            <a:r>
              <a:rPr lang="en-US" sz="2400" dirty="0">
                <a:ea typeface="+mn-lt"/>
                <a:cs typeface="+mn-lt"/>
              </a:rPr>
              <a:t> is called the ‘cotton castle’ by literal translation</a:t>
            </a:r>
            <a:r>
              <a:rPr lang="hr-HR" sz="2400" dirty="0">
                <a:ea typeface="+mn-lt"/>
                <a:cs typeface="+mn-lt"/>
              </a:rPr>
              <a:t>.</a:t>
            </a:r>
          </a:p>
          <a:p>
            <a:pPr marL="342900" indent="-342900">
              <a:spcAft>
                <a:spcPts val="500"/>
              </a:spcAft>
              <a:buFont typeface="Arial"/>
              <a:buChar char="•"/>
            </a:pPr>
            <a:r>
              <a:rPr lang="hr-HR" sz="2400" dirty="0">
                <a:cs typeface="Calibri"/>
              </a:rPr>
              <a:t>T</a:t>
            </a:r>
            <a:r>
              <a:rPr lang="en-US" sz="2400" dirty="0">
                <a:cs typeface="Calibri"/>
              </a:rPr>
              <a:t>here are 17 hot water springs</a:t>
            </a:r>
            <a:r>
              <a:rPr lang="hr-HR" sz="2400" dirty="0">
                <a:cs typeface="Calibri"/>
              </a:rPr>
              <a:t>.</a:t>
            </a:r>
          </a:p>
          <a:p>
            <a:pPr marL="342900" indent="-342900">
              <a:spcAft>
                <a:spcPts val="500"/>
              </a:spcAft>
              <a:buFont typeface="Arial"/>
              <a:buChar char="•"/>
            </a:pPr>
            <a:r>
              <a:rPr lang="en-US" sz="2400" dirty="0">
                <a:cs typeface="Calibri"/>
              </a:rPr>
              <a:t>The water that appear</a:t>
            </a:r>
            <a:r>
              <a:rPr lang="hr-HR" sz="2400" dirty="0">
                <a:cs typeface="Calibri"/>
              </a:rPr>
              <a:t>s</a:t>
            </a:r>
            <a:r>
              <a:rPr lang="en-US" sz="2400" dirty="0">
                <a:cs typeface="Calibri"/>
              </a:rPr>
              <a:t> from the hot spring</a:t>
            </a:r>
            <a:r>
              <a:rPr lang="hr-HR" sz="2400" dirty="0">
                <a:cs typeface="Calibri"/>
              </a:rPr>
              <a:t>s</a:t>
            </a:r>
            <a:r>
              <a:rPr lang="en-US" sz="2400" dirty="0">
                <a:cs typeface="Calibri"/>
              </a:rPr>
              <a:t> </a:t>
            </a:r>
            <a:r>
              <a:rPr lang="hr-HR" sz="2400" dirty="0" err="1">
                <a:cs typeface="Calibri"/>
              </a:rPr>
              <a:t>is</a:t>
            </a:r>
            <a:r>
              <a:rPr lang="hr-HR" sz="2400" dirty="0">
                <a:cs typeface="Calibri"/>
              </a:rPr>
              <a:t> </a:t>
            </a:r>
            <a:r>
              <a:rPr lang="en-US" sz="2400" dirty="0">
                <a:cs typeface="Calibri"/>
              </a:rPr>
              <a:t>at a temperature that ranges from 35°C to 100°C</a:t>
            </a:r>
            <a:endParaRPr lang="hr-HR" sz="2400" dirty="0">
              <a:cs typeface="Calibri"/>
            </a:endParaRPr>
          </a:p>
          <a:p>
            <a:pPr marL="342900" indent="-342900">
              <a:buFont typeface="Arial"/>
              <a:buChar char="•"/>
            </a:pPr>
            <a:endParaRPr lang="en-US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692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B66A8DD-5B2C-41F6-8F54-47DEAF16581B}"/>
              </a:ext>
            </a:extLst>
          </p:cNvPr>
          <p:cNvSpPr txBox="1"/>
          <p:nvPr/>
        </p:nvSpPr>
        <p:spPr>
          <a:xfrm>
            <a:off x="140677" y="715249"/>
            <a:ext cx="9101797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>
                <a:ea typeface="+mn-lt"/>
                <a:cs typeface="+mn-lt"/>
              </a:rPr>
              <a:t>Cappadocia is a Turkish region, a place full of breathtaking beauty and unique stone formations</a:t>
            </a:r>
            <a:r>
              <a:rPr lang="hr-HR" sz="2800" dirty="0">
                <a:ea typeface="+mn-lt"/>
                <a:cs typeface="+mn-lt"/>
              </a:rPr>
              <a:t>.</a:t>
            </a:r>
          </a:p>
          <a:p>
            <a:pPr marL="342900" indent="-342900">
              <a:buFont typeface="Arial"/>
              <a:buChar char="•"/>
            </a:pPr>
            <a:r>
              <a:rPr lang="hr-HR" sz="2800" dirty="0" smtClean="0">
                <a:ea typeface="+mn-lt"/>
                <a:cs typeface="+mn-lt"/>
              </a:rPr>
              <a:t>Those </a:t>
            </a:r>
            <a:r>
              <a:rPr lang="en-US" sz="2800" dirty="0">
                <a:ea typeface="+mn-lt"/>
                <a:cs typeface="+mn-lt"/>
              </a:rPr>
              <a:t>unusual </a:t>
            </a:r>
            <a:r>
              <a:rPr lang="hr-HR" sz="2800" dirty="0" err="1">
                <a:ea typeface="+mn-lt"/>
                <a:cs typeface="+mn-lt"/>
              </a:rPr>
              <a:t>rocks</a:t>
            </a:r>
            <a:r>
              <a:rPr lang="hr-HR" sz="2800" dirty="0">
                <a:ea typeface="+mn-lt"/>
                <a:cs typeface="+mn-lt"/>
              </a:rPr>
              <a:t> </a:t>
            </a:r>
            <a:r>
              <a:rPr lang="hr-HR" sz="2800" dirty="0" err="1">
                <a:ea typeface="+mn-lt"/>
                <a:cs typeface="+mn-lt"/>
              </a:rPr>
              <a:t>were</a:t>
            </a:r>
            <a:r>
              <a:rPr lang="hr-HR" sz="2800" dirty="0">
                <a:ea typeface="+mn-lt"/>
                <a:cs typeface="+mn-lt"/>
              </a:rPr>
              <a:t> </a:t>
            </a:r>
            <a:r>
              <a:rPr lang="hr-HR" sz="2800" dirty="0" err="1">
                <a:ea typeface="+mn-lt"/>
                <a:cs typeface="+mn-lt"/>
              </a:rPr>
              <a:t>formed</a:t>
            </a:r>
            <a:r>
              <a:rPr lang="hr-HR" sz="2800" dirty="0">
                <a:ea typeface="+mn-lt"/>
                <a:cs typeface="+mn-lt"/>
              </a:rPr>
              <a:t> </a:t>
            </a:r>
            <a:r>
              <a:rPr lang="en-US" sz="2800" dirty="0">
                <a:ea typeface="+mn-lt"/>
                <a:cs typeface="+mn-lt"/>
              </a:rPr>
              <a:t>by the action of volcanoes and winds</a:t>
            </a:r>
            <a:r>
              <a:rPr lang="hr-HR" sz="2800" dirty="0">
                <a:ea typeface="+mn-lt"/>
                <a:cs typeface="+mn-lt"/>
              </a:rPr>
              <a:t>.</a:t>
            </a:r>
          </a:p>
          <a:p>
            <a:pPr marL="342900" indent="-342900">
              <a:buFont typeface="Arial"/>
              <a:buChar char="•"/>
            </a:pPr>
            <a:r>
              <a:rPr lang="hr-HR" sz="2800" dirty="0">
                <a:cs typeface="Calibri" panose="020F0502020204030204"/>
              </a:rPr>
              <a:t>A</a:t>
            </a:r>
            <a:r>
              <a:rPr lang="en-US" sz="2800" dirty="0" err="1">
                <a:cs typeface="Calibri" panose="020F0502020204030204"/>
              </a:rPr>
              <a:t>ncient</a:t>
            </a:r>
            <a:r>
              <a:rPr lang="en-US" sz="2800" dirty="0">
                <a:cs typeface="Calibri" panose="020F0502020204030204"/>
              </a:rPr>
              <a:t> people built their homes and shrines in these unique rocks</a:t>
            </a:r>
            <a:r>
              <a:rPr lang="hr-HR" sz="2800" dirty="0">
                <a:cs typeface="Calibri" panose="020F0502020204030204"/>
              </a:rPr>
              <a:t>.</a:t>
            </a:r>
            <a:endParaRPr lang="en-US" sz="2800" dirty="0">
              <a:cs typeface="Calibri" panose="020F0502020204030204"/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463A6372-7E29-4319-B073-854243A611DD}"/>
              </a:ext>
            </a:extLst>
          </p:cNvPr>
          <p:cNvSpPr txBox="1"/>
          <p:nvPr/>
        </p:nvSpPr>
        <p:spPr>
          <a:xfrm>
            <a:off x="1559475" y="0"/>
            <a:ext cx="5844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b="1" dirty="0" err="1">
                <a:solidFill>
                  <a:schemeClr val="accent4"/>
                </a:solidFill>
              </a:rPr>
              <a:t>Cappadocia</a:t>
            </a:r>
            <a:endParaRPr lang="hr-HR" sz="4000" b="1" dirty="0">
              <a:solidFill>
                <a:schemeClr val="accent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6"/>
          <a:stretch/>
        </p:blipFill>
        <p:spPr>
          <a:xfrm>
            <a:off x="243708" y="3670479"/>
            <a:ext cx="4238140" cy="28888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0" t="-444" r="-4720" b="444"/>
          <a:stretch/>
        </p:blipFill>
        <p:spPr>
          <a:xfrm>
            <a:off x="4691575" y="3670479"/>
            <a:ext cx="4365655" cy="290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70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3A8CF7A-9372-4862-9E9D-25DDCE6FF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7548"/>
            <a:ext cx="7886700" cy="884125"/>
          </a:xfrm>
        </p:spPr>
        <p:txBody>
          <a:bodyPr>
            <a:noAutofit/>
          </a:bodyPr>
          <a:lstStyle/>
          <a:p>
            <a:pPr algn="ctr"/>
            <a:r>
              <a:rPr lang="en-US" sz="2800" b="1" i="0" dirty="0">
                <a:solidFill>
                  <a:srgbClr val="FFC000"/>
                </a:solidFill>
                <a:effectLst/>
                <a:latin typeface="GeoEditRegular"/>
              </a:rPr>
              <a:t>Turkey </a:t>
            </a:r>
            <a:r>
              <a:rPr lang="hr-HR" sz="2800" b="1" dirty="0" smtClean="0">
                <a:solidFill>
                  <a:srgbClr val="FFC000"/>
                </a:solidFill>
                <a:latin typeface="GeoEditRegular"/>
              </a:rPr>
              <a:t>- </a:t>
            </a:r>
            <a:r>
              <a:rPr lang="en-US" sz="2800" b="1" i="0" dirty="0" smtClean="0">
                <a:solidFill>
                  <a:srgbClr val="FFC000"/>
                </a:solidFill>
                <a:effectLst/>
                <a:latin typeface="GeoEditRegular"/>
              </a:rPr>
              <a:t>a </a:t>
            </a:r>
            <a:r>
              <a:rPr lang="en-US" sz="2800" b="1" i="0" dirty="0">
                <a:solidFill>
                  <a:srgbClr val="FFC000"/>
                </a:solidFill>
                <a:effectLst/>
                <a:latin typeface="GeoEditRegular"/>
              </a:rPr>
              <a:t>resting location for </a:t>
            </a:r>
            <a:r>
              <a:rPr lang="en-US" sz="2800" b="1" i="0" dirty="0" smtClean="0">
                <a:solidFill>
                  <a:srgbClr val="FFC000"/>
                </a:solidFill>
                <a:effectLst/>
                <a:latin typeface="GeoEditRegular"/>
              </a:rPr>
              <a:t>birds</a:t>
            </a:r>
            <a:endParaRPr lang="hr-HR" sz="2800" b="1" dirty="0">
              <a:solidFill>
                <a:srgbClr val="FFC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0760"/>
          <a:stretch/>
        </p:blipFill>
        <p:spPr>
          <a:xfrm>
            <a:off x="1452007" y="3631351"/>
            <a:ext cx="5724830" cy="3010990"/>
          </a:xfrm>
        </p:spPr>
      </p:pic>
      <p:sp>
        <p:nvSpPr>
          <p:cNvPr id="5" name="TextBox 4"/>
          <p:cNvSpPr txBox="1"/>
          <p:nvPr/>
        </p:nvSpPr>
        <p:spPr>
          <a:xfrm>
            <a:off x="206062" y="991673"/>
            <a:ext cx="873187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 smtClean="0"/>
              <a:t>Turkey </a:t>
            </a:r>
            <a:r>
              <a:rPr lang="hr-HR" sz="2400" dirty="0"/>
              <a:t>is a resting location for </a:t>
            </a:r>
            <a:r>
              <a:rPr lang="hr-HR" sz="2400" dirty="0" smtClean="0"/>
              <a:t>birds</a:t>
            </a:r>
            <a:r>
              <a:rPr lang="hr-HR" sz="2400" dirty="0"/>
              <a:t> on their migratory journey between their summer and winter homes. </a:t>
            </a:r>
            <a:endParaRPr lang="hr-HR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The wetlands in the eastern Mediterranean region of the country are places where the flocks of birds rest and regain their strength for long flights.</a:t>
            </a:r>
            <a:endParaRPr lang="hr-HR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 smtClean="0"/>
              <a:t>Turkey</a:t>
            </a:r>
            <a:r>
              <a:rPr lang="en-US" sz="2200" dirty="0" smtClean="0"/>
              <a:t> </a:t>
            </a:r>
            <a:r>
              <a:rPr lang="en-US" sz="2200" dirty="0"/>
              <a:t>is home to more than 400 migratory bird species making it a unique place for bird-watching enthusiasts.</a:t>
            </a:r>
          </a:p>
        </p:txBody>
      </p:sp>
    </p:spTree>
    <p:extLst>
      <p:ext uri="{BB962C8B-B14F-4D97-AF65-F5344CB8AC3E}">
        <p14:creationId xmlns:p14="http://schemas.microsoft.com/office/powerpoint/2010/main" val="3921994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E14252-A103-494A-B9AC-FDEE78CDA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68580" tIns="34290" rIns="68580" bIns="34290" rtlCol="0" anchor="ctr">
            <a:noAutofit/>
          </a:bodyPr>
          <a:lstStyle/>
          <a:p>
            <a:pPr algn="ctr"/>
            <a:r>
              <a:rPr lang="hr-HR" sz="3600" b="1" dirty="0" err="1">
                <a:solidFill>
                  <a:srgbClr val="FFC000"/>
                </a:solidFill>
                <a:latin typeface="+mn-lt"/>
                <a:cs typeface="Calibri Light" panose="020F0302020204030204"/>
              </a:rPr>
              <a:t>Relations</a:t>
            </a:r>
            <a:r>
              <a:rPr lang="en-US" sz="3600" b="1" dirty="0">
                <a:solidFill>
                  <a:srgbClr val="FFC000"/>
                </a:solidFill>
                <a:cs typeface="Calibri Light" panose="020F0302020204030204"/>
              </a:rPr>
              <a:t> </a:t>
            </a:r>
            <a:r>
              <a:rPr lang="en-US" sz="3600" b="1" dirty="0">
                <a:solidFill>
                  <a:srgbClr val="FFC000"/>
                </a:solidFill>
                <a:latin typeface="+mn-lt"/>
                <a:cs typeface="Calibri Light" panose="020F0302020204030204"/>
              </a:rPr>
              <a:t>between Turkey and Croatia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C4DE3711-0833-4B94-A5D2-3563087C8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351280"/>
            <a:ext cx="7886700" cy="4351338"/>
          </a:xfrm>
        </p:spPr>
        <p:txBody>
          <a:bodyPr>
            <a:normAutofit/>
          </a:bodyPr>
          <a:lstStyle/>
          <a:p>
            <a:r>
              <a:rPr lang="hr-HR" sz="4000" dirty="0" err="1"/>
              <a:t>Common</a:t>
            </a:r>
            <a:r>
              <a:rPr lang="hr-HR" sz="4000" dirty="0"/>
              <a:t> </a:t>
            </a:r>
            <a:r>
              <a:rPr lang="hr-HR" sz="4000" dirty="0" err="1"/>
              <a:t>words</a:t>
            </a:r>
            <a:endParaRPr lang="hr-HR" sz="4000" dirty="0"/>
          </a:p>
          <a:p>
            <a:r>
              <a:rPr lang="hr-HR" sz="4000" dirty="0"/>
              <a:t>Some </a:t>
            </a:r>
            <a:r>
              <a:rPr lang="hr-HR" sz="4000" dirty="0" err="1"/>
              <a:t>dishes</a:t>
            </a:r>
            <a:endParaRPr lang="hr-HR" sz="4000" dirty="0"/>
          </a:p>
          <a:p>
            <a:r>
              <a:rPr lang="hr-HR" sz="4000" dirty="0"/>
              <a:t>Popular tv </a:t>
            </a:r>
            <a:r>
              <a:rPr lang="hr-HR" sz="4000" dirty="0" err="1"/>
              <a:t>series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3622471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134" y="648461"/>
            <a:ext cx="78867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4"/>
                </a:solidFill>
                <a:latin typeface="+mn-lt"/>
                <a:cs typeface="Calibri Light" panose="020F0302020204030204"/>
              </a:rPr>
              <a:t>Many Croatian words </a:t>
            </a:r>
            <a:r>
              <a:rPr lang="hr-HR" b="1" dirty="0">
                <a:solidFill>
                  <a:schemeClr val="accent4"/>
                </a:solidFill>
                <a:latin typeface="+mn-lt"/>
                <a:cs typeface="Calibri Light" panose="020F0302020204030204"/>
              </a:rPr>
              <a:t>originate from </a:t>
            </a:r>
            <a:r>
              <a:rPr lang="en-US" b="1" dirty="0" smtClean="0">
                <a:solidFill>
                  <a:schemeClr val="accent4"/>
                </a:solidFill>
                <a:latin typeface="+mn-lt"/>
                <a:cs typeface="Calibri Light" panose="020F0302020204030204"/>
              </a:rPr>
              <a:t>Turkish</a:t>
            </a:r>
            <a:endParaRPr lang="en-US" dirty="0"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9929003"/>
              </p:ext>
            </p:extLst>
          </p:nvPr>
        </p:nvGraphicFramePr>
        <p:xfrm>
          <a:off x="193182" y="2418053"/>
          <a:ext cx="8757636" cy="3651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9212"/>
                <a:gridCol w="2919212"/>
                <a:gridCol w="291921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r-HR" sz="2400" dirty="0" smtClean="0"/>
                        <a:t>CROATIAN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 smtClean="0"/>
                        <a:t>TURKISH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400" dirty="0" smtClean="0"/>
                        <a:t>ENGLISH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r-HR" sz="2800" b="1" dirty="0" smtClean="0">
                          <a:solidFill>
                            <a:srgbClr val="0070C0"/>
                          </a:solidFill>
                          <a:cs typeface="Calibri"/>
                        </a:rPr>
                        <a:t>d</a:t>
                      </a:r>
                      <a:r>
                        <a:rPr lang="en-US" sz="2800" b="1" dirty="0" err="1" smtClean="0">
                          <a:solidFill>
                            <a:srgbClr val="0070C0"/>
                          </a:solidFill>
                          <a:cs typeface="Calibri"/>
                        </a:rPr>
                        <a:t>žezva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</a:rPr>
                        <a:t>džezva</a:t>
                      </a:r>
                      <a:endParaRPr 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7030A0"/>
                          </a:solidFill>
                          <a:cs typeface="Calibri"/>
                        </a:rPr>
                        <a:t>coffee pot</a:t>
                      </a:r>
                      <a:endParaRPr lang="en-US" sz="2800" b="1" dirty="0" smtClean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r-HR" sz="2800" b="1" dirty="0" smtClean="0">
                          <a:solidFill>
                            <a:srgbClr val="0070C0"/>
                          </a:solidFill>
                          <a:cs typeface="Calibri"/>
                        </a:rPr>
                        <a:t>jastuk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</a:rPr>
                        <a:t>yastık</a:t>
                      </a:r>
                      <a:endParaRPr 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800" b="1" dirty="0" smtClean="0">
                          <a:solidFill>
                            <a:srgbClr val="7030A0"/>
                          </a:solidFill>
                          <a:cs typeface="Calibri"/>
                        </a:rPr>
                        <a:t>pillow</a:t>
                      </a:r>
                      <a:endParaRPr lang="en-US" sz="28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r-HR" sz="2800" b="1" dirty="0" smtClean="0">
                          <a:solidFill>
                            <a:srgbClr val="0070C0"/>
                          </a:solidFill>
                        </a:rPr>
                        <a:t>jogurt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</a:rPr>
                        <a:t>yoğurt</a:t>
                      </a:r>
                      <a:endParaRPr 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7030A0"/>
                          </a:solidFill>
                        </a:rPr>
                        <a:t>yogurt</a:t>
                      </a:r>
                      <a:endParaRPr lang="en-US" sz="28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r-HR" sz="2800" b="1" dirty="0" smtClean="0">
                          <a:solidFill>
                            <a:srgbClr val="0070C0"/>
                          </a:solidFill>
                          <a:cs typeface="Calibri"/>
                        </a:rPr>
                        <a:t>p</a:t>
                      </a:r>
                      <a:r>
                        <a:rPr lang="en-US" sz="2800" b="1" dirty="0" err="1" smtClean="0">
                          <a:solidFill>
                            <a:srgbClr val="0070C0"/>
                          </a:solidFill>
                          <a:cs typeface="Calibri"/>
                        </a:rPr>
                        <a:t>amuk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</a:rPr>
                        <a:t>pamuk</a:t>
                      </a:r>
                      <a:endParaRPr 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 algn="l">
                        <a:lnSpc>
                          <a:spcPct val="120000"/>
                        </a:lnSpc>
                      </a:pPr>
                      <a:r>
                        <a:rPr lang="hr-HR" sz="2800" b="1" dirty="0" smtClean="0">
                          <a:solidFill>
                            <a:srgbClr val="7030A0"/>
                          </a:solidFill>
                          <a:cs typeface="Calibri"/>
                        </a:rPr>
                        <a:t>     </a:t>
                      </a:r>
                      <a:r>
                        <a:rPr lang="en-US" sz="2800" b="1" dirty="0" smtClean="0">
                          <a:solidFill>
                            <a:srgbClr val="7030A0"/>
                          </a:solidFill>
                          <a:cs typeface="Calibri"/>
                        </a:rPr>
                        <a:t>cotton</a:t>
                      </a:r>
                      <a:endParaRPr lang="en-US" sz="2800" b="1" dirty="0">
                        <a:solidFill>
                          <a:srgbClr val="7030A0"/>
                        </a:solidFill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r-HR" sz="2800" b="1" dirty="0" smtClean="0">
                          <a:solidFill>
                            <a:srgbClr val="0070C0"/>
                          </a:solidFill>
                          <a:cs typeface="Calibri"/>
                        </a:rPr>
                        <a:t>m</a:t>
                      </a:r>
                      <a:r>
                        <a:rPr lang="en-US" sz="2800" b="1" dirty="0" err="1" smtClean="0">
                          <a:solidFill>
                            <a:srgbClr val="0070C0"/>
                          </a:solidFill>
                          <a:cs typeface="Calibri"/>
                        </a:rPr>
                        <a:t>ajmun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</a:rPr>
                        <a:t>maymun</a:t>
                      </a:r>
                      <a:endParaRPr 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800" b="1" dirty="0" smtClean="0">
                          <a:solidFill>
                            <a:srgbClr val="7030A0"/>
                          </a:solidFill>
                        </a:rPr>
                        <a:t>monkey</a:t>
                      </a:r>
                      <a:endParaRPr lang="en-US" sz="28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r-HR" sz="2800" b="1" dirty="0" smtClean="0">
                          <a:solidFill>
                            <a:srgbClr val="0070C0"/>
                          </a:solidFill>
                        </a:rPr>
                        <a:t>tamburica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</a:rPr>
                        <a:t>tamburitza</a:t>
                      </a:r>
                      <a:endParaRPr 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1" algn="l">
                        <a:lnSpc>
                          <a:spcPct val="120000"/>
                        </a:lnSpc>
                      </a:pPr>
                      <a:r>
                        <a:rPr lang="hr-HR" sz="1900" b="1" dirty="0" smtClean="0">
                          <a:solidFill>
                            <a:srgbClr val="7030A0"/>
                          </a:solidFill>
                          <a:cs typeface="Calibri"/>
                        </a:rPr>
                        <a:t>      </a:t>
                      </a:r>
                      <a:r>
                        <a:rPr lang="en-US" sz="1900" b="1" dirty="0" smtClean="0">
                          <a:solidFill>
                            <a:srgbClr val="7030A0"/>
                          </a:solidFill>
                          <a:cs typeface="Calibri"/>
                        </a:rPr>
                        <a:t>traditional instrument</a:t>
                      </a:r>
                      <a:endParaRPr lang="en-US" sz="1900" b="1" dirty="0">
                        <a:solidFill>
                          <a:srgbClr val="7030A0"/>
                        </a:solidFill>
                        <a:cs typeface="Calibri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9525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xmlns="" id="{ABA474CF-3C25-4BF4-9CD1-372A987DDF07}"/>
              </a:ext>
            </a:extLst>
          </p:cNvPr>
          <p:cNvSpPr txBox="1"/>
          <p:nvPr/>
        </p:nvSpPr>
        <p:spPr>
          <a:xfrm>
            <a:off x="371474" y="222028"/>
            <a:ext cx="8191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b="1" dirty="0">
                <a:solidFill>
                  <a:schemeClr val="accent4"/>
                </a:solidFill>
              </a:rPr>
              <a:t>In </a:t>
            </a:r>
            <a:r>
              <a:rPr lang="en-US" sz="3600" b="1" dirty="0">
                <a:solidFill>
                  <a:schemeClr val="accent4"/>
                </a:solidFill>
              </a:rPr>
              <a:t>Croatia </a:t>
            </a:r>
            <a:r>
              <a:rPr lang="hr-HR" sz="3600" b="1" dirty="0" err="1">
                <a:solidFill>
                  <a:schemeClr val="accent4"/>
                </a:solidFill>
              </a:rPr>
              <a:t>we</a:t>
            </a:r>
            <a:r>
              <a:rPr lang="hr-HR" sz="3600" b="1" dirty="0">
                <a:solidFill>
                  <a:schemeClr val="accent4"/>
                </a:solidFill>
              </a:rPr>
              <a:t> </a:t>
            </a:r>
            <a:r>
              <a:rPr lang="hr-HR" sz="3600" b="1" dirty="0" err="1">
                <a:solidFill>
                  <a:schemeClr val="accent4"/>
                </a:solidFill>
              </a:rPr>
              <a:t>have</a:t>
            </a:r>
            <a:r>
              <a:rPr lang="hr-HR" sz="3600" b="1" dirty="0">
                <a:solidFill>
                  <a:schemeClr val="accent4"/>
                </a:solidFill>
              </a:rPr>
              <a:t> </a:t>
            </a:r>
            <a:r>
              <a:rPr lang="en-US" sz="3600" b="1" dirty="0">
                <a:solidFill>
                  <a:schemeClr val="accent4"/>
                </a:solidFill>
              </a:rPr>
              <a:t>favorite dishes that originate from Turkey</a:t>
            </a:r>
            <a:endParaRPr lang="hr-HR" sz="3600" b="1" dirty="0">
              <a:solidFill>
                <a:schemeClr val="accent4"/>
              </a:solidFill>
            </a:endParaRP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xmlns="" id="{8F42FF04-5FF6-454F-995B-79F46CC965AF}"/>
              </a:ext>
            </a:extLst>
          </p:cNvPr>
          <p:cNvSpPr txBox="1"/>
          <p:nvPr/>
        </p:nvSpPr>
        <p:spPr>
          <a:xfrm>
            <a:off x="607855" y="1762894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/>
              <a:t>Baklava</a:t>
            </a:r>
            <a:endParaRPr lang="hr-HR" sz="3200" dirty="0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E217BDC0-BB97-4108-BAF8-91610ED5DB72}"/>
              </a:ext>
            </a:extLst>
          </p:cNvPr>
          <p:cNvSpPr txBox="1"/>
          <p:nvPr/>
        </p:nvSpPr>
        <p:spPr>
          <a:xfrm>
            <a:off x="5244094" y="1762894"/>
            <a:ext cx="2847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dirty="0" smtClean="0"/>
              <a:t>Burek</a:t>
            </a:r>
            <a:endParaRPr lang="hr-HR" sz="3200" dirty="0"/>
          </a:p>
        </p:txBody>
      </p:sp>
      <p:pic>
        <p:nvPicPr>
          <p:cNvPr id="8" name="Slika 7" descr="Slika na kojoj se prikazuje kruh, brašno&#10;&#10;Opis je automatski generiran">
            <a:extLst>
              <a:ext uri="{FF2B5EF4-FFF2-40B4-BE49-F238E27FC236}">
                <a16:creationId xmlns:a16="http://schemas.microsoft.com/office/drawing/2014/main" xmlns="" id="{26E6471E-DE7B-49AC-9584-636556F20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112" y="2545218"/>
            <a:ext cx="4120581" cy="30904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78" y="2542162"/>
            <a:ext cx="4297046" cy="349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31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EA4CFB-64FB-44D0-8A90-A7394526A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1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hr-HR" sz="4800" b="1" dirty="0" err="1">
                <a:solidFill>
                  <a:schemeClr val="accent4"/>
                </a:solidFill>
                <a:latin typeface="+mn-lt"/>
                <a:cs typeface="Calibri Light"/>
              </a:rPr>
              <a:t>Turkish</a:t>
            </a:r>
            <a:r>
              <a:rPr lang="hr-HR" sz="4800" b="1" dirty="0">
                <a:solidFill>
                  <a:schemeClr val="accent4"/>
                </a:solidFill>
                <a:latin typeface="+mn-lt"/>
                <a:cs typeface="Calibri Light"/>
              </a:rPr>
              <a:t> TV </a:t>
            </a:r>
            <a:r>
              <a:rPr lang="hr-HR" sz="4800" b="1" dirty="0" err="1">
                <a:solidFill>
                  <a:schemeClr val="accent4"/>
                </a:solidFill>
                <a:latin typeface="+mn-lt"/>
                <a:cs typeface="Calibri Light"/>
              </a:rPr>
              <a:t>series</a:t>
            </a:r>
            <a:endParaRPr lang="en-US" sz="4800" b="1" dirty="0">
              <a:solidFill>
                <a:schemeClr val="accent4"/>
              </a:solidFill>
              <a:latin typeface="+mn-l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4E9F8B1-7B03-4CF1-B1B8-A30CB421F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391" y="1253331"/>
            <a:ext cx="8705218" cy="4351338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dirty="0">
                <a:cs typeface="Calibri"/>
              </a:rPr>
              <a:t>About ten years ago, Turkish TV series appeared in Croatia and became very popular</a:t>
            </a:r>
            <a:r>
              <a:rPr lang="en-US" dirty="0" smtClean="0">
                <a:cs typeface="Calibri"/>
              </a:rPr>
              <a:t>.</a:t>
            </a:r>
            <a:endParaRPr lang="hr-HR" sz="500" dirty="0">
              <a:cs typeface="Calibri"/>
            </a:endParaRPr>
          </a:p>
          <a:p>
            <a:r>
              <a:rPr lang="en-US" dirty="0">
                <a:cs typeface="Calibri"/>
              </a:rPr>
              <a:t>Almost half a million Croats watch Turkish series every day</a:t>
            </a:r>
            <a:r>
              <a:rPr lang="hr-HR" dirty="0">
                <a:cs typeface="Calibri"/>
              </a:rPr>
              <a:t>.</a:t>
            </a:r>
          </a:p>
          <a:p>
            <a:endParaRPr lang="en-US" sz="2000" dirty="0">
              <a:cs typeface="Calibri"/>
            </a:endParaRPr>
          </a:p>
        </p:txBody>
      </p:sp>
      <p:pic>
        <p:nvPicPr>
          <p:cNvPr id="5" name="Slika 4" descr="Slika na kojoj se prikazuje tekst, osoba, na otvorenom, hlače&#10;&#10;Opis je automatski generiran">
            <a:extLst>
              <a:ext uri="{FF2B5EF4-FFF2-40B4-BE49-F238E27FC236}">
                <a16:creationId xmlns:a16="http://schemas.microsoft.com/office/drawing/2014/main" xmlns="" id="{7FC35493-5339-448A-8198-ADA5478B2E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9" r="12794"/>
          <a:stretch/>
        </p:blipFill>
        <p:spPr>
          <a:xfrm>
            <a:off x="298105" y="3230378"/>
            <a:ext cx="3090734" cy="2662109"/>
          </a:xfrm>
          <a:prstGeom prst="rect">
            <a:avLst/>
          </a:prstGeom>
        </p:spPr>
      </p:pic>
      <p:pic>
        <p:nvPicPr>
          <p:cNvPr id="7" name="Slika 6" descr="Slika na kojoj se prikazuje osoba, poziranje, grupa, stajanje&#10;&#10;Opis je automatski generiran">
            <a:extLst>
              <a:ext uri="{FF2B5EF4-FFF2-40B4-BE49-F238E27FC236}">
                <a16:creationId xmlns:a16="http://schemas.microsoft.com/office/drawing/2014/main" xmlns="" id="{61DD90E6-627E-4A8A-8FF1-285D321A1D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" r="5105"/>
          <a:stretch/>
        </p:blipFill>
        <p:spPr>
          <a:xfrm>
            <a:off x="3805881" y="3242637"/>
            <a:ext cx="4917990" cy="2662110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A541B9F2-7F63-49DA-92D0-F23B78782FC6}"/>
              </a:ext>
            </a:extLst>
          </p:cNvPr>
          <p:cNvSpPr txBox="1"/>
          <p:nvPr/>
        </p:nvSpPr>
        <p:spPr>
          <a:xfrm>
            <a:off x="4694024" y="6006641"/>
            <a:ext cx="4151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err="1">
                <a:solidFill>
                  <a:srgbClr val="FFC000"/>
                </a:solidFill>
              </a:rPr>
              <a:t>When</a:t>
            </a:r>
            <a:r>
              <a:rPr lang="hr-HR" sz="2400" b="1" dirty="0">
                <a:solidFill>
                  <a:srgbClr val="FFC000"/>
                </a:solidFill>
              </a:rPr>
              <a:t> </a:t>
            </a:r>
            <a:r>
              <a:rPr lang="hr-HR" sz="2400" b="1" dirty="0" err="1">
                <a:solidFill>
                  <a:srgbClr val="FFC000"/>
                </a:solidFill>
              </a:rPr>
              <a:t>the</a:t>
            </a:r>
            <a:r>
              <a:rPr lang="hr-HR" sz="2400" b="1" dirty="0">
                <a:solidFill>
                  <a:srgbClr val="FFC000"/>
                </a:solidFill>
              </a:rPr>
              <a:t> </a:t>
            </a:r>
            <a:r>
              <a:rPr lang="hr-HR" sz="2400" b="1" dirty="0" err="1">
                <a:solidFill>
                  <a:srgbClr val="FFC000"/>
                </a:solidFill>
              </a:rPr>
              <a:t>leaves</a:t>
            </a:r>
            <a:r>
              <a:rPr lang="hr-HR" sz="2400" b="1" dirty="0">
                <a:solidFill>
                  <a:srgbClr val="FFC000"/>
                </a:solidFill>
              </a:rPr>
              <a:t> </a:t>
            </a:r>
            <a:r>
              <a:rPr lang="hr-HR" sz="2400" b="1" dirty="0" err="1">
                <a:solidFill>
                  <a:srgbClr val="FFC000"/>
                </a:solidFill>
              </a:rPr>
              <a:t>fall</a:t>
            </a:r>
            <a:endParaRPr lang="hr-HR" sz="2400" b="1" dirty="0">
              <a:solidFill>
                <a:srgbClr val="FFC000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11A3B5D3-1541-4A5E-AB9B-B9319BD9ED98}"/>
              </a:ext>
            </a:extLst>
          </p:cNvPr>
          <p:cNvSpPr txBox="1"/>
          <p:nvPr/>
        </p:nvSpPr>
        <p:spPr>
          <a:xfrm>
            <a:off x="298105" y="6006642"/>
            <a:ext cx="3239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rgbClr val="FFC000"/>
                </a:solidFill>
              </a:rPr>
              <a:t>A </a:t>
            </a:r>
            <a:r>
              <a:rPr lang="hr-HR" sz="2400" b="1" dirty="0" err="1">
                <a:solidFill>
                  <a:srgbClr val="FFC000"/>
                </a:solidFill>
              </a:rPr>
              <a:t>girl</a:t>
            </a:r>
            <a:r>
              <a:rPr lang="hr-HR" sz="2400" b="1" dirty="0">
                <a:solidFill>
                  <a:srgbClr val="FFC000"/>
                </a:solidFill>
              </a:rPr>
              <a:t> </a:t>
            </a:r>
            <a:r>
              <a:rPr lang="hr-HR" sz="2400" b="1" dirty="0" err="1">
                <a:solidFill>
                  <a:srgbClr val="FFC000"/>
                </a:solidFill>
              </a:rPr>
              <a:t>named</a:t>
            </a:r>
            <a:r>
              <a:rPr lang="hr-HR" sz="2400" b="1" dirty="0">
                <a:solidFill>
                  <a:srgbClr val="FFC000"/>
                </a:solidFill>
              </a:rPr>
              <a:t> </a:t>
            </a:r>
            <a:r>
              <a:rPr lang="hr-HR" sz="2400" b="1" dirty="0" err="1">
                <a:solidFill>
                  <a:srgbClr val="FFC000"/>
                </a:solidFill>
              </a:rPr>
              <a:t>Feriha</a:t>
            </a:r>
            <a:endParaRPr lang="hr-HR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54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15B6CE43-AA89-437C-B284-50C9C8121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942535"/>
          </a:xfrm>
        </p:spPr>
        <p:txBody>
          <a:bodyPr/>
          <a:lstStyle/>
          <a:p>
            <a:pPr algn="ctr"/>
            <a:r>
              <a:rPr lang="hr-HR" b="1" dirty="0" err="1">
                <a:solidFill>
                  <a:srgbClr val="FFC000"/>
                </a:solidFill>
                <a:latin typeface="+mn-lt"/>
              </a:rPr>
              <a:t>Basic</a:t>
            </a:r>
            <a:r>
              <a:rPr lang="hr-HR" b="1" dirty="0">
                <a:solidFill>
                  <a:srgbClr val="FFC000"/>
                </a:solidFill>
                <a:latin typeface="+mn-lt"/>
              </a:rPr>
              <a:t> </a:t>
            </a:r>
            <a:r>
              <a:rPr lang="hr-HR" b="1" dirty="0" err="1">
                <a:solidFill>
                  <a:srgbClr val="FFC000"/>
                </a:solidFill>
                <a:latin typeface="+mn-lt"/>
              </a:rPr>
              <a:t>facts</a:t>
            </a:r>
            <a:r>
              <a:rPr lang="hr-HR" b="1" dirty="0">
                <a:solidFill>
                  <a:srgbClr val="FFC000"/>
                </a:solidFill>
                <a:latin typeface="+mn-lt"/>
              </a:rPr>
              <a:t> </a:t>
            </a:r>
            <a:r>
              <a:rPr lang="hr-HR" b="1" dirty="0" err="1">
                <a:solidFill>
                  <a:srgbClr val="FFC000"/>
                </a:solidFill>
                <a:latin typeface="+mn-lt"/>
              </a:rPr>
              <a:t>about</a:t>
            </a:r>
            <a:r>
              <a:rPr lang="hr-HR" b="1" dirty="0">
                <a:solidFill>
                  <a:srgbClr val="FFC000"/>
                </a:solidFill>
                <a:latin typeface="+mn-lt"/>
              </a:rPr>
              <a:t> </a:t>
            </a:r>
            <a:r>
              <a:rPr lang="hr-HR" b="1" dirty="0" err="1">
                <a:solidFill>
                  <a:srgbClr val="FFC000"/>
                </a:solidFill>
                <a:latin typeface="+mn-lt"/>
              </a:rPr>
              <a:t>Turkey</a:t>
            </a:r>
            <a:endParaRPr lang="hr-HR" b="1" dirty="0">
              <a:solidFill>
                <a:srgbClr val="FFC000"/>
              </a:solidFill>
              <a:latin typeface="+mn-lt"/>
            </a:endParaRPr>
          </a:p>
        </p:txBody>
      </p:sp>
      <p:graphicFrame>
        <p:nvGraphicFramePr>
          <p:cNvPr id="7" name="Tablica 7">
            <a:extLst>
              <a:ext uri="{FF2B5EF4-FFF2-40B4-BE49-F238E27FC236}">
                <a16:creationId xmlns:a16="http://schemas.microsoft.com/office/drawing/2014/main" xmlns="" id="{C01506DF-B0BF-4215-92DE-6AF833A07B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4589729"/>
              </p:ext>
            </p:extLst>
          </p:nvPr>
        </p:nvGraphicFramePr>
        <p:xfrm>
          <a:off x="531275" y="1040312"/>
          <a:ext cx="8081450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81450">
                  <a:extLst>
                    <a:ext uri="{9D8B030D-6E8A-4147-A177-3AD203B41FA5}">
                      <a16:colId xmlns:a16="http://schemas.microsoft.com/office/drawing/2014/main" xmlns="" val="21145636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r-HR" sz="2800" b="1" dirty="0">
                          <a:solidFill>
                            <a:schemeClr val="tx1"/>
                          </a:solidFill>
                        </a:rPr>
                        <a:t>OFFICIAL NAME: </a:t>
                      </a:r>
                      <a:r>
                        <a:rPr lang="hr-HR" sz="2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Republic </a:t>
                      </a:r>
                      <a:r>
                        <a:rPr lang="hr-HR" sz="28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</a:t>
                      </a:r>
                      <a:r>
                        <a:rPr lang="hr-HR" sz="2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28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Turkey</a:t>
                      </a:r>
                      <a:endParaRPr lang="hr-HR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14240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 OF GOVERNMENT: </a:t>
                      </a:r>
                      <a:r>
                        <a:rPr lang="en-US" sz="2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Parliamentary democracy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006576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CAPITAL: </a:t>
                      </a:r>
                      <a:r>
                        <a:rPr lang="hr-HR" sz="2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Ankara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505519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AREA: </a:t>
                      </a:r>
                      <a:r>
                        <a:rPr lang="en-US" sz="2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783,562 square kilometers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819642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POPULATION: </a:t>
                      </a:r>
                      <a:r>
                        <a:rPr lang="hr-HR" sz="2800" b="1" dirty="0">
                          <a:solidFill>
                            <a:schemeClr val="tx1"/>
                          </a:solidFill>
                        </a:rPr>
                        <a:t>84.34 </a:t>
                      </a:r>
                      <a:r>
                        <a:rPr lang="hr-HR" sz="2800" b="1" dirty="0" err="1">
                          <a:solidFill>
                            <a:schemeClr val="tx1"/>
                          </a:solidFill>
                        </a:rPr>
                        <a:t>million</a:t>
                      </a:r>
                      <a:endParaRPr lang="hr-HR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57003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OFFICIAL LANGUAGE: </a:t>
                      </a:r>
                      <a:r>
                        <a:rPr lang="hr-HR" sz="28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Turkish</a:t>
                      </a:r>
                      <a:endParaRPr lang="hr-HR" sz="28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50551783"/>
                  </a:ext>
                </a:extLst>
              </a:tr>
            </a:tbl>
          </a:graphicData>
        </a:graphic>
      </p:graphicFrame>
      <p:pic>
        <p:nvPicPr>
          <p:cNvPr id="8" name="Picture 6" descr="Logo, icon&#10;&#10;Description automatically generated">
            <a:extLst>
              <a:ext uri="{FF2B5EF4-FFF2-40B4-BE49-F238E27FC236}">
                <a16:creationId xmlns:a16="http://schemas.microsoft.com/office/drawing/2014/main" xmlns="" id="{D75A8F1D-CF32-44BB-BBB9-F8029664B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431" y="4808904"/>
            <a:ext cx="2658794" cy="1772529"/>
          </a:xfrm>
          <a:prstGeom prst="rect">
            <a:avLst/>
          </a:prstGeom>
        </p:spPr>
      </p:pic>
      <p:pic>
        <p:nvPicPr>
          <p:cNvPr id="9" name="Rezervirano mjesto sadržaja 9">
            <a:extLst>
              <a:ext uri="{FF2B5EF4-FFF2-40B4-BE49-F238E27FC236}">
                <a16:creationId xmlns:a16="http://schemas.microsoft.com/office/drawing/2014/main" xmlns="" id="{1AB74E24-A9FC-4B11-83C5-CC7E845993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1"/>
          <a:stretch/>
        </p:blipFill>
        <p:spPr>
          <a:xfrm>
            <a:off x="5148775" y="4906681"/>
            <a:ext cx="2475914" cy="1706753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0BF0DD0D-D259-465D-9BD6-DBBDFD277CD8}"/>
              </a:ext>
            </a:extLst>
          </p:cNvPr>
          <p:cNvSpPr txBox="1"/>
          <p:nvPr/>
        </p:nvSpPr>
        <p:spPr>
          <a:xfrm>
            <a:off x="1344783" y="4347238"/>
            <a:ext cx="2151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 err="1">
                <a:solidFill>
                  <a:srgbClr val="FFC000"/>
                </a:solidFill>
              </a:rPr>
              <a:t>Flag</a:t>
            </a:r>
            <a:endParaRPr lang="hr-HR" sz="2400" b="1" dirty="0">
              <a:solidFill>
                <a:srgbClr val="FFC000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C335EC1E-98E4-447A-AA02-A6B7F11FE814}"/>
              </a:ext>
            </a:extLst>
          </p:cNvPr>
          <p:cNvSpPr txBox="1"/>
          <p:nvPr/>
        </p:nvSpPr>
        <p:spPr>
          <a:xfrm>
            <a:off x="4762573" y="4347239"/>
            <a:ext cx="2933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 err="1">
                <a:solidFill>
                  <a:srgbClr val="FFC000"/>
                </a:solidFill>
              </a:rPr>
              <a:t>Many</a:t>
            </a:r>
            <a:r>
              <a:rPr lang="hr-HR" sz="2400" b="1" dirty="0">
                <a:solidFill>
                  <a:srgbClr val="FFC000"/>
                </a:solidFill>
              </a:rPr>
              <a:t>: </a:t>
            </a:r>
            <a:r>
              <a:rPr lang="hr-HR" sz="2400" b="1" i="0" dirty="0" err="1">
                <a:solidFill>
                  <a:srgbClr val="FFFFFF"/>
                </a:solidFill>
                <a:effectLst/>
              </a:rPr>
              <a:t>Turkish</a:t>
            </a:r>
            <a:r>
              <a:rPr lang="hr-HR" sz="2400" b="1" i="0" dirty="0">
                <a:solidFill>
                  <a:srgbClr val="FFFFFF"/>
                </a:solidFill>
                <a:effectLst/>
              </a:rPr>
              <a:t> lir</a:t>
            </a:r>
            <a:r>
              <a:rPr lang="hr-HR" sz="2400" b="1" i="0" dirty="0">
                <a:solidFill>
                  <a:srgbClr val="FFFFFF"/>
                </a:solidFill>
                <a:effectLst/>
                <a:latin typeface="GeoEditBold"/>
              </a:rPr>
              <a:t>a</a:t>
            </a:r>
            <a:endParaRPr lang="hr-HR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919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rgbClr val="FFC000"/>
                </a:solidFill>
                <a:latin typeface="+mn-lt"/>
              </a:rPr>
              <a:t>Used sorces:</a:t>
            </a:r>
            <a:endParaRPr lang="en-US" b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000" u="sng" dirty="0">
                <a:hlinkClick r:id="rId2"/>
              </a:rPr>
              <a:t>https://</a:t>
            </a:r>
            <a:r>
              <a:rPr lang="hr-HR" sz="2000" u="sng" dirty="0" smtClean="0">
                <a:hlinkClick r:id="rId2"/>
              </a:rPr>
              <a:t>maps-turkey.com/maps-turkey-geography/physical-map-of-turkey</a:t>
            </a:r>
            <a:endParaRPr lang="hr-HR" sz="2000" u="sng" dirty="0" smtClean="0"/>
          </a:p>
          <a:p>
            <a:r>
              <a:rPr lang="en-US" sz="2000" dirty="0">
                <a:hlinkClick r:id="rId3"/>
              </a:rPr>
              <a:t>https://www.enciklopedija.hr</a:t>
            </a:r>
            <a:r>
              <a:rPr lang="en-US" sz="2000" dirty="0" smtClean="0">
                <a:hlinkClick r:id="rId3"/>
              </a:rPr>
              <a:t>/</a:t>
            </a:r>
            <a:endParaRPr lang="en-US" sz="2000" dirty="0"/>
          </a:p>
          <a:p>
            <a:r>
              <a:rPr lang="hr-HR" sz="2000" u="sng" dirty="0">
                <a:hlinkClick r:id="rId4"/>
              </a:rPr>
              <a:t>https://</a:t>
            </a:r>
            <a:r>
              <a:rPr lang="hr-HR" sz="2000" u="sng" dirty="0" smtClean="0">
                <a:hlinkClick r:id="rId4"/>
              </a:rPr>
              <a:t>kids.nationalgeographic.com/geography/countries/article/turkey</a:t>
            </a:r>
            <a:endParaRPr lang="hr-HR" sz="2000" dirty="0" smtClean="0">
              <a:hlinkClick r:id="rId5"/>
            </a:endParaRPr>
          </a:p>
          <a:p>
            <a:r>
              <a:rPr lang="en-US" sz="2000" dirty="0" smtClean="0">
                <a:hlinkClick r:id="rId5"/>
              </a:rPr>
              <a:t>https</a:t>
            </a:r>
            <a:r>
              <a:rPr lang="en-US" sz="2000" dirty="0">
                <a:hlinkClick r:id="rId5"/>
              </a:rPr>
              <a:t>://www.riopricesaputovanja.com/v1/sta-vidjeti-u-istanbulu</a:t>
            </a:r>
            <a:r>
              <a:rPr lang="en-US" sz="2000" dirty="0" smtClean="0">
                <a:hlinkClick r:id="rId5"/>
              </a:rPr>
              <a:t>/</a:t>
            </a:r>
            <a:endParaRPr lang="hr-HR" sz="2000" dirty="0" smtClean="0"/>
          </a:p>
          <a:p>
            <a:r>
              <a:rPr lang="en-US" sz="2000" dirty="0">
                <a:hlinkClick r:id="rId6"/>
              </a:rPr>
              <a:t>https://</a:t>
            </a:r>
            <a:r>
              <a:rPr lang="en-US" sz="2000" dirty="0" smtClean="0">
                <a:hlinkClick r:id="rId6"/>
              </a:rPr>
              <a:t>en.wikipedia.org/wiki/Istanbul</a:t>
            </a:r>
            <a:endParaRPr lang="hr-HR" sz="2000" dirty="0" smtClean="0"/>
          </a:p>
          <a:p>
            <a:r>
              <a:rPr lang="hr-HR" sz="2000" u="sng" dirty="0">
                <a:hlinkClick r:id="rId7"/>
              </a:rPr>
              <a:t>https://www.britannica.com/place/Turkey</a:t>
            </a:r>
            <a:endParaRPr lang="en-US" sz="2000" dirty="0"/>
          </a:p>
          <a:p>
            <a:r>
              <a:rPr lang="hr-HR" sz="2000" u="sng" dirty="0">
                <a:hlinkClick r:id="rId8"/>
              </a:rPr>
              <a:t>https://www.touropia.com/tourist-attractions-in-istanbul/</a:t>
            </a:r>
            <a:endParaRPr lang="en-US" sz="2000" dirty="0"/>
          </a:p>
          <a:p>
            <a:r>
              <a:rPr lang="hr-HR" sz="2000" dirty="0">
                <a:hlinkClick r:id="rId9"/>
              </a:rPr>
              <a:t>https://</a:t>
            </a:r>
            <a:r>
              <a:rPr lang="hr-HR" sz="2000" dirty="0" smtClean="0">
                <a:hlinkClick r:id="rId9"/>
              </a:rPr>
              <a:t>www.dailysabah.com/turkey/turkeys-wetlands-favorite-hub-of-migratory-birds/news</a:t>
            </a:r>
            <a:endParaRPr lang="hr-HR" sz="2000" dirty="0" smtClean="0"/>
          </a:p>
          <a:p>
            <a:endParaRPr lang="hr-HR" sz="20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289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xmlns="" id="{5F786152-9EC2-4A70-A41B-579B77A1361A}"/>
              </a:ext>
            </a:extLst>
          </p:cNvPr>
          <p:cNvSpPr txBox="1"/>
          <p:nvPr/>
        </p:nvSpPr>
        <p:spPr>
          <a:xfrm>
            <a:off x="1453474" y="87462"/>
            <a:ext cx="55541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b="1" dirty="0">
                <a:solidFill>
                  <a:srgbClr val="FFC000"/>
                </a:solidFill>
              </a:rPr>
              <a:t>Capital </a:t>
            </a:r>
            <a:r>
              <a:rPr lang="hr-HR" sz="4000" b="1" dirty="0" err="1">
                <a:solidFill>
                  <a:srgbClr val="FFC000"/>
                </a:solidFill>
              </a:rPr>
              <a:t>city</a:t>
            </a:r>
            <a:endParaRPr lang="hr-HR" sz="4000" b="1" dirty="0">
              <a:solidFill>
                <a:srgbClr val="FFC000"/>
              </a:solidFill>
            </a:endParaRPr>
          </a:p>
        </p:txBody>
      </p:sp>
      <p:pic>
        <p:nvPicPr>
          <p:cNvPr id="6" name="Slika 5" descr="Slika na kojoj se prikazuje zgrada, grad, na otvorenom, pozadina&#10;&#10;Opis je automatski generiran">
            <a:extLst>
              <a:ext uri="{FF2B5EF4-FFF2-40B4-BE49-F238E27FC236}">
                <a16:creationId xmlns:a16="http://schemas.microsoft.com/office/drawing/2014/main" xmlns="" id="{7D0D73EE-8E96-4BD5-8984-045DADBBB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485" y="2629351"/>
            <a:ext cx="6617465" cy="3904305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D46CEC8D-DD2A-4F4C-900D-90C8107FB8C7}"/>
              </a:ext>
            </a:extLst>
          </p:cNvPr>
          <p:cNvSpPr txBox="1"/>
          <p:nvPr/>
        </p:nvSpPr>
        <p:spPr>
          <a:xfrm>
            <a:off x="1050160" y="834437"/>
            <a:ext cx="7727324" cy="2395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42900">
              <a:buFont typeface="Arial" panose="020B0604020202020204" pitchFamily="34" charset="0"/>
              <a:buChar char="•"/>
            </a:pPr>
            <a:r>
              <a:rPr lang="en-US" sz="2800" i="0" dirty="0">
                <a:effectLst/>
              </a:rPr>
              <a:t>The capital of Turkey is Ankara</a:t>
            </a:r>
            <a:r>
              <a:rPr lang="hr-HR" sz="2800" i="0" dirty="0">
                <a:effectLst/>
              </a:rPr>
              <a:t>.</a:t>
            </a:r>
            <a:r>
              <a:rPr lang="en-US" sz="2800" i="0" dirty="0">
                <a:effectLst/>
              </a:rPr>
              <a:t> </a:t>
            </a:r>
            <a:endParaRPr lang="hr-HR" sz="2800" i="0" dirty="0">
              <a:effectLst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sz="2800" i="0" dirty="0">
                <a:effectLst/>
              </a:rPr>
              <a:t>It lies about 200 km south of the </a:t>
            </a:r>
            <a:r>
              <a:rPr lang="en-US" sz="2800" dirty="0"/>
              <a:t>Black </a:t>
            </a:r>
            <a:r>
              <a:rPr lang="hr-HR" sz="2800" dirty="0" err="1"/>
              <a:t>Sea</a:t>
            </a:r>
            <a:r>
              <a:rPr lang="hr-HR" sz="2800" dirty="0"/>
              <a:t>.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hr-HR" sz="2800" dirty="0" err="1"/>
              <a:t>It</a:t>
            </a:r>
            <a:r>
              <a:rPr lang="hr-HR" sz="2800" dirty="0"/>
              <a:t> </a:t>
            </a:r>
            <a:r>
              <a:rPr lang="hr-HR" sz="2800" dirty="0" err="1"/>
              <a:t>became</a:t>
            </a:r>
            <a:r>
              <a:rPr lang="hr-HR" sz="2800" dirty="0"/>
              <a:t> </a:t>
            </a:r>
            <a:r>
              <a:rPr lang="hr-HR" sz="2800" dirty="0" err="1"/>
              <a:t>capital</a:t>
            </a:r>
            <a:r>
              <a:rPr lang="hr-HR" sz="2800" dirty="0"/>
              <a:t> </a:t>
            </a:r>
            <a:r>
              <a:rPr lang="hr-HR" sz="2800" dirty="0" err="1"/>
              <a:t>in</a:t>
            </a:r>
            <a:r>
              <a:rPr lang="hr-HR" sz="2800" dirty="0"/>
              <a:t> 1923.</a:t>
            </a:r>
          </a:p>
          <a:p>
            <a:pPr indent="-342900">
              <a:buFont typeface="Arial" panose="020B0604020202020204" pitchFamily="34" charset="0"/>
              <a:buChar char="•"/>
            </a:pPr>
            <a:endParaRPr lang="hr-HR" sz="2800" dirty="0"/>
          </a:p>
          <a:p>
            <a:pPr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327190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0D83D65-BA30-403D-82CE-0E9DD3129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725" y="164501"/>
            <a:ext cx="8183880" cy="640081"/>
          </a:xfrm>
        </p:spPr>
        <p:txBody>
          <a:bodyPr>
            <a:normAutofit/>
          </a:bodyPr>
          <a:lstStyle/>
          <a:p>
            <a:pPr algn="ctr"/>
            <a:r>
              <a:rPr lang="hr-HR" sz="4000" b="1" dirty="0">
                <a:solidFill>
                  <a:srgbClr val="FFC000"/>
                </a:solidFill>
                <a:latin typeface="+mn-lt"/>
              </a:rPr>
              <a:t>Geographic </a:t>
            </a:r>
            <a:r>
              <a:rPr lang="hr-HR" sz="4000" b="1" dirty="0" err="1">
                <a:solidFill>
                  <a:srgbClr val="FFC000"/>
                </a:solidFill>
                <a:latin typeface="+mn-lt"/>
              </a:rPr>
              <a:t>position</a:t>
            </a:r>
            <a:r>
              <a:rPr lang="hr-HR" sz="4000" b="1" dirty="0">
                <a:solidFill>
                  <a:srgbClr val="FFC000"/>
                </a:solidFill>
                <a:latin typeface="+mn-lt"/>
              </a:rPr>
              <a:t> </a:t>
            </a:r>
          </a:p>
        </p:txBody>
      </p:sp>
      <p:pic>
        <p:nvPicPr>
          <p:cNvPr id="6" name="Slika 5" descr="Slika na kojoj se prikazuje karta&#10;&#10;Opis je automatski generiran">
            <a:extLst>
              <a:ext uri="{FF2B5EF4-FFF2-40B4-BE49-F238E27FC236}">
                <a16:creationId xmlns:a16="http://schemas.microsoft.com/office/drawing/2014/main" xmlns="" id="{F190C906-EE0C-45E0-A579-650D245A87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9" r="1" b="6637"/>
          <a:stretch/>
        </p:blipFill>
        <p:spPr>
          <a:xfrm>
            <a:off x="2010902" y="3816331"/>
            <a:ext cx="4797861" cy="2835606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90A00045-F3FC-4B56-9B40-45AE8816E903}"/>
              </a:ext>
            </a:extLst>
          </p:cNvPr>
          <p:cNvSpPr txBox="1"/>
          <p:nvPr/>
        </p:nvSpPr>
        <p:spPr>
          <a:xfrm>
            <a:off x="123824" y="880782"/>
            <a:ext cx="890763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0" i="0" dirty="0">
                <a:effectLst/>
                <a:cs typeface="Calibri" panose="020F0502020204030204" pitchFamily="34" charset="0"/>
              </a:rPr>
              <a:t>Turkey</a:t>
            </a:r>
            <a:r>
              <a:rPr lang="hr-HR" sz="2200" b="0" i="0" dirty="0">
                <a:effectLst/>
                <a:cs typeface="Calibri" panose="020F0502020204030204" pitchFamily="34" charset="0"/>
              </a:rPr>
              <a:t> </a:t>
            </a:r>
            <a:r>
              <a:rPr lang="en-US" sz="2200" b="0" i="0" dirty="0">
                <a:effectLst/>
                <a:cs typeface="Calibri" panose="020F0502020204030204" pitchFamily="34" charset="0"/>
              </a:rPr>
              <a:t>occupies a unique geographic position, lying partly in Asia and partly in Europe</a:t>
            </a:r>
            <a:r>
              <a:rPr lang="hr-HR" sz="2200" b="0" i="0" dirty="0">
                <a:effectLst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spc="1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Turkey</a:t>
            </a:r>
            <a:r>
              <a:rPr lang="hr-HR" sz="2200" spc="1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200" spc="1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hr-HR" sz="2200" spc="1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hr-HR" sz="2200" spc="1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large</a:t>
            </a:r>
            <a:r>
              <a:rPr lang="hr-HR" sz="2200" spc="1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200" spc="1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peninsula</a:t>
            </a:r>
            <a:r>
              <a:rPr lang="hr-HR" sz="2200" spc="1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200" spc="1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surrounded</a:t>
            </a:r>
            <a:r>
              <a:rPr lang="hr-HR" sz="2200" spc="1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lang="hr-HR" sz="2200" spc="1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three</a:t>
            </a:r>
            <a:r>
              <a:rPr lang="hr-HR" sz="2200" spc="1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200" spc="1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sides</a:t>
            </a:r>
            <a:r>
              <a:rPr lang="hr-HR" sz="2200" spc="1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200" spc="1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by</a:t>
            </a:r>
            <a:r>
              <a:rPr lang="hr-HR" sz="2200" spc="1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200" spc="1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r-HR" sz="2200" spc="1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Black </a:t>
            </a:r>
            <a:r>
              <a:rPr lang="hr-HR" sz="2200" spc="1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Sea</a:t>
            </a:r>
            <a:r>
              <a:rPr lang="hr-HR" sz="2200" spc="1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r-HR" sz="2200" spc="1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r-HR" sz="2200" spc="1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200" spc="1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Mediterranean</a:t>
            </a:r>
            <a:r>
              <a:rPr lang="hr-HR" sz="2200" spc="1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200" spc="1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Sea</a:t>
            </a:r>
            <a:r>
              <a:rPr lang="hr-HR" sz="2200" spc="1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r-HR" sz="2200" spc="1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hr-HR" sz="2200" spc="1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200" spc="1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r-HR" sz="2200" spc="1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200" spc="1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Aegean</a:t>
            </a:r>
            <a:r>
              <a:rPr lang="hr-HR" sz="2200" spc="1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200" spc="1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Sea</a:t>
            </a:r>
            <a:endParaRPr lang="hr-HR" sz="2200" i="0" dirty="0">
              <a:effectLst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0" i="0" dirty="0">
                <a:effectLst/>
                <a:cs typeface="Calibri" panose="020F0502020204030204" pitchFamily="34" charset="0"/>
              </a:rPr>
              <a:t>It borders with Greece and Bulgaria to the northwest; the Black Sea to the north; Georgia to the northeast; Armenia, Azerbaijan, and Iran to the east; Iraq to the southeast; Syria and the Mediterranean Sea to the south; and the Aegean Sea to the west</a:t>
            </a:r>
            <a:r>
              <a:rPr lang="en-US" sz="2200" b="0" i="0" dirty="0">
                <a:effectLst/>
              </a:rPr>
              <a:t>.</a:t>
            </a:r>
            <a:endParaRPr lang="hr-HR" sz="2200" b="0" i="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800" b="0" i="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3290718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xmlns="" id="{D20F4C30-8069-4262-8826-07E8C72869E9}"/>
              </a:ext>
            </a:extLst>
          </p:cNvPr>
          <p:cNvSpPr txBox="1"/>
          <p:nvPr/>
        </p:nvSpPr>
        <p:spPr>
          <a:xfrm>
            <a:off x="733779" y="169880"/>
            <a:ext cx="7029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400" b="1" dirty="0" err="1">
                <a:solidFill>
                  <a:srgbClr val="FFC000"/>
                </a:solidFill>
              </a:rPr>
              <a:t>Geology</a:t>
            </a:r>
            <a:endParaRPr lang="hr-HR" sz="4400" b="1" dirty="0">
              <a:solidFill>
                <a:srgbClr val="FFC000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BFB3D582-EB5F-4A78-A32C-1737B08C9358}"/>
              </a:ext>
            </a:extLst>
          </p:cNvPr>
          <p:cNvSpPr txBox="1"/>
          <p:nvPr/>
        </p:nvSpPr>
        <p:spPr>
          <a:xfrm>
            <a:off x="516104" y="939321"/>
            <a:ext cx="852007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Turkey is predominantly mountain country</a:t>
            </a:r>
            <a:r>
              <a:rPr lang="hr-HR" sz="28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800" dirty="0"/>
              <a:t>Ararat </a:t>
            </a:r>
            <a:r>
              <a:rPr lang="hr-HR" sz="2800" dirty="0" err="1"/>
              <a:t>is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highest</a:t>
            </a:r>
            <a:r>
              <a:rPr lang="hr-HR" sz="2800" dirty="0"/>
              <a:t> </a:t>
            </a:r>
            <a:r>
              <a:rPr lang="hr-HR" sz="2800" dirty="0" err="1"/>
              <a:t>mountain</a:t>
            </a:r>
            <a:r>
              <a:rPr lang="hr-HR" sz="2800" dirty="0"/>
              <a:t> </a:t>
            </a:r>
            <a:r>
              <a:rPr lang="hr-HR" sz="2800" dirty="0" err="1"/>
              <a:t>in</a:t>
            </a:r>
            <a:r>
              <a:rPr lang="hr-HR" sz="2800" dirty="0"/>
              <a:t> </a:t>
            </a:r>
            <a:r>
              <a:rPr lang="hr-HR" sz="2800" dirty="0" err="1"/>
              <a:t>Turkey</a:t>
            </a:r>
            <a:r>
              <a:rPr lang="hr-HR" sz="2800" dirty="0"/>
              <a:t>, a 5165 </a:t>
            </a:r>
            <a:r>
              <a:rPr lang="hr-HR" sz="2800" dirty="0" err="1"/>
              <a:t>meters</a:t>
            </a:r>
            <a:r>
              <a:rPr lang="hr-HR" sz="2800" dirty="0"/>
              <a:t> </a:t>
            </a:r>
            <a:r>
              <a:rPr lang="hr-HR" sz="2800" dirty="0" err="1"/>
              <a:t>high</a:t>
            </a:r>
            <a:r>
              <a:rPr lang="hr-HR" sz="2800" dirty="0"/>
              <a:t>. </a:t>
            </a:r>
            <a:r>
              <a:rPr lang="hr-HR" sz="2800" dirty="0" err="1"/>
              <a:t>It</a:t>
            </a:r>
            <a:r>
              <a:rPr lang="hr-HR" sz="2800" dirty="0"/>
              <a:t> </a:t>
            </a:r>
            <a:r>
              <a:rPr lang="hr-HR" sz="2800" dirty="0" err="1"/>
              <a:t>has</a:t>
            </a:r>
            <a:r>
              <a:rPr lang="hr-HR" sz="2800" dirty="0"/>
              <a:t> </a:t>
            </a:r>
            <a:r>
              <a:rPr lang="hr-HR" sz="2800" dirty="0" err="1"/>
              <a:t>two</a:t>
            </a:r>
            <a:r>
              <a:rPr lang="hr-HR" sz="2800" dirty="0"/>
              <a:t> </a:t>
            </a:r>
            <a:r>
              <a:rPr lang="hr-HR" sz="2800" dirty="0" err="1"/>
              <a:t>peaks</a:t>
            </a:r>
            <a:r>
              <a:rPr lang="hr-HR" sz="2800" dirty="0"/>
              <a:t>. </a:t>
            </a:r>
            <a:r>
              <a:rPr lang="en-US" sz="2800" dirty="0"/>
              <a:t>In the Bible, this mountain is mentioned as the place where Noah's ark</a:t>
            </a:r>
            <a:r>
              <a:rPr lang="hr-HR" sz="2800" dirty="0"/>
              <a:t> </a:t>
            </a:r>
            <a:r>
              <a:rPr lang="hr-HR" sz="2800" dirty="0" err="1"/>
              <a:t>was</a:t>
            </a:r>
            <a:r>
              <a:rPr lang="hr-HR" sz="2800" dirty="0"/>
              <a:t> </a:t>
            </a:r>
            <a:r>
              <a:rPr lang="hr-HR" sz="2800" dirty="0" err="1"/>
              <a:t>stranded</a:t>
            </a:r>
            <a:r>
              <a:rPr lang="hr-HR" sz="2800" dirty="0"/>
              <a:t>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r-H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2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A4A8B755-06CD-448C-8B58-DB5F5C0763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0" t="16826" r="16599" b="11188"/>
          <a:stretch/>
        </p:blipFill>
        <p:spPr bwMode="auto">
          <a:xfrm>
            <a:off x="4464862" y="3356062"/>
            <a:ext cx="4321909" cy="317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/MapPorn - Relief map of Turkey and surrounding countries">
            <a:extLst>
              <a:ext uri="{FF2B5EF4-FFF2-40B4-BE49-F238E27FC236}">
                <a16:creationId xmlns:a16="http://schemas.microsoft.com/office/drawing/2014/main" xmlns="" id="{565EAAD7-FBFC-47C6-B939-439C2CF129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" r="-3964" b="15135"/>
          <a:stretch/>
        </p:blipFill>
        <p:spPr bwMode="auto">
          <a:xfrm>
            <a:off x="516104" y="3405939"/>
            <a:ext cx="3619859" cy="307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233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xmlns="" id="{4DE7E411-A4C9-4007-B166-AC56DDD93D43}"/>
              </a:ext>
            </a:extLst>
          </p:cNvPr>
          <p:cNvSpPr txBox="1"/>
          <p:nvPr/>
        </p:nvSpPr>
        <p:spPr>
          <a:xfrm>
            <a:off x="1137649" y="431071"/>
            <a:ext cx="6334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800" b="1" dirty="0" err="1">
                <a:solidFill>
                  <a:schemeClr val="accent4"/>
                </a:solidFill>
              </a:rPr>
              <a:t>Climate</a:t>
            </a:r>
            <a:endParaRPr lang="hr-HR" sz="4800" b="1" dirty="0">
              <a:solidFill>
                <a:schemeClr val="accent4"/>
              </a:solidFill>
            </a:endParaRPr>
          </a:p>
        </p:txBody>
      </p:sp>
      <p:pic>
        <p:nvPicPr>
          <p:cNvPr id="3074" name="Picture 2" descr="Map of climate types in Turkey | Download Scientific Diagram">
            <a:extLst>
              <a:ext uri="{FF2B5EF4-FFF2-40B4-BE49-F238E27FC236}">
                <a16:creationId xmlns:a16="http://schemas.microsoft.com/office/drawing/2014/main" xmlns="" id="{082CD766-EB07-4CCD-9F7B-CA1A83519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85" y="1956509"/>
            <a:ext cx="3972245" cy="352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xmlns="" id="{70A91636-F6D6-4820-9331-6306F205A8E0}"/>
              </a:ext>
            </a:extLst>
          </p:cNvPr>
          <p:cNvSpPr txBox="1"/>
          <p:nvPr/>
        </p:nvSpPr>
        <p:spPr>
          <a:xfrm>
            <a:off x="4266130" y="1750730"/>
            <a:ext cx="4839287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FF6600"/>
                </a:solidFill>
              </a:rPr>
              <a:t>Mediterranean climate </a:t>
            </a:r>
            <a:r>
              <a:rPr lang="hr-HR" sz="2600" dirty="0" err="1"/>
              <a:t>has</a:t>
            </a:r>
            <a:r>
              <a:rPr lang="en-US" sz="2600" dirty="0"/>
              <a:t> hot, dry summers and mild to cool, wet winters.</a:t>
            </a:r>
            <a:endParaRPr lang="hr-HR" sz="2600" dirty="0"/>
          </a:p>
          <a:p>
            <a:endParaRPr lang="hr-HR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Black Sea</a:t>
            </a:r>
            <a:r>
              <a:rPr lang="hr-HR" sz="2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hr-HR" sz="2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climate</a:t>
            </a:r>
            <a:r>
              <a:rPr lang="en-US" sz="2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600" dirty="0"/>
              <a:t>ha</a:t>
            </a:r>
            <a:r>
              <a:rPr lang="hr-HR" sz="2600" dirty="0"/>
              <a:t>s</a:t>
            </a:r>
            <a:r>
              <a:rPr lang="en-US" sz="2600" dirty="0"/>
              <a:t> warm</a:t>
            </a:r>
            <a:r>
              <a:rPr lang="hr-HR" sz="2600" dirty="0"/>
              <a:t> </a:t>
            </a:r>
            <a:r>
              <a:rPr lang="hr-HR" sz="2600" dirty="0" err="1"/>
              <a:t>and</a:t>
            </a:r>
            <a:r>
              <a:rPr lang="hr-HR" sz="2600" dirty="0"/>
              <a:t> </a:t>
            </a:r>
            <a:r>
              <a:rPr lang="en-US" sz="2600" dirty="0"/>
              <a:t>wet summers and </a:t>
            </a:r>
            <a:r>
              <a:rPr lang="hr-HR" sz="2600" dirty="0"/>
              <a:t>cool to </a:t>
            </a:r>
            <a:r>
              <a:rPr lang="en-US" sz="2600" dirty="0"/>
              <a:t>cold, wet winters.</a:t>
            </a:r>
            <a:endParaRPr lang="hr-HR" sz="2600" dirty="0"/>
          </a:p>
          <a:p>
            <a:endParaRPr lang="hr-HR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600" b="1" dirty="0" err="1">
                <a:solidFill>
                  <a:srgbClr val="FFC000"/>
                </a:solidFill>
              </a:rPr>
              <a:t>Terrestrial</a:t>
            </a:r>
            <a:r>
              <a:rPr lang="hr-HR" sz="2600" b="1" dirty="0">
                <a:solidFill>
                  <a:srgbClr val="FFC000"/>
                </a:solidFill>
              </a:rPr>
              <a:t> </a:t>
            </a:r>
            <a:r>
              <a:rPr lang="hr-HR" sz="2600" b="1" dirty="0" err="1">
                <a:solidFill>
                  <a:srgbClr val="FFC000"/>
                </a:solidFill>
              </a:rPr>
              <a:t>climate</a:t>
            </a:r>
            <a:r>
              <a:rPr lang="hr-HR" sz="2600" b="1" dirty="0">
                <a:solidFill>
                  <a:srgbClr val="FFC000"/>
                </a:solidFill>
              </a:rPr>
              <a:t> </a:t>
            </a:r>
            <a:r>
              <a:rPr lang="hr-HR" sz="2600" dirty="0" err="1"/>
              <a:t>has</a:t>
            </a:r>
            <a:r>
              <a:rPr lang="hr-HR" sz="2600" dirty="0"/>
              <a:t> h</a:t>
            </a:r>
            <a:r>
              <a:rPr lang="en-US" sz="2600" dirty="0" err="1"/>
              <a:t>ot</a:t>
            </a:r>
            <a:r>
              <a:rPr lang="en-US" sz="2600" dirty="0"/>
              <a:t> and dry summers, cold and harsh winters</a:t>
            </a:r>
            <a:r>
              <a:rPr lang="hr-HR" sz="2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5873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9646EE-3CC9-4D77-9AF1-F992F23CD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712" y="180975"/>
            <a:ext cx="7150575" cy="984948"/>
          </a:xfrm>
        </p:spPr>
        <p:txBody>
          <a:bodyPr>
            <a:normAutofit/>
          </a:bodyPr>
          <a:lstStyle/>
          <a:p>
            <a:pPr algn="ctr"/>
            <a:r>
              <a:rPr lang="hr-HR" sz="4950" b="1" dirty="0" err="1">
                <a:solidFill>
                  <a:schemeClr val="accent4"/>
                </a:solidFill>
                <a:latin typeface="+mn-lt"/>
                <a:cs typeface="Calibri Light"/>
              </a:rPr>
              <a:t>History</a:t>
            </a:r>
            <a:endParaRPr lang="en-US" sz="4950" b="1" dirty="0">
              <a:solidFill>
                <a:schemeClr val="accent4"/>
              </a:solidFill>
              <a:latin typeface="+mn-l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341B60-C61D-4440-A792-B333495C6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0" y="1443920"/>
            <a:ext cx="5127136" cy="4709169"/>
          </a:xfrm>
        </p:spPr>
        <p:txBody>
          <a:bodyPr vert="horz" lIns="68580" tIns="34290" rIns="68580" bIns="34290" rtlCol="0" anchor="ctr"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dirty="0">
                <a:cs typeface="Calibri"/>
              </a:rPr>
              <a:t>Turkey has a rich history.</a:t>
            </a:r>
            <a:endParaRPr lang="hr-HR" sz="2400" dirty="0">
              <a:cs typeface="Calibri"/>
            </a:endParaRPr>
          </a:p>
          <a:p>
            <a:pPr>
              <a:spcBef>
                <a:spcPts val="0"/>
              </a:spcBef>
            </a:pPr>
            <a:endParaRPr lang="hr-HR" sz="800" dirty="0">
              <a:cs typeface="Calibri"/>
            </a:endParaRPr>
          </a:p>
          <a:p>
            <a:pPr>
              <a:spcBef>
                <a:spcPts val="0"/>
              </a:spcBef>
            </a:pPr>
            <a:r>
              <a:rPr lang="en-US" sz="2400" dirty="0">
                <a:cs typeface="Calibri"/>
              </a:rPr>
              <a:t>The Asia Minor Peninsula, which makes up most of Turkey's territory, is one of the world's oldest permanently inhabited areas.</a:t>
            </a:r>
            <a:endParaRPr lang="hr-HR" sz="2400" dirty="0">
              <a:cs typeface="Calibri"/>
            </a:endParaRPr>
          </a:p>
          <a:p>
            <a:pPr>
              <a:spcBef>
                <a:spcPts val="0"/>
              </a:spcBef>
            </a:pPr>
            <a:endParaRPr lang="hr-HR" sz="800" dirty="0">
              <a:cs typeface="Calibri"/>
            </a:endParaRPr>
          </a:p>
          <a:p>
            <a:pPr>
              <a:spcBef>
                <a:spcPts val="0"/>
              </a:spcBef>
            </a:pPr>
            <a:r>
              <a:rPr lang="en-US" sz="2400" dirty="0">
                <a:cs typeface="Calibri"/>
              </a:rPr>
              <a:t>Turkey has a lot of archeological sites.</a:t>
            </a:r>
            <a:endParaRPr lang="hr-HR" sz="2400" dirty="0">
              <a:cs typeface="Calibri"/>
            </a:endParaRPr>
          </a:p>
          <a:p>
            <a:pPr>
              <a:spcBef>
                <a:spcPts val="0"/>
              </a:spcBef>
            </a:pPr>
            <a:endParaRPr lang="hr-HR" sz="800" dirty="0">
              <a:cs typeface="Calibri"/>
            </a:endParaRPr>
          </a:p>
          <a:p>
            <a:pPr>
              <a:spcBef>
                <a:spcPts val="0"/>
              </a:spcBef>
            </a:pPr>
            <a:r>
              <a:rPr lang="en-US" sz="2400" dirty="0">
                <a:cs typeface="Calibri"/>
              </a:rPr>
              <a:t>The most famous historical figure is Mustafa Kemal Atatürk - the founder of the modern Turkish state</a:t>
            </a:r>
            <a:endParaRPr lang="hr-HR" sz="2400" dirty="0">
              <a:cs typeface="Calibri"/>
            </a:endParaRPr>
          </a:p>
        </p:txBody>
      </p:sp>
      <p:pic>
        <p:nvPicPr>
          <p:cNvPr id="5" name="Slika 4" descr="Slika na kojoj se prikazuje osoba, muškarac, na zatvorenom, poziranje&#10;&#10;Opis je automatski generiran">
            <a:extLst>
              <a:ext uri="{FF2B5EF4-FFF2-40B4-BE49-F238E27FC236}">
                <a16:creationId xmlns:a16="http://schemas.microsoft.com/office/drawing/2014/main" xmlns="" id="{11E959FD-B760-4628-B6D8-CEA20FBFB0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99"/>
          <a:stretch/>
        </p:blipFill>
        <p:spPr>
          <a:xfrm>
            <a:off x="5537908" y="1560380"/>
            <a:ext cx="3166745" cy="4198253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3A44BDE7-F63F-41EA-9034-9DE575ED0BA2}"/>
              </a:ext>
            </a:extLst>
          </p:cNvPr>
          <p:cNvSpPr txBox="1"/>
          <p:nvPr/>
        </p:nvSpPr>
        <p:spPr>
          <a:xfrm>
            <a:off x="5403361" y="5953034"/>
            <a:ext cx="3435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0" i="0" dirty="0">
                <a:effectLst/>
                <a:latin typeface="-apple-system"/>
              </a:rPr>
              <a:t>Mustafa Kemal </a:t>
            </a:r>
            <a:r>
              <a:rPr lang="hr-HR" sz="2000" b="0" i="0" dirty="0" err="1">
                <a:effectLst/>
                <a:latin typeface="-apple-system"/>
              </a:rPr>
              <a:t>Atatürk</a:t>
            </a:r>
            <a:endParaRPr lang="hr-HR" sz="2000" b="0" i="0" dirty="0"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676778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xmlns="" id="{C92BB0CE-B437-4E1D-A49C-96CFE7673563}"/>
              </a:ext>
            </a:extLst>
          </p:cNvPr>
          <p:cNvSpPr txBox="1"/>
          <p:nvPr/>
        </p:nvSpPr>
        <p:spPr>
          <a:xfrm>
            <a:off x="490757" y="135927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b="1">
                <a:solidFill>
                  <a:srgbClr val="FFC000"/>
                </a:solidFill>
              </a:rPr>
              <a:t>Agriculture and economy</a:t>
            </a:r>
            <a:endParaRPr lang="hr-HR" sz="3600" b="1" dirty="0">
              <a:solidFill>
                <a:srgbClr val="FFC000"/>
              </a:solidFill>
            </a:endParaRP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xmlns="" id="{88BCDCF3-A2AC-4C9C-8726-9A8E14A387E4}"/>
              </a:ext>
            </a:extLst>
          </p:cNvPr>
          <p:cNvSpPr txBox="1"/>
          <p:nvPr/>
        </p:nvSpPr>
        <p:spPr>
          <a:xfrm>
            <a:off x="168812" y="782258"/>
            <a:ext cx="8862646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</a:rPr>
              <a:t>Turkey is the fastest growing economy in Europe</a:t>
            </a:r>
            <a:r>
              <a:rPr lang="hr-HR" sz="2400" b="0" i="0" dirty="0">
                <a:effectLst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500" b="0" i="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</a:rPr>
              <a:t>Turkey is the world's 7th largest agricultural producer, and a top producer and exporter of crops ranging from hazelnuts and chestnuts to apricots, cherries, figs, olives, tobacco and tea</a:t>
            </a:r>
            <a:r>
              <a:rPr lang="hr-HR" sz="2400" b="0" i="0" dirty="0">
                <a:effectLst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500" b="0" i="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</a:rPr>
              <a:t>The top exports include cars, vehicle parts, raw iron bars, delivery trucks, jewelry, apparel and textiles</a:t>
            </a:r>
            <a:r>
              <a:rPr lang="hr-HR" sz="2400" b="0" i="0" dirty="0">
                <a:effectLst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500" b="0" i="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</a:rPr>
              <a:t>One of the most important and developing economic branches is tourism</a:t>
            </a:r>
            <a:r>
              <a:rPr lang="hr-HR" sz="2400" dirty="0">
                <a:latin typeface="+mj-lt"/>
              </a:rPr>
              <a:t>. </a:t>
            </a:r>
            <a:endParaRPr lang="hr-HR" sz="2400" dirty="0"/>
          </a:p>
        </p:txBody>
      </p:sp>
      <p:pic>
        <p:nvPicPr>
          <p:cNvPr id="2052" name="Picture 4" descr="A Guide to Brown Turkey Fig Trees - This Old House">
            <a:extLst>
              <a:ext uri="{FF2B5EF4-FFF2-40B4-BE49-F238E27FC236}">
                <a16:creationId xmlns:a16="http://schemas.microsoft.com/office/drawing/2014/main" xmlns="" id="{3D67A9A5-A8F5-4494-A599-18B1A391F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57" y="4137048"/>
            <a:ext cx="3617009" cy="243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 descr="Slika na kojoj se prikazuje tekst, na otvorenom, kišno&#10;&#10;Opis je automatski generiran">
            <a:extLst>
              <a:ext uri="{FF2B5EF4-FFF2-40B4-BE49-F238E27FC236}">
                <a16:creationId xmlns:a16="http://schemas.microsoft.com/office/drawing/2014/main" xmlns="" id="{31AE89AB-08AC-43F1-9AAF-762087C908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6" r="-1"/>
          <a:stretch/>
        </p:blipFill>
        <p:spPr>
          <a:xfrm>
            <a:off x="4905699" y="4137048"/>
            <a:ext cx="3807331" cy="243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51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487" y="1170056"/>
            <a:ext cx="8603087" cy="2852737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rgbClr val="FFC000"/>
                </a:solidFill>
                <a:latin typeface="+mn-lt"/>
              </a:rPr>
              <a:t>Turkey has a lot of interesting places </a:t>
            </a:r>
            <a:r>
              <a:rPr lang="en-US" sz="4400" b="1" dirty="0" smtClean="0">
                <a:solidFill>
                  <a:srgbClr val="FFC000"/>
                </a:solidFill>
                <a:latin typeface="+mn-lt"/>
              </a:rPr>
              <a:t>especially </a:t>
            </a:r>
            <a:r>
              <a:rPr lang="en-US" sz="4400" b="1" dirty="0">
                <a:solidFill>
                  <a:srgbClr val="FFC000"/>
                </a:solidFill>
                <a:latin typeface="+mn-lt"/>
              </a:rPr>
              <a:t>many natural beauties and historical monuments.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022793"/>
            <a:ext cx="7886700" cy="1500187"/>
          </a:xfrm>
        </p:spPr>
        <p:txBody>
          <a:bodyPr>
            <a:normAutofit/>
          </a:bodyPr>
          <a:lstStyle/>
          <a:p>
            <a:pPr>
              <a:spcAft>
                <a:spcPts val="500"/>
              </a:spcAft>
            </a:pPr>
            <a:r>
              <a:rPr lang="hr-HR" sz="3200" b="1" dirty="0"/>
              <a:t/>
            </a:r>
            <a:br>
              <a:rPr lang="hr-HR" sz="3200" b="1" dirty="0"/>
            </a:b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2076704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ema sustava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sustava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sustava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2166</TotalTime>
  <Words>733</Words>
  <Application>Microsoft Office PowerPoint</Application>
  <PresentationFormat>On-screen Show (4:3)</PresentationFormat>
  <Paragraphs>119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-apple-system</vt:lpstr>
      <vt:lpstr>Arial</vt:lpstr>
      <vt:lpstr>Calibri</vt:lpstr>
      <vt:lpstr>Calibri Light</vt:lpstr>
      <vt:lpstr>GeoEditBold</vt:lpstr>
      <vt:lpstr>GeoEditRegular</vt:lpstr>
      <vt:lpstr>Times New Roman</vt:lpstr>
      <vt:lpstr>Office Theme</vt:lpstr>
      <vt:lpstr>Croatian students present Turkey</vt:lpstr>
      <vt:lpstr>Basic facts about Turkey</vt:lpstr>
      <vt:lpstr>PowerPoint Presentation</vt:lpstr>
      <vt:lpstr>Geographic position </vt:lpstr>
      <vt:lpstr>PowerPoint Presentation</vt:lpstr>
      <vt:lpstr>PowerPoint Presentation</vt:lpstr>
      <vt:lpstr>History</vt:lpstr>
      <vt:lpstr>PowerPoint Presentation</vt:lpstr>
      <vt:lpstr>Turkey has a lot of interesting places especially many natural beauties and historical monuments. </vt:lpstr>
      <vt:lpstr>PowerPoint Presentation</vt:lpstr>
      <vt:lpstr>Sights of Istanbul </vt:lpstr>
      <vt:lpstr>PowerPoint Presentation</vt:lpstr>
      <vt:lpstr>PowerPoint Presentation</vt:lpstr>
      <vt:lpstr>PowerPoint Presentation</vt:lpstr>
      <vt:lpstr>Turkey - a resting location for birds</vt:lpstr>
      <vt:lpstr>Relations between Turkey and Croatia</vt:lpstr>
      <vt:lpstr>Many Croatian words originate from Turkish</vt:lpstr>
      <vt:lpstr>PowerPoint Presentation</vt:lpstr>
      <vt:lpstr>Turkish TV series</vt:lpstr>
      <vt:lpstr>Used sorces: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Korisnik</dc:creator>
  <cp:lastModifiedBy>Blanka</cp:lastModifiedBy>
  <cp:revision>107</cp:revision>
  <dcterms:created xsi:type="dcterms:W3CDTF">2021-11-23T19:13:51Z</dcterms:created>
  <dcterms:modified xsi:type="dcterms:W3CDTF">2021-12-20T17:27:27Z</dcterms:modified>
</cp:coreProperties>
</file>