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8" r:id="rId2"/>
    <p:sldId id="270" r:id="rId3"/>
    <p:sldId id="271" r:id="rId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12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2020/2/2</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‹Nº›</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2020/2/2</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‹Nº›</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800" y="1739607"/>
            <a:ext cx="7772400" cy="2387600"/>
          </a:xfrm>
        </p:spPr>
        <p:txBody>
          <a:bodyPr>
            <a:noAutofit/>
          </a:bodyPr>
          <a:lstStyle/>
          <a:p>
            <a:r>
              <a:rPr lang="en-US" altLang="zh-CN" sz="4600"/>
              <a:t>Environmental words</a:t>
            </a:r>
            <a:br>
              <a:rPr lang="en-US" altLang="zh-CN" sz="4600"/>
            </a:br>
            <a:r>
              <a:rPr lang="en-US" altLang="zh-CN" sz="4600"/>
              <a:t>IES CERRO DEL VIENTO</a:t>
            </a:r>
            <a:br>
              <a:rPr lang="en-US" altLang="zh-CN" sz="4600"/>
            </a:br>
            <a:r>
              <a:rPr lang="en-US" altLang="zh-CN" sz="4600"/>
              <a:t>"Natural Spaces in Andalucía</a:t>
            </a:r>
            <a:r>
              <a:rPr lang="en-US" altLang="en-US" sz="4600"/>
              <a:t>"</a:t>
            </a:r>
            <a:endParaRPr lang="en-US" altLang="zh-CN" sz="4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ítulo 1048646"/>
          <p:cNvSpPr>
            <a:spLocks noGrp="1"/>
          </p:cNvSpPr>
          <p:nvPr>
            <p:ph type="ctrTitle"/>
          </p:nvPr>
        </p:nvSpPr>
        <p:spPr>
          <a:xfrm>
            <a:off x="4929053" y="522513"/>
            <a:ext cx="3056708" cy="2743201"/>
          </a:xfrm>
        </p:spPr>
        <p:txBody>
          <a:bodyPr>
            <a:noAutofit/>
          </a:bodyPr>
          <a:lstStyle/>
          <a:p>
            <a:pPr algn="l"/>
            <a:r>
              <a:rPr lang="en-US" sz="2000" dirty="0" smtClean="0">
                <a:latin typeface="Times New Roman" panose="02020603050405020304" pitchFamily="18" charset="0"/>
                <a:ea typeface="+mn-ea"/>
                <a:cs typeface="Times New Roman" panose="02020603050405020304" pitchFamily="18" charset="0"/>
              </a:rPr>
              <a:t/>
            </a:r>
            <a:br>
              <a:rPr lang="en-US" sz="2000" dirty="0" smtClean="0">
                <a:latin typeface="Times New Roman" panose="02020603050405020304" pitchFamily="18" charset="0"/>
                <a:ea typeface="+mn-ea"/>
                <a:cs typeface="Times New Roman" panose="02020603050405020304" pitchFamily="18" charset="0"/>
              </a:rPr>
            </a:br>
            <a:r>
              <a:rPr lang="en-US" sz="2000" dirty="0">
                <a:latin typeface="Times New Roman" panose="02020603050405020304" pitchFamily="18" charset="0"/>
                <a:ea typeface="+mn-ea"/>
                <a:cs typeface="Times New Roman" panose="02020603050405020304" pitchFamily="18" charset="0"/>
              </a:rPr>
              <a:t/>
            </a:r>
            <a:br>
              <a:rPr lang="en-US" sz="2000" dirty="0">
                <a:latin typeface="Times New Roman" panose="02020603050405020304" pitchFamily="18" charset="0"/>
                <a:ea typeface="+mn-ea"/>
                <a:cs typeface="Times New Roman" panose="02020603050405020304" pitchFamily="18" charset="0"/>
              </a:rPr>
            </a:br>
            <a:r>
              <a:rPr lang="en-US" sz="2000" dirty="0" smtClean="0">
                <a:latin typeface="Times New Roman" panose="02020603050405020304" pitchFamily="18" charset="0"/>
                <a:ea typeface="+mn-ea"/>
                <a:cs typeface="Times New Roman" panose="02020603050405020304" pitchFamily="18" charset="0"/>
              </a:rPr>
              <a:t/>
            </a:r>
            <a:br>
              <a:rPr lang="en-US" sz="2000" dirty="0" smtClean="0">
                <a:latin typeface="Times New Roman" panose="02020603050405020304" pitchFamily="18" charset="0"/>
                <a:ea typeface="+mn-ea"/>
                <a:cs typeface="Times New Roman" panose="02020603050405020304" pitchFamily="18" charset="0"/>
              </a:rPr>
            </a:br>
            <a:r>
              <a:rPr lang="en-US" sz="2400" b="1" dirty="0" smtClean="0">
                <a:latin typeface="Times New Roman" panose="02020603050405020304" pitchFamily="18" charset="0"/>
                <a:ea typeface="+mn-ea"/>
                <a:cs typeface="Times New Roman" panose="02020603050405020304" pitchFamily="18" charset="0"/>
              </a:rPr>
              <a:t>Reef</a:t>
            </a:r>
            <a:r>
              <a:rPr lang="en-US" sz="2000" dirty="0">
                <a:latin typeface="Times New Roman" panose="02020603050405020304" pitchFamily="18" charset="0"/>
                <a:ea typeface="+mn-ea"/>
                <a:cs typeface="Times New Roman" panose="02020603050405020304" pitchFamily="18" charset="0"/>
              </a:rPr>
              <a:t/>
            </a:r>
            <a:br>
              <a:rPr lang="en-US" sz="2000" dirty="0">
                <a:latin typeface="Times New Roman" panose="02020603050405020304" pitchFamily="18" charset="0"/>
                <a:ea typeface="+mn-ea"/>
                <a:cs typeface="Times New Roman" panose="02020603050405020304" pitchFamily="18" charset="0"/>
              </a:rPr>
            </a:br>
            <a:r>
              <a:rPr lang="en-US" sz="2000" dirty="0">
                <a:latin typeface="Times New Roman" panose="02020603050405020304" pitchFamily="18" charset="0"/>
                <a:ea typeface="+mn-ea"/>
                <a:cs typeface="Times New Roman" panose="02020603050405020304" pitchFamily="18" charset="0"/>
              </a:rPr>
              <a:t>A reef is a bar of rock, sand, coral or similar material just above or below the surface of the sea. </a:t>
            </a:r>
            <a:r>
              <a:rPr lang="en-US" sz="2000" dirty="0">
                <a:latin typeface="Times New Roman" panose="02020603050405020304" pitchFamily="18" charset="0"/>
                <a:ea typeface="+mn-ea"/>
                <a:cs typeface="Times New Roman" panose="02020603050405020304" pitchFamily="18" charset="0"/>
              </a:rPr>
              <a:t>The best known reef of Cabo de </a:t>
            </a:r>
            <a:r>
              <a:rPr lang="en-US" sz="2000" dirty="0" err="1">
                <a:latin typeface="Times New Roman" panose="02020603050405020304" pitchFamily="18" charset="0"/>
                <a:ea typeface="+mn-ea"/>
                <a:cs typeface="Times New Roman" panose="02020603050405020304" pitchFamily="18" charset="0"/>
              </a:rPr>
              <a:t>Gata</a:t>
            </a:r>
            <a:r>
              <a:rPr lang="en-US" sz="2000" dirty="0">
                <a:latin typeface="Times New Roman" panose="02020603050405020304" pitchFamily="18" charset="0"/>
                <a:ea typeface="+mn-ea"/>
                <a:cs typeface="Times New Roman" panose="02020603050405020304" pitchFamily="18" charset="0"/>
              </a:rPr>
              <a:t> is the siren reef, which is a famous viewpoint where you can see part of Cabo de </a:t>
            </a:r>
            <a:r>
              <a:rPr lang="en-US" sz="2000" dirty="0" err="1">
                <a:latin typeface="Times New Roman" panose="02020603050405020304" pitchFamily="18" charset="0"/>
                <a:ea typeface="+mn-ea"/>
                <a:cs typeface="Times New Roman" panose="02020603050405020304" pitchFamily="18" charset="0"/>
              </a:rPr>
              <a:t>Gata</a:t>
            </a:r>
            <a:r>
              <a:rPr lang="en-US" sz="2000" dirty="0">
                <a:latin typeface="Times New Roman" panose="02020603050405020304" pitchFamily="18" charset="0"/>
                <a:ea typeface="+mn-ea"/>
                <a:cs typeface="Times New Roman" panose="02020603050405020304" pitchFamily="18" charset="0"/>
              </a:rPr>
              <a:t> beaches</a:t>
            </a:r>
            <a:r>
              <a:rPr lang="en-US" sz="1800" dirty="0"/>
              <a:t/>
            </a:r>
            <a:br>
              <a:rPr lang="en-US" sz="1800" dirty="0"/>
            </a:br>
            <a:endParaRPr lang="es-ES" sz="1800" dirty="0"/>
          </a:p>
        </p:txBody>
      </p:sp>
      <p:sp>
        <p:nvSpPr>
          <p:cNvPr id="1048648" name="Subtítulo 1048647"/>
          <p:cNvSpPr>
            <a:spLocks noGrp="1"/>
          </p:cNvSpPr>
          <p:nvPr>
            <p:ph type="subTitle" idx="1"/>
          </p:nvPr>
        </p:nvSpPr>
        <p:spPr>
          <a:xfrm>
            <a:off x="398415" y="95795"/>
            <a:ext cx="4016830" cy="3169919"/>
          </a:xfrm>
        </p:spPr>
        <p:txBody>
          <a:bodyPr>
            <a:normAutofit fontScale="97500"/>
          </a:bodyPr>
          <a:lstStyle/>
          <a:p>
            <a:r>
              <a:rPr lang="es-ES" sz="2500" b="1" dirty="0" err="1" smtClean="0">
                <a:latin typeface="Times New Roman" panose="02020603050405020304" pitchFamily="18" charset="0"/>
                <a:cs typeface="Times New Roman" panose="02020603050405020304" pitchFamily="18" charset="0"/>
              </a:rPr>
              <a:t>Tide</a:t>
            </a:r>
            <a:endParaRPr lang="es-ES" sz="2500" b="1" dirty="0">
              <a:latin typeface="Times New Roman" panose="02020603050405020304" pitchFamily="18" charset="0"/>
              <a:cs typeface="Times New Roman" panose="02020603050405020304" pitchFamily="18" charset="0"/>
            </a:endParaRPr>
          </a:p>
          <a:p>
            <a:pPr algn="l"/>
            <a:r>
              <a:rPr lang="es-ES" sz="2200" dirty="0">
                <a:latin typeface="Times New Roman" panose="02020603050405020304" pitchFamily="18" charset="0"/>
                <a:cs typeface="Times New Roman" panose="02020603050405020304" pitchFamily="18" charset="0"/>
              </a:rPr>
              <a:t>A </a:t>
            </a:r>
            <a:r>
              <a:rPr lang="es-ES" sz="2200" dirty="0" err="1">
                <a:latin typeface="Times New Roman" panose="02020603050405020304" pitchFamily="18" charset="0"/>
                <a:cs typeface="Times New Roman" panose="02020603050405020304" pitchFamily="18" charset="0"/>
              </a:rPr>
              <a:t>tide</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is</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known</a:t>
            </a:r>
            <a:r>
              <a:rPr lang="es-ES" sz="2200" dirty="0">
                <a:latin typeface="Times New Roman" panose="02020603050405020304" pitchFamily="18" charset="0"/>
                <a:cs typeface="Times New Roman" panose="02020603050405020304" pitchFamily="18" charset="0"/>
              </a:rPr>
              <a:t> as </a:t>
            </a:r>
            <a:r>
              <a:rPr lang="es-ES" sz="2200" dirty="0" err="1">
                <a:latin typeface="Times New Roman" panose="02020603050405020304" pitchFamily="18" charset="0"/>
                <a:cs typeface="Times New Roman" panose="02020603050405020304" pitchFamily="18" charset="0"/>
              </a:rPr>
              <a:t>the</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rising</a:t>
            </a:r>
            <a:r>
              <a:rPr lang="es-ES" sz="2200" dirty="0">
                <a:latin typeface="Times New Roman" panose="02020603050405020304" pitchFamily="18" charset="0"/>
                <a:cs typeface="Times New Roman" panose="02020603050405020304" pitchFamily="18" charset="0"/>
              </a:rPr>
              <a:t> and </a:t>
            </a:r>
            <a:r>
              <a:rPr lang="es-ES" sz="2200" dirty="0" err="1">
                <a:latin typeface="Times New Roman" panose="02020603050405020304" pitchFamily="18" charset="0"/>
                <a:cs typeface="Times New Roman" panose="02020603050405020304" pitchFamily="18" charset="0"/>
              </a:rPr>
              <a:t>falling</a:t>
            </a:r>
            <a:r>
              <a:rPr lang="es-ES" sz="2200" dirty="0">
                <a:latin typeface="Times New Roman" panose="02020603050405020304" pitchFamily="18" charset="0"/>
                <a:cs typeface="Times New Roman" panose="02020603050405020304" pitchFamily="18" charset="0"/>
              </a:rPr>
              <a:t> of </a:t>
            </a:r>
            <a:r>
              <a:rPr lang="es-ES" sz="2200" dirty="0" err="1">
                <a:latin typeface="Times New Roman" panose="02020603050405020304" pitchFamily="18" charset="0"/>
                <a:cs typeface="Times New Roman" panose="02020603050405020304" pitchFamily="18" charset="0"/>
              </a:rPr>
              <a:t>the</a:t>
            </a:r>
            <a:r>
              <a:rPr lang="es-ES" sz="2200" dirty="0">
                <a:latin typeface="Times New Roman" panose="02020603050405020304" pitchFamily="18" charset="0"/>
                <a:cs typeface="Times New Roman" panose="02020603050405020304" pitchFamily="18" charset="0"/>
              </a:rPr>
              <a:t> sea, </a:t>
            </a:r>
            <a:r>
              <a:rPr lang="es-ES" sz="2200" dirty="0" err="1">
                <a:latin typeface="Times New Roman" panose="02020603050405020304" pitchFamily="18" charset="0"/>
                <a:cs typeface="Times New Roman" panose="02020603050405020304" pitchFamily="18" charset="0"/>
              </a:rPr>
              <a:t>usually</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twice</a:t>
            </a:r>
            <a:r>
              <a:rPr lang="es-ES" sz="2200" dirty="0">
                <a:latin typeface="Times New Roman" panose="02020603050405020304" pitchFamily="18" charset="0"/>
                <a:cs typeface="Times New Roman" panose="02020603050405020304" pitchFamily="18" charset="0"/>
              </a:rPr>
              <a:t> in </a:t>
            </a:r>
            <a:r>
              <a:rPr lang="es-ES" sz="2200" dirty="0" err="1">
                <a:latin typeface="Times New Roman" panose="02020603050405020304" pitchFamily="18" charset="0"/>
                <a:cs typeface="Times New Roman" panose="02020603050405020304" pitchFamily="18" charset="0"/>
              </a:rPr>
              <a:t>each</a:t>
            </a:r>
            <a:r>
              <a:rPr lang="es-ES" sz="2200" dirty="0">
                <a:latin typeface="Times New Roman" panose="02020603050405020304" pitchFamily="18" charset="0"/>
                <a:cs typeface="Times New Roman" panose="02020603050405020304" pitchFamily="18" charset="0"/>
              </a:rPr>
              <a:t> lunar </a:t>
            </a:r>
            <a:r>
              <a:rPr lang="es-ES" sz="2200" dirty="0" err="1">
                <a:latin typeface="Times New Roman" panose="02020603050405020304" pitchFamily="18" charset="0"/>
                <a:cs typeface="Times New Roman" panose="02020603050405020304" pitchFamily="18" charset="0"/>
              </a:rPr>
              <a:t>day</a:t>
            </a:r>
            <a:r>
              <a:rPr lang="es-ES" sz="2200" dirty="0">
                <a:latin typeface="Times New Roman" panose="02020603050405020304" pitchFamily="18" charset="0"/>
                <a:cs typeface="Times New Roman" panose="02020603050405020304" pitchFamily="18" charset="0"/>
              </a:rPr>
              <a:t> at a particular place, </a:t>
            </a:r>
            <a:r>
              <a:rPr lang="es-ES" sz="2200" dirty="0" err="1">
                <a:latin typeface="Times New Roman" panose="02020603050405020304" pitchFamily="18" charset="0"/>
                <a:cs typeface="Times New Roman" panose="02020603050405020304" pitchFamily="18" charset="0"/>
              </a:rPr>
              <a:t>due</a:t>
            </a:r>
            <a:r>
              <a:rPr lang="es-ES" sz="2200" dirty="0">
                <a:latin typeface="Times New Roman" panose="02020603050405020304" pitchFamily="18" charset="0"/>
                <a:cs typeface="Times New Roman" panose="02020603050405020304" pitchFamily="18" charset="0"/>
              </a:rPr>
              <a:t> to </a:t>
            </a:r>
            <a:r>
              <a:rPr lang="es-ES" sz="2200" dirty="0" err="1">
                <a:latin typeface="Times New Roman" panose="02020603050405020304" pitchFamily="18" charset="0"/>
                <a:cs typeface="Times New Roman" panose="02020603050405020304" pitchFamily="18" charset="0"/>
              </a:rPr>
              <a:t>the</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attraction</a:t>
            </a:r>
            <a:r>
              <a:rPr lang="es-ES" sz="2200" dirty="0">
                <a:latin typeface="Times New Roman" panose="02020603050405020304" pitchFamily="18" charset="0"/>
                <a:cs typeface="Times New Roman" panose="02020603050405020304" pitchFamily="18" charset="0"/>
              </a:rPr>
              <a:t> of </a:t>
            </a:r>
            <a:r>
              <a:rPr lang="es-ES" sz="2200" dirty="0" err="1">
                <a:latin typeface="Times New Roman" panose="02020603050405020304" pitchFamily="18" charset="0"/>
                <a:cs typeface="Times New Roman" panose="02020603050405020304" pitchFamily="18" charset="0"/>
              </a:rPr>
              <a:t>the</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moon</a:t>
            </a:r>
            <a:r>
              <a:rPr lang="es-ES" sz="2200" dirty="0">
                <a:latin typeface="Times New Roman" panose="02020603050405020304" pitchFamily="18" charset="0"/>
                <a:cs typeface="Times New Roman" panose="02020603050405020304" pitchFamily="18" charset="0"/>
              </a:rPr>
              <a:t> and </a:t>
            </a:r>
            <a:r>
              <a:rPr lang="es-ES" sz="2200" dirty="0" err="1">
                <a:latin typeface="Times New Roman" panose="02020603050405020304" pitchFamily="18" charset="0"/>
                <a:cs typeface="Times New Roman" panose="02020603050405020304" pitchFamily="18" charset="0"/>
              </a:rPr>
              <a:t>sun</a:t>
            </a:r>
            <a:r>
              <a:rPr lang="es-ES" sz="2200" dirty="0">
                <a:latin typeface="Times New Roman" panose="02020603050405020304" pitchFamily="18" charset="0"/>
                <a:cs typeface="Times New Roman" panose="02020603050405020304" pitchFamily="18" charset="0"/>
              </a:rPr>
              <a:t>. In </a:t>
            </a:r>
            <a:r>
              <a:rPr lang="es-ES" sz="2200" dirty="0" err="1">
                <a:latin typeface="Times New Roman" panose="02020603050405020304" pitchFamily="18" charset="0"/>
                <a:cs typeface="Times New Roman" panose="02020603050405020304" pitchFamily="18" charset="0"/>
              </a:rPr>
              <a:t>Mediterranean</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beaches</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tides</a:t>
            </a:r>
            <a:r>
              <a:rPr lang="es-ES" sz="2200" dirty="0">
                <a:latin typeface="Times New Roman" panose="02020603050405020304" pitchFamily="18" charset="0"/>
                <a:cs typeface="Times New Roman" panose="02020603050405020304" pitchFamily="18" charset="0"/>
              </a:rPr>
              <a:t> are </a:t>
            </a:r>
            <a:r>
              <a:rPr lang="es-ES" sz="2200" dirty="0" err="1">
                <a:latin typeface="Times New Roman" panose="02020603050405020304" pitchFamily="18" charset="0"/>
                <a:cs typeface="Times New Roman" panose="02020603050405020304" pitchFamily="18" charset="0"/>
              </a:rPr>
              <a:t>very</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limited</a:t>
            </a:r>
            <a:r>
              <a:rPr lang="es-ES" sz="2200" dirty="0">
                <a:latin typeface="Times New Roman" panose="02020603050405020304" pitchFamily="18" charset="0"/>
                <a:cs typeface="Times New Roman" panose="02020603050405020304" pitchFamily="18" charset="0"/>
              </a:rPr>
              <a:t> and </a:t>
            </a:r>
            <a:r>
              <a:rPr lang="es-ES" sz="2200" dirty="0" err="1">
                <a:latin typeface="Times New Roman" panose="02020603050405020304" pitchFamily="18" charset="0"/>
                <a:cs typeface="Times New Roman" panose="02020603050405020304" pitchFamily="18" charset="0"/>
              </a:rPr>
              <a:t>their</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amplitude</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is</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very</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low</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with</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only</a:t>
            </a:r>
            <a:r>
              <a:rPr lang="es-ES" sz="2200" dirty="0">
                <a:latin typeface="Times New Roman" panose="02020603050405020304" pitchFamily="18" charset="0"/>
                <a:cs typeface="Times New Roman" panose="02020603050405020304" pitchFamily="18" charset="0"/>
              </a:rPr>
              <a:t> a </a:t>
            </a:r>
            <a:r>
              <a:rPr lang="es-ES" sz="2200" dirty="0" err="1">
                <a:latin typeface="Times New Roman" panose="02020603050405020304" pitchFamily="18" charset="0"/>
                <a:cs typeface="Times New Roman" panose="02020603050405020304" pitchFamily="18" charset="0"/>
              </a:rPr>
              <a:t>few</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centimeters</a:t>
            </a:r>
            <a:r>
              <a:rPr lang="es-ES" sz="2200" dirty="0">
                <a:latin typeface="Times New Roman" panose="02020603050405020304" pitchFamily="18" charset="0"/>
                <a:cs typeface="Times New Roman" panose="02020603050405020304" pitchFamily="18" charset="0"/>
              </a:rPr>
              <a:t>.</a:t>
            </a:r>
          </a:p>
          <a:p>
            <a:pPr algn="l"/>
            <a:endParaRPr lang="es-ES" dirty="0"/>
          </a:p>
        </p:txBody>
      </p:sp>
      <p:pic>
        <p:nvPicPr>
          <p:cNvPr id="2" name="Imagen 1"/>
          <p:cNvPicPr>
            <a:picLocks noChangeAspect="1"/>
          </p:cNvPicPr>
          <p:nvPr/>
        </p:nvPicPr>
        <p:blipFill>
          <a:blip r:embed="rId2"/>
          <a:stretch>
            <a:fillRect/>
          </a:stretch>
        </p:blipFill>
        <p:spPr>
          <a:xfrm>
            <a:off x="531223" y="3387538"/>
            <a:ext cx="3666308" cy="2225233"/>
          </a:xfrm>
          <a:prstGeom prst="rect">
            <a:avLst/>
          </a:prstGeom>
        </p:spPr>
      </p:pic>
      <p:pic>
        <p:nvPicPr>
          <p:cNvPr id="3" name="Imagen 2"/>
          <p:cNvPicPr>
            <a:picLocks noChangeAspect="1"/>
          </p:cNvPicPr>
          <p:nvPr/>
        </p:nvPicPr>
        <p:blipFill>
          <a:blip r:embed="rId3"/>
          <a:stretch>
            <a:fillRect/>
          </a:stretch>
        </p:blipFill>
        <p:spPr>
          <a:xfrm>
            <a:off x="4657056" y="3387537"/>
            <a:ext cx="3521673" cy="222523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Subtítulo 1048649"/>
          <p:cNvSpPr>
            <a:spLocks noGrp="1"/>
          </p:cNvSpPr>
          <p:nvPr>
            <p:ph type="subTitle" idx="1"/>
          </p:nvPr>
        </p:nvSpPr>
        <p:spPr>
          <a:xfrm>
            <a:off x="1142999" y="265558"/>
            <a:ext cx="6858000" cy="1655762"/>
          </a:xfrm>
        </p:spPr>
        <p:txBody>
          <a:bodyPr/>
          <a:lstStyle/>
          <a:p>
            <a:r>
              <a:rPr lang="en-US" sz="3700" dirty="0"/>
              <a:t>CREDITS</a:t>
            </a:r>
            <a:endParaRPr lang="es-ES" sz="3700" dirty="0"/>
          </a:p>
          <a:p>
            <a:endParaRPr lang="es-ES" sz="3700" dirty="0"/>
          </a:p>
          <a:p>
            <a:endParaRPr lang="es-ES" sz="3700" dirty="0"/>
          </a:p>
          <a:p>
            <a:endParaRPr lang="es-ES" sz="3700" dirty="0"/>
          </a:p>
          <a:p>
            <a:endParaRPr lang="es-ES" sz="3700" dirty="0"/>
          </a:p>
          <a:p>
            <a:endParaRPr lang="es-ES" sz="3700" dirty="0"/>
          </a:p>
          <a:p>
            <a:pPr algn="l"/>
            <a:endParaRPr lang="es-ES" sz="3700" dirty="0"/>
          </a:p>
        </p:txBody>
      </p:sp>
      <p:sp>
        <p:nvSpPr>
          <p:cNvPr id="1048651" name="CuadroTexto 1048650"/>
          <p:cNvSpPr txBox="1"/>
          <p:nvPr/>
        </p:nvSpPr>
        <p:spPr>
          <a:xfrm>
            <a:off x="243353" y="5746301"/>
            <a:ext cx="4000000" cy="472440"/>
          </a:xfrm>
          <a:prstGeom prst="rect">
            <a:avLst/>
          </a:prstGeom>
        </p:spPr>
        <p:txBody>
          <a:bodyPr wrap="square" rtlCol="0">
            <a:spAutoFit/>
          </a:bodyPr>
          <a:lstStyle/>
          <a:p>
            <a:r>
              <a:rPr lang="en-US" sz="2500" dirty="0">
                <a:solidFill>
                  <a:srgbClr val="800000"/>
                </a:solidFill>
              </a:rPr>
              <a:t>Erik Jiménez</a:t>
            </a:r>
            <a:endParaRPr lang="es-ES" sz="2500" dirty="0">
              <a:solidFill>
                <a:srgbClr val="800000"/>
              </a:solidFill>
            </a:endParaRPr>
          </a:p>
        </p:txBody>
      </p:sp>
      <p:sp>
        <p:nvSpPr>
          <p:cNvPr id="1048652" name="CuadroTexto 1048651"/>
          <p:cNvSpPr txBox="1"/>
          <p:nvPr/>
        </p:nvSpPr>
        <p:spPr>
          <a:xfrm>
            <a:off x="6967535" y="5746301"/>
            <a:ext cx="4000000" cy="472440"/>
          </a:xfrm>
          <a:prstGeom prst="rect">
            <a:avLst/>
          </a:prstGeom>
        </p:spPr>
        <p:txBody>
          <a:bodyPr wrap="square" rtlCol="0">
            <a:spAutoFit/>
          </a:bodyPr>
          <a:lstStyle/>
          <a:p>
            <a:r>
              <a:rPr lang="en-US" sz="2500">
                <a:solidFill>
                  <a:srgbClr val="800000"/>
                </a:solidFill>
              </a:rPr>
              <a:t>Paula Guerra</a:t>
            </a:r>
            <a:endParaRPr lang="es-ES" sz="2500">
              <a:solidFill>
                <a:srgbClr val="800000"/>
              </a:solidFill>
            </a:endParaRPr>
          </a:p>
        </p:txBody>
      </p:sp>
      <p:sp>
        <p:nvSpPr>
          <p:cNvPr id="1048653" name="CuadroTexto 1048652"/>
          <p:cNvSpPr txBox="1"/>
          <p:nvPr/>
        </p:nvSpPr>
        <p:spPr>
          <a:xfrm>
            <a:off x="2243352" y="5746301"/>
            <a:ext cx="4000000" cy="447040"/>
          </a:xfrm>
          <a:prstGeom prst="rect">
            <a:avLst/>
          </a:prstGeom>
        </p:spPr>
        <p:txBody>
          <a:bodyPr wrap="square" rtlCol="0">
            <a:spAutoFit/>
          </a:bodyPr>
          <a:lstStyle/>
          <a:p>
            <a:r>
              <a:rPr lang="en-US" sz="2500">
                <a:solidFill>
                  <a:srgbClr val="800000"/>
                </a:solidFill>
              </a:rPr>
              <a:t>Lucia Márquez</a:t>
            </a:r>
            <a:endParaRPr lang="es-ES" sz="2500">
              <a:solidFill>
                <a:srgbClr val="800000"/>
              </a:solidFill>
            </a:endParaRPr>
          </a:p>
        </p:txBody>
      </p:sp>
      <p:sp>
        <p:nvSpPr>
          <p:cNvPr id="1048654" name="CuadroTexto 1048653"/>
          <p:cNvSpPr txBox="1"/>
          <p:nvPr/>
        </p:nvSpPr>
        <p:spPr>
          <a:xfrm>
            <a:off x="4505385" y="5746299"/>
            <a:ext cx="4000000" cy="472441"/>
          </a:xfrm>
          <a:prstGeom prst="rect">
            <a:avLst/>
          </a:prstGeom>
        </p:spPr>
        <p:txBody>
          <a:bodyPr wrap="square" rtlCol="0">
            <a:spAutoFit/>
          </a:bodyPr>
          <a:lstStyle/>
          <a:p>
            <a:r>
              <a:rPr lang="en-US" sz="2500">
                <a:solidFill>
                  <a:srgbClr val="800000"/>
                </a:solidFill>
              </a:rPr>
              <a:t>Gastón Moreno</a:t>
            </a:r>
            <a:endParaRPr lang="es-ES" sz="2500">
              <a:solidFill>
                <a:srgbClr val="800000"/>
              </a:solidFill>
            </a:endParaRPr>
          </a:p>
        </p:txBody>
      </p:sp>
      <p:sp>
        <p:nvSpPr>
          <p:cNvPr id="1048655" name="CuadroTexto 1048654"/>
          <p:cNvSpPr txBox="1"/>
          <p:nvPr/>
        </p:nvSpPr>
        <p:spPr>
          <a:xfrm>
            <a:off x="712543" y="1342200"/>
            <a:ext cx="4000000" cy="1310639"/>
          </a:xfrm>
          <a:prstGeom prst="rect">
            <a:avLst/>
          </a:prstGeom>
        </p:spPr>
        <p:txBody>
          <a:bodyPr wrap="square" rtlCol="0">
            <a:spAutoFit/>
          </a:bodyPr>
          <a:lstStyle/>
          <a:p>
            <a:r>
              <a:rPr lang="es-ES" sz="2100">
                <a:solidFill>
                  <a:srgbClr val="000000"/>
                </a:solidFill>
              </a:rPr>
              <a:t>https://www.cabogataalmeria.com/Cabo-Gata/Pueblos-Lugares/Visita-Turistica/Arrecife-Sirenas-Cabo-Gata.html</a:t>
            </a:r>
          </a:p>
        </p:txBody>
      </p:sp>
      <p:sp>
        <p:nvSpPr>
          <p:cNvPr id="1048686" name="CuadroTexto 1048685"/>
          <p:cNvSpPr txBox="1"/>
          <p:nvPr/>
        </p:nvSpPr>
        <p:spPr>
          <a:xfrm>
            <a:off x="4967534" y="1418399"/>
            <a:ext cx="4000000" cy="1234440"/>
          </a:xfrm>
          <a:prstGeom prst="rect">
            <a:avLst/>
          </a:prstGeom>
        </p:spPr>
        <p:txBody>
          <a:bodyPr wrap="square" rtlCol="0">
            <a:spAutoFit/>
          </a:bodyPr>
          <a:lstStyle/>
          <a:p>
            <a:r>
              <a:rPr lang="es-ES" sz="2600">
                <a:solidFill>
                  <a:srgbClr val="000000"/>
                </a:solidFill>
              </a:rPr>
              <a:t>http://www.fondear.org/infonautic/Mar/El_Mar/Mareas/Mareas.htm</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72</Words>
  <Application>Microsoft Office PowerPoint</Application>
  <PresentationFormat>Presentación en pantalla (4:3)</PresentationFormat>
  <Paragraphs>15</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宋体</vt:lpstr>
      <vt:lpstr>Arial</vt:lpstr>
      <vt:lpstr>Calibri</vt:lpstr>
      <vt:lpstr>Calibri Light</vt:lpstr>
      <vt:lpstr>Times New Roman</vt:lpstr>
      <vt:lpstr>Office Theme</vt:lpstr>
      <vt:lpstr>Environmental words IES CERRO DEL VIENTO "Natural Spaces in Andalucía"</vt:lpstr>
      <vt:lpstr>   Reef A reef is a bar of rock, sand, coral or similar material just above or below the surface of the sea. The best known reef of Cabo de Gata is the siren reef, which is a famous viewpoint where you can see part of Cabo de Gata beaches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words IES CERRO DEL VIENTO "Natural Spaces in Andalucía"</dc:title>
  <dc:creator>Redmi Note 8</dc:creator>
  <cp:lastModifiedBy>renka martin</cp:lastModifiedBy>
  <cp:revision>1</cp:revision>
  <dcterms:created xsi:type="dcterms:W3CDTF">2015-05-12T05:30:45Z</dcterms:created>
  <dcterms:modified xsi:type="dcterms:W3CDTF">2020-02-02T20:40:44Z</dcterms:modified>
</cp:coreProperties>
</file>