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7E-CA6C-4101-8E9E-B720B668A94B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9433-F033-43B6-BAFA-7A14342A07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92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7E-CA6C-4101-8E9E-B720B668A94B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9433-F033-43B6-BAFA-7A14342A07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30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7E-CA6C-4101-8E9E-B720B668A94B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9433-F033-43B6-BAFA-7A14342A07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61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7E-CA6C-4101-8E9E-B720B668A94B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9433-F033-43B6-BAFA-7A14342A07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0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7E-CA6C-4101-8E9E-B720B668A94B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9433-F033-43B6-BAFA-7A14342A07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44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7E-CA6C-4101-8E9E-B720B668A94B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9433-F033-43B6-BAFA-7A14342A07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874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7E-CA6C-4101-8E9E-B720B668A94B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9433-F033-43B6-BAFA-7A14342A07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01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7E-CA6C-4101-8E9E-B720B668A94B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9433-F033-43B6-BAFA-7A14342A07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020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7E-CA6C-4101-8E9E-B720B668A94B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9433-F033-43B6-BAFA-7A14342A07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194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7E-CA6C-4101-8E9E-B720B668A94B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9433-F033-43B6-BAFA-7A14342A07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4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5B7E-CA6C-4101-8E9E-B720B668A94B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9433-F033-43B6-BAFA-7A14342A07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84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5B7E-CA6C-4101-8E9E-B720B668A94B}" type="datetimeFigureOut">
              <a:rPr lang="es-ES" smtClean="0"/>
              <a:t>01/02/2020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89433-F033-43B6-BAFA-7A14342A07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034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tionalgeographic.org/encyclopedia/marsh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74571" y="5064035"/>
            <a:ext cx="6017622" cy="3587930"/>
          </a:xfrm>
        </p:spPr>
        <p:txBody>
          <a:bodyPr>
            <a:normAutofit fontScale="90000"/>
          </a:bodyPr>
          <a:lstStyle/>
          <a:p>
            <a:r>
              <a:rPr lang="es-ES" sz="5300" dirty="0" err="1" smtClean="0"/>
              <a:t>Environmental</a:t>
            </a:r>
            <a:r>
              <a:rPr lang="es-ES" sz="5300" dirty="0" smtClean="0"/>
              <a:t> </a:t>
            </a:r>
            <a:r>
              <a:rPr lang="es-ES" sz="5300" dirty="0" err="1" smtClean="0"/>
              <a:t>words</a:t>
            </a:r>
            <a:r>
              <a:rPr lang="es-ES" sz="5300" dirty="0" smtClean="0"/>
              <a:t/>
            </a:r>
            <a:br>
              <a:rPr lang="es-ES" sz="5300" dirty="0" smtClean="0"/>
            </a:br>
            <a:r>
              <a:rPr lang="es-ES" sz="5300" dirty="0" smtClean="0"/>
              <a:t>IES CERRO DEL VIENTO, SPAIN</a:t>
            </a:r>
            <a:br>
              <a:rPr lang="es-ES" sz="5300" dirty="0" smtClean="0"/>
            </a:br>
            <a:r>
              <a:rPr lang="es-ES" sz="5300" dirty="0" smtClean="0"/>
              <a:t>“Natural </a:t>
            </a:r>
            <a:r>
              <a:rPr lang="es-ES" sz="5300" dirty="0" err="1" smtClean="0"/>
              <a:t>Spaces</a:t>
            </a:r>
            <a:r>
              <a:rPr lang="es-ES" sz="5300" dirty="0" smtClean="0"/>
              <a:t> in Andalucía”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flipV="1">
            <a:off x="1524000" y="5257800"/>
            <a:ext cx="383177" cy="507274"/>
          </a:xfrm>
        </p:spPr>
        <p:txBody>
          <a:bodyPr/>
          <a:lstStyle/>
          <a:p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1026" name="Picture 2" descr="twinspace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306" y="676773"/>
            <a:ext cx="1570037" cy="157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ownloads\logo_etwinn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153" y="766874"/>
            <a:ext cx="2760443" cy="16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4.googleusercontent.com/XdKRwWZci70mGcH9qCzQ2jXi0xR7IVNpODFPbWbU8iBeTBeLCKp-k0NXB5j7ERCOZwL63kO3PU9yPj0WxkK-nJ0CP6yH5lm8EL8flp00tlPLaN8nbEpf6ESraNoYMea10N7VTTRXDaqER05py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443" y="988797"/>
            <a:ext cx="1647100" cy="130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45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70560" y="252550"/>
            <a:ext cx="40233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IBERIAN LYNX</a:t>
            </a:r>
            <a:endParaRPr lang="en-US" b="1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Iberian lynx is an endemic species  n </a:t>
            </a:r>
            <a:r>
              <a:rPr lang="en-US" dirty="0"/>
              <a:t>from </a:t>
            </a:r>
            <a:r>
              <a:rPr lang="en-US" dirty="0" smtClean="0"/>
              <a:t>the Iberian Peninsula. It has beautiful </a:t>
            </a:r>
            <a:r>
              <a:rPr lang="en-US" dirty="0" smtClean="0"/>
              <a:t>light brown </a:t>
            </a:r>
            <a:r>
              <a:rPr lang="en-US" dirty="0" smtClean="0"/>
              <a:t>fur with </a:t>
            </a:r>
            <a:r>
              <a:rPr lang="en-US" dirty="0"/>
              <a:t>black specks. A</a:t>
            </a:r>
            <a:r>
              <a:rPr lang="en-US" dirty="0" smtClean="0"/>
              <a:t>dult </a:t>
            </a:r>
            <a:r>
              <a:rPr lang="en-US" dirty="0"/>
              <a:t>males weigh about 13kg </a:t>
            </a:r>
            <a:r>
              <a:rPr lang="en-US" dirty="0" smtClean="0"/>
              <a:t>and female </a:t>
            </a:r>
            <a:r>
              <a:rPr lang="en-US" dirty="0"/>
              <a:t>9-10kg. Their diet is based on rabbits. This incredible animal is the most endangered feline in Europe and the second feline in the world.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174377" y="252550"/>
            <a:ext cx="39449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MARSHLANDS</a:t>
            </a:r>
            <a:endParaRPr lang="en-US" b="1" dirty="0" smtClean="0"/>
          </a:p>
          <a:p>
            <a:pPr algn="just"/>
            <a:r>
              <a:rPr lang="en-US" dirty="0" smtClean="0"/>
              <a:t>Marshlands are  areas </a:t>
            </a:r>
            <a:r>
              <a:rPr lang="en-US" dirty="0"/>
              <a:t>of land covered by water for long periods. They do not usually have trees but  grass and other </a:t>
            </a:r>
            <a:r>
              <a:rPr lang="en-US" dirty="0" smtClean="0"/>
              <a:t>herbaceous </a:t>
            </a:r>
            <a:r>
              <a:rPr lang="en-US" dirty="0"/>
              <a:t>plants </a:t>
            </a:r>
            <a:r>
              <a:rPr lang="en-US" dirty="0" smtClean="0"/>
              <a:t>which </a:t>
            </a:r>
            <a:r>
              <a:rPr lang="en-US" dirty="0"/>
              <a:t>grow in the waterlogged rich soil deposited by rivers.  There are 3 types of marshlands: tidal salt, tidal freshwater and inland freshwater. The tidal marshlands are shelter for migratory water birds, ducks, cormorants, insects, </a:t>
            </a:r>
            <a:r>
              <a:rPr lang="en-US" dirty="0" smtClean="0"/>
              <a:t>crustaceous, </a:t>
            </a:r>
            <a:r>
              <a:rPr lang="en-US" dirty="0"/>
              <a:t>blackbirds, herrings and frogs.</a:t>
            </a:r>
            <a:endParaRPr lang="en-US" dirty="0"/>
          </a:p>
        </p:txBody>
      </p:sp>
      <p:pic>
        <p:nvPicPr>
          <p:cNvPr id="6" name="Picture 2" descr="Ver las imágenes de ori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01" y="3831771"/>
            <a:ext cx="3901320" cy="219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Ver las imágenes de orig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965" y="3831771"/>
            <a:ext cx="3541033" cy="236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36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484914" y="740229"/>
            <a:ext cx="21188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rgbClr val="000000"/>
                </a:solidFill>
                <a:latin typeface="Calibri" panose="020F0502020204030204" pitchFamily="34" charset="0"/>
              </a:rPr>
              <a:t>CREDITS</a:t>
            </a: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2020388" y="1994264"/>
            <a:ext cx="7977052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www.iberian-lynx.com/facts</a:t>
            </a: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endParaRPr lang="es-E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u="sng" dirty="0" smtClean="0">
                <a:solidFill>
                  <a:srgbClr val="0563C1"/>
                </a:solidFill>
                <a:latin typeface="Calibri" panose="020F0502020204030204" pitchFamily="34" charset="0"/>
                <a:hlinkClick r:id="rId2"/>
              </a:rPr>
              <a:t>https</a:t>
            </a:r>
            <a:r>
              <a:rPr lang="es-ES" u="sng" dirty="0">
                <a:solidFill>
                  <a:srgbClr val="0563C1"/>
                </a:solidFill>
                <a:latin typeface="Calibri" panose="020F0502020204030204" pitchFamily="34" charset="0"/>
                <a:hlinkClick r:id="rId2"/>
              </a:rPr>
              <a:t>://www.nationalgeographic.org/encyclopedia/marsh/</a:t>
            </a:r>
            <a:endParaRPr lang="es-E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rgbClr val="000000"/>
                </a:solidFill>
                <a:latin typeface="Calibri" panose="020F0502020204030204" pitchFamily="34" charset="0"/>
              </a:rPr>
              <a:t>GROUP MEMBERS:</a:t>
            </a:r>
            <a:r>
              <a:rPr lang="es-ES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Adriana </a:t>
            </a: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</a:rPr>
              <a:t>Cabello, </a:t>
            </a:r>
            <a:r>
              <a:rPr 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Naila</a:t>
            </a: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</a:rPr>
              <a:t> Gálvez, Pablo Lara y </a:t>
            </a:r>
            <a:r>
              <a:rPr lang="es-ES" dirty="0" err="1">
                <a:solidFill>
                  <a:srgbClr val="000000"/>
                </a:solidFill>
                <a:latin typeface="Calibri" panose="020F0502020204030204" pitchFamily="34" charset="0"/>
              </a:rPr>
              <a:t>Carhen</a:t>
            </a:r>
            <a:r>
              <a:rPr lang="es-ES" dirty="0">
                <a:solidFill>
                  <a:srgbClr val="000000"/>
                </a:solidFill>
                <a:latin typeface="Calibri" panose="020F0502020204030204" pitchFamily="34" charset="0"/>
              </a:rPr>
              <a:t> Luzardo</a:t>
            </a:r>
            <a:endParaRPr lang="es-ES" b="0" dirty="0" smtClean="0">
              <a:effectLst/>
            </a:endParaRPr>
          </a:p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3091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104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Environmental words IES CERRO DEL VIENTO, SPAIN “Natural Spaces in Andalucía”  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words IES CERRO DEL VIENTO, SPAIN “Natural Spaces in Andalucía”</dc:title>
  <dc:creator>renka martin</dc:creator>
  <cp:lastModifiedBy>renka martin</cp:lastModifiedBy>
  <cp:revision>6</cp:revision>
  <dcterms:created xsi:type="dcterms:W3CDTF">2020-02-01T18:40:58Z</dcterms:created>
  <dcterms:modified xsi:type="dcterms:W3CDTF">2020-02-02T10:08:03Z</dcterms:modified>
</cp:coreProperties>
</file>