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4" r:id="rId2"/>
    <p:sldId id="257" r:id="rId3"/>
    <p:sldId id="258" r:id="rId4"/>
    <p:sldId id="259" r:id="rId5"/>
    <p:sldId id="260" r:id="rId6"/>
    <p:sldId id="261" r:id="rId7"/>
    <p:sldId id="262" r:id="rId8"/>
  </p:sldIdLst>
  <p:sldSz cx="18288000" cy="10287000"/>
  <p:notesSz cx="18288000" cy="10287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3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2" d="100"/>
          <a:sy n="62" d="100"/>
        </p:scale>
        <p:origin x="-1194" y="-4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86177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00" b="1" i="0">
                <a:solidFill>
                  <a:schemeClr val="tx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00" b="1" i="0">
                <a:solidFill>
                  <a:schemeClr val="tx1"/>
                </a:solidFill>
                <a:latin typeface="Trebuchet MS"/>
                <a:cs typeface="Trebuchet MS"/>
              </a:defRPr>
            </a:lvl1pPr>
          </a:lstStyle>
          <a:p>
            <a:endParaRPr/>
          </a:p>
        </p:txBody>
      </p:sp>
      <p:sp>
        <p:nvSpPr>
          <p:cNvPr id="3" name="Holder 3"/>
          <p:cNvSpPr>
            <a:spLocks noGrp="1"/>
          </p:cNvSpPr>
          <p:nvPr>
            <p:ph sz="half" idx="2"/>
          </p:nvPr>
        </p:nvSpPr>
        <p:spPr>
          <a:xfrm>
            <a:off x="914401" y="2366010"/>
            <a:ext cx="795528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1" y="2366010"/>
            <a:ext cx="795528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00" b="1" i="0">
                <a:solidFill>
                  <a:schemeClr val="tx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774791" y="910016"/>
            <a:ext cx="2738418" cy="861774"/>
          </a:xfrm>
          <a:prstGeom prst="rect">
            <a:avLst/>
          </a:prstGeom>
        </p:spPr>
        <p:txBody>
          <a:bodyPr wrap="square" lIns="0" tIns="0" rIns="0" bIns="0">
            <a:spAutoFit/>
          </a:bodyPr>
          <a:lstStyle>
            <a:lvl1pPr>
              <a:defRPr sz="5600" b="1" i="0">
                <a:solidFill>
                  <a:schemeClr val="tx1"/>
                </a:solidFill>
                <a:latin typeface="Trebuchet MS"/>
                <a:cs typeface="Trebuchet MS"/>
              </a:defRPr>
            </a:lvl1pPr>
          </a:lstStyle>
          <a:p>
            <a:endParaRPr/>
          </a:p>
        </p:txBody>
      </p:sp>
      <p:sp>
        <p:nvSpPr>
          <p:cNvPr id="3" name="Holder 3"/>
          <p:cNvSpPr>
            <a:spLocks noGrp="1"/>
          </p:cNvSpPr>
          <p:nvPr>
            <p:ph type="body" idx="1"/>
          </p:nvPr>
        </p:nvSpPr>
        <p:spPr>
          <a:xfrm>
            <a:off x="914400" y="2366010"/>
            <a:ext cx="164592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2/9/2020</a:t>
            </a:fld>
            <a:endParaRPr lang="en-US"/>
          </a:p>
        </p:txBody>
      </p:sp>
      <p:sp>
        <p:nvSpPr>
          <p:cNvPr id="6" name="Holder 6"/>
          <p:cNvSpPr>
            <a:spLocks noGrp="1"/>
          </p:cNvSpPr>
          <p:nvPr>
            <p:ph type="sldNum" sz="quarter" idx="7"/>
          </p:nvPr>
        </p:nvSpPr>
        <p:spPr>
          <a:xfrm>
            <a:off x="13167362" y="9566910"/>
            <a:ext cx="420624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Utente Libero\AppData\Local\Microsoft\Windows\INetCache\IE\4684NS1I\cielo-stellato1[1].jpg"/>
          <p:cNvPicPr>
            <a:picLocks noChangeAspect="1" noChangeArrowheads="1"/>
          </p:cNvPicPr>
          <p:nvPr/>
        </p:nvPicPr>
        <p:blipFill rotWithShape="1">
          <a:blip r:embed="rId2">
            <a:extLst>
              <a:ext uri="{28A0092B-C50C-407E-A947-70E740481C1C}">
                <a14:useLocalDpi xmlns:a14="http://schemas.microsoft.com/office/drawing/2010/main" val="0"/>
              </a:ext>
            </a:extLst>
          </a:blip>
          <a:srcRect l="3191" r="6921"/>
          <a:stretch/>
        </p:blipFill>
        <p:spPr bwMode="auto">
          <a:xfrm>
            <a:off x="0" y="0"/>
            <a:ext cx="18288000" cy="102869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Utente Libero\AppData\Local\Microsoft\Windows\INetCache\IE\A93VE98C\d8dpr[1].jpg"/>
          <p:cNvPicPr>
            <a:picLocks noChangeAspect="1" noChangeArrowheads="1"/>
          </p:cNvPicPr>
          <p:nvPr/>
        </p:nvPicPr>
        <p:blipFill rotWithShape="1">
          <a:blip r:embed="rId3">
            <a:extLst>
              <a:ext uri="{28A0092B-C50C-407E-A947-70E740481C1C}">
                <a14:useLocalDpi xmlns:a14="http://schemas.microsoft.com/office/drawing/2010/main" val="0"/>
              </a:ext>
            </a:extLst>
          </a:blip>
          <a:srcRect l="23495" t="2386" r="25204" b="2386"/>
          <a:stretch/>
        </p:blipFill>
        <p:spPr bwMode="auto">
          <a:xfrm>
            <a:off x="3352800" y="7620"/>
            <a:ext cx="6761146" cy="1027937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o 9"/>
          <p:cNvGrpSpPr/>
          <p:nvPr/>
        </p:nvGrpSpPr>
        <p:grpSpPr>
          <a:xfrm>
            <a:off x="2470758" y="4262635"/>
            <a:ext cx="1795264" cy="1761728"/>
            <a:chOff x="405110" y="2485281"/>
            <a:chExt cx="1152128" cy="1152128"/>
          </a:xfrm>
        </p:grpSpPr>
        <p:sp>
          <p:nvSpPr>
            <p:cNvPr id="11" name="Elaborazione 10"/>
            <p:cNvSpPr/>
            <p:nvPr/>
          </p:nvSpPr>
          <p:spPr>
            <a:xfrm rot="2758088">
              <a:off x="405110" y="2485281"/>
              <a:ext cx="1152128" cy="1152128"/>
            </a:xfrm>
            <a:prstGeom prst="flowChartProcess">
              <a:avLst/>
            </a:prstGeom>
            <a:solidFill>
              <a:srgbClr val="9C5BCD"/>
            </a:solidFill>
            <a:ln>
              <a:solidFill>
                <a:srgbClr val="9C5B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Elaborazione 11"/>
            <p:cNvSpPr/>
            <p:nvPr/>
          </p:nvSpPr>
          <p:spPr>
            <a:xfrm rot="2758088">
              <a:off x="558101" y="2647546"/>
              <a:ext cx="846146" cy="827595"/>
            </a:xfrm>
            <a:prstGeom prst="flowChartProcess">
              <a:avLst/>
            </a:prstGeom>
            <a:solidFill>
              <a:srgbClr val="9C5BC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13" name="Rettangolo 12"/>
          <p:cNvSpPr/>
          <p:nvPr/>
        </p:nvSpPr>
        <p:spPr>
          <a:xfrm>
            <a:off x="2470409" y="4820330"/>
            <a:ext cx="7774051" cy="1015663"/>
          </a:xfrm>
          <a:prstGeom prst="rect">
            <a:avLst/>
          </a:prstGeom>
        </p:spPr>
        <p:txBody>
          <a:bodyPr wrap="none">
            <a:spAutoFit/>
          </a:bodyPr>
          <a:lstStyle/>
          <a:p>
            <a:r>
              <a:rPr lang="it-IT" sz="30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IIS Della </a:t>
            </a:r>
            <a:r>
              <a:rPr lang="it-IT" sz="30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Corte-Vanvitelli,Cava</a:t>
            </a:r>
            <a:r>
              <a:rPr lang="it-IT" sz="30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30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De’Tirreni,Italy</a:t>
            </a:r>
            <a:endParaRPr lang="it-IT" sz="30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it-IT" sz="30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30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30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30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Presents</a:t>
            </a:r>
            <a:endParaRPr lang="it-IT" sz="30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CasellaDiTesto 13"/>
          <p:cNvSpPr txBox="1"/>
          <p:nvPr/>
        </p:nvSpPr>
        <p:spPr>
          <a:xfrm>
            <a:off x="10113946" y="5524500"/>
            <a:ext cx="8100486" cy="2800767"/>
          </a:xfrm>
          <a:prstGeom prst="rect">
            <a:avLst/>
          </a:prstGeom>
          <a:noFill/>
        </p:spPr>
        <p:txBody>
          <a:bodyPr wrap="none" rtlCol="0">
            <a:spAutoFit/>
          </a:bodyPr>
          <a:lstStyle/>
          <a:p>
            <a:r>
              <a:rPr lang="it-IT" sz="8800" dirty="0" err="1" smtClean="0">
                <a:ln>
                  <a:solidFill>
                    <a:srgbClr val="002060"/>
                  </a:solidFill>
                </a:ln>
                <a:solidFill>
                  <a:srgbClr val="913FFF"/>
                </a:solidFill>
                <a:latin typeface="Cooper Black" panose="0208090404030B020404" pitchFamily="18" charset="0"/>
              </a:rPr>
              <a:t>Enviromental</a:t>
            </a:r>
            <a:endParaRPr lang="it-IT" sz="8800" dirty="0" smtClean="0">
              <a:ln>
                <a:solidFill>
                  <a:srgbClr val="002060"/>
                </a:solidFill>
              </a:ln>
              <a:solidFill>
                <a:srgbClr val="913FFF"/>
              </a:solidFill>
              <a:latin typeface="Cooper Black" panose="0208090404030B020404" pitchFamily="18" charset="0"/>
            </a:endParaRPr>
          </a:p>
          <a:p>
            <a:r>
              <a:rPr lang="it-IT" sz="8800" dirty="0" err="1" smtClean="0">
                <a:ln>
                  <a:solidFill>
                    <a:srgbClr val="002060"/>
                  </a:solidFill>
                </a:ln>
                <a:solidFill>
                  <a:srgbClr val="913FFF"/>
                </a:solidFill>
                <a:latin typeface="Cooper Black" panose="0208090404030B020404" pitchFamily="18" charset="0"/>
              </a:rPr>
              <a:t>Words</a:t>
            </a:r>
            <a:endParaRPr lang="it-IT" sz="8800" dirty="0">
              <a:ln>
                <a:solidFill>
                  <a:srgbClr val="002060"/>
                </a:solidFill>
              </a:ln>
              <a:solidFill>
                <a:srgbClr val="913FFF"/>
              </a:solidFill>
              <a:latin typeface="Cooper Black" panose="0208090404030B020404" pitchFamily="18" charset="0"/>
            </a:endParaRPr>
          </a:p>
        </p:txBody>
      </p:sp>
      <p:sp>
        <p:nvSpPr>
          <p:cNvPr id="16" name="object 2"/>
          <p:cNvSpPr/>
          <p:nvPr/>
        </p:nvSpPr>
        <p:spPr>
          <a:xfrm>
            <a:off x="16813684" y="8976824"/>
            <a:ext cx="1474315" cy="1333496"/>
          </a:xfrm>
          <a:prstGeom prst="rect">
            <a:avLst/>
          </a:prstGeom>
          <a:blipFill>
            <a:blip r:embed="rId4" cstate="print"/>
            <a:stretch>
              <a:fillRect/>
            </a:stretch>
          </a:blipFill>
        </p:spPr>
        <p:txBody>
          <a:bodyPr wrap="square" lIns="0" tIns="0" rIns="0" bIns="0" rtlCol="0"/>
          <a:lstStyle/>
          <a:p>
            <a:endParaRPr/>
          </a:p>
        </p:txBody>
      </p:sp>
      <p:sp>
        <p:nvSpPr>
          <p:cNvPr id="17" name="object 4"/>
          <p:cNvSpPr/>
          <p:nvPr/>
        </p:nvSpPr>
        <p:spPr>
          <a:xfrm>
            <a:off x="0" y="8938724"/>
            <a:ext cx="1474315" cy="1348313"/>
          </a:xfrm>
          <a:prstGeom prst="rect">
            <a:avLst/>
          </a:prstGeom>
          <a:blipFill>
            <a:blip r:embed="rId5" cstate="print"/>
            <a:stretch>
              <a:fillRect/>
            </a:stretch>
          </a:blipFill>
        </p:spPr>
        <p:txBody>
          <a:bodyPr wrap="square" lIns="0" tIns="0" rIns="0" bIns="0" rtlCol="0"/>
          <a:lstStyle/>
          <a:p>
            <a:endParaRPr/>
          </a:p>
        </p:txBody>
      </p:sp>
      <p:sp>
        <p:nvSpPr>
          <p:cNvPr id="18" name="object 5"/>
          <p:cNvSpPr/>
          <p:nvPr/>
        </p:nvSpPr>
        <p:spPr>
          <a:xfrm>
            <a:off x="9434767" y="9118250"/>
            <a:ext cx="1358358" cy="1187800"/>
          </a:xfrm>
          <a:prstGeom prst="rect">
            <a:avLst/>
          </a:prstGeom>
          <a:blipFill>
            <a:blip r:embed="rId6" cstate="print"/>
            <a:stretch>
              <a:fillRect/>
            </a:stretch>
          </a:blipFill>
        </p:spPr>
        <p:txBody>
          <a:bodyPr wrap="square" lIns="0" tIns="0" rIns="0" bIns="0" rtlCol="0"/>
          <a:lstStyle/>
          <a:p>
            <a:endParaRPr/>
          </a:p>
        </p:txBody>
      </p:sp>
      <p:sp>
        <p:nvSpPr>
          <p:cNvPr id="20" name="CasellaDiTesto 19"/>
          <p:cNvSpPr txBox="1"/>
          <p:nvPr/>
        </p:nvSpPr>
        <p:spPr>
          <a:xfrm>
            <a:off x="18552" y="7620"/>
            <a:ext cx="18250895" cy="1569660"/>
          </a:xfrm>
          <a:prstGeom prst="rect">
            <a:avLst/>
          </a:prstGeom>
          <a:noFill/>
        </p:spPr>
        <p:txBody>
          <a:bodyPr wrap="none" rtlCol="0">
            <a:spAutoFit/>
          </a:bodyPr>
          <a:lstStyle/>
          <a:p>
            <a:pPr algn="ctr"/>
            <a:r>
              <a:rPr lang="it-IT" sz="9600" dirty="0" smtClean="0">
                <a:ln>
                  <a:solidFill>
                    <a:schemeClr val="bg1"/>
                  </a:solidFill>
                </a:ln>
                <a:solidFill>
                  <a:schemeClr val="bg1"/>
                </a:solidFill>
                <a:latin typeface="Cooper Black" panose="0208090404030B020404" pitchFamily="18" charset="0"/>
              </a:rPr>
              <a:t>Erasmus KA2-Green </a:t>
            </a:r>
            <a:r>
              <a:rPr lang="it-IT" sz="9600" dirty="0" err="1" smtClean="0">
                <a:ln>
                  <a:solidFill>
                    <a:schemeClr val="bg1"/>
                  </a:solidFill>
                </a:ln>
                <a:solidFill>
                  <a:schemeClr val="bg1"/>
                </a:solidFill>
                <a:latin typeface="Cooper Black" panose="0208090404030B020404" pitchFamily="18" charset="0"/>
              </a:rPr>
              <a:t>Alliance</a:t>
            </a:r>
            <a:endParaRPr lang="it-IT" sz="9600" dirty="0">
              <a:ln>
                <a:solidFill>
                  <a:schemeClr val="bg1"/>
                </a:solidFill>
              </a:ln>
              <a:solidFill>
                <a:schemeClr val="bg1"/>
              </a:solidFill>
              <a:latin typeface="Cooper Black" panose="0208090404030B020404" pitchFamily="18" charset="0"/>
            </a:endParaRPr>
          </a:p>
        </p:txBody>
      </p:sp>
    </p:spTree>
    <p:extLst>
      <p:ext uri="{BB962C8B-B14F-4D97-AF65-F5344CB8AC3E}">
        <p14:creationId xmlns:p14="http://schemas.microsoft.com/office/powerpoint/2010/main" val="869663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458201" y="723900"/>
            <a:ext cx="3040446" cy="229428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52400" y="2552700"/>
            <a:ext cx="18135600" cy="2484398"/>
          </a:xfrm>
          <a:prstGeom prst="rect">
            <a:avLst/>
          </a:prstGeom>
        </p:spPr>
        <p:txBody>
          <a:bodyPr vert="horz" wrap="square" lIns="0" tIns="125095" rIns="0" bIns="0" rtlCol="0">
            <a:spAutoFit/>
          </a:bodyPr>
          <a:lstStyle/>
          <a:p>
            <a:pPr marL="90805">
              <a:lnSpc>
                <a:spcPct val="100000"/>
              </a:lnSpc>
              <a:spcBef>
                <a:spcPts val="985"/>
              </a:spcBef>
            </a:pPr>
            <a:r>
              <a:rPr sz="4200" b="1" spc="65" dirty="0">
                <a:solidFill>
                  <a:schemeClr val="tx2">
                    <a:lumMod val="75000"/>
                  </a:schemeClr>
                </a:solidFill>
                <a:latin typeface="Noto Sans"/>
                <a:cs typeface="Noto Sans"/>
              </a:rPr>
              <a:t>Ozone</a:t>
            </a:r>
            <a:endParaRPr sz="4200" dirty="0">
              <a:solidFill>
                <a:schemeClr val="tx2">
                  <a:lumMod val="75000"/>
                </a:schemeClr>
              </a:solidFill>
              <a:latin typeface="Noto Sans"/>
              <a:cs typeface="Noto Sans"/>
            </a:endParaRPr>
          </a:p>
          <a:p>
            <a:pPr marL="12700" marR="5080">
              <a:lnSpc>
                <a:spcPct val="115199"/>
              </a:lnSpc>
              <a:spcBef>
                <a:spcPts val="95"/>
              </a:spcBef>
            </a:pPr>
            <a:r>
              <a:rPr sz="3200" spc="-15" dirty="0">
                <a:latin typeface="Noto Sans"/>
                <a:cs typeface="Noto Sans"/>
              </a:rPr>
              <a:t>The ozone </a:t>
            </a:r>
            <a:r>
              <a:rPr sz="3200" spc="-20" dirty="0">
                <a:latin typeface="Noto Sans"/>
                <a:cs typeface="Noto Sans"/>
              </a:rPr>
              <a:t>layer </a:t>
            </a:r>
            <a:r>
              <a:rPr sz="3200" spc="-15" dirty="0">
                <a:latin typeface="Noto Sans"/>
                <a:cs typeface="Noto Sans"/>
              </a:rPr>
              <a:t>is </a:t>
            </a:r>
            <a:r>
              <a:rPr sz="3200" spc="-20" dirty="0">
                <a:latin typeface="Noto Sans"/>
                <a:cs typeface="Noto Sans"/>
              </a:rPr>
              <a:t>a fundamental  </a:t>
            </a:r>
            <a:r>
              <a:rPr sz="3200" spc="-20" dirty="0" smtClean="0">
                <a:latin typeface="Noto Sans"/>
                <a:cs typeface="Noto Sans"/>
              </a:rPr>
              <a:t>screen</a:t>
            </a:r>
            <a:r>
              <a:rPr lang="it-IT" sz="3200" spc="-20" dirty="0" smtClean="0">
                <a:latin typeface="Noto Sans"/>
                <a:cs typeface="Noto Sans"/>
              </a:rPr>
              <a:t> </a:t>
            </a:r>
            <a:r>
              <a:rPr sz="3200" spc="-20" dirty="0" smtClean="0">
                <a:latin typeface="Noto Sans"/>
                <a:cs typeface="Noto Sans"/>
              </a:rPr>
              <a:t>for </a:t>
            </a:r>
            <a:r>
              <a:rPr sz="3200" spc="-20" dirty="0">
                <a:latin typeface="Noto Sans"/>
                <a:cs typeface="Noto Sans"/>
              </a:rPr>
              <a:t>the interception </a:t>
            </a:r>
            <a:r>
              <a:rPr sz="3200" spc="-15" dirty="0">
                <a:latin typeface="Noto Sans"/>
                <a:cs typeface="Noto Sans"/>
              </a:rPr>
              <a:t>of </a:t>
            </a:r>
            <a:r>
              <a:rPr sz="3200" spc="-25" dirty="0">
                <a:latin typeface="Noto Sans"/>
                <a:cs typeface="Noto Sans"/>
              </a:rPr>
              <a:t>lethal  </a:t>
            </a:r>
            <a:r>
              <a:rPr sz="3200" spc="-20" dirty="0">
                <a:latin typeface="Noto Sans"/>
                <a:cs typeface="Noto Sans"/>
              </a:rPr>
              <a:t>radiation for life </a:t>
            </a:r>
            <a:r>
              <a:rPr sz="3200" spc="-15" dirty="0">
                <a:latin typeface="Noto Sans"/>
                <a:cs typeface="Noto Sans"/>
              </a:rPr>
              <a:t>on </a:t>
            </a:r>
            <a:r>
              <a:rPr sz="3200" spc="-30" dirty="0">
                <a:latin typeface="Noto Sans"/>
                <a:cs typeface="Noto Sans"/>
              </a:rPr>
              <a:t>Earth, </a:t>
            </a:r>
            <a:r>
              <a:rPr sz="3200" spc="-20" dirty="0">
                <a:latin typeface="Noto Sans"/>
                <a:cs typeface="Noto Sans"/>
              </a:rPr>
              <a:t>and its  formation </a:t>
            </a:r>
            <a:r>
              <a:rPr sz="3200" spc="-15" dirty="0">
                <a:latin typeface="Noto Sans"/>
                <a:cs typeface="Noto Sans"/>
              </a:rPr>
              <a:t>occurs </a:t>
            </a:r>
            <a:r>
              <a:rPr sz="3200" spc="-20" dirty="0">
                <a:latin typeface="Noto Sans"/>
                <a:cs typeface="Noto Sans"/>
              </a:rPr>
              <a:t>mainly in the  stratosphere </a:t>
            </a:r>
            <a:r>
              <a:rPr sz="3200" spc="-25" dirty="0">
                <a:latin typeface="Noto Sans"/>
                <a:cs typeface="Noto Sans"/>
              </a:rPr>
              <a:t>at </a:t>
            </a:r>
            <a:r>
              <a:rPr sz="3200" spc="-20" dirty="0">
                <a:latin typeface="Noto Sans"/>
                <a:cs typeface="Noto Sans"/>
              </a:rPr>
              <a:t>the most irradiated  tropical </a:t>
            </a:r>
            <a:r>
              <a:rPr sz="3200" spc="-30" dirty="0">
                <a:latin typeface="Noto Sans"/>
                <a:cs typeface="Noto Sans"/>
              </a:rPr>
              <a:t>latitudes, </a:t>
            </a:r>
            <a:r>
              <a:rPr sz="3200" spc="-25" dirty="0">
                <a:latin typeface="Noto Sans"/>
                <a:cs typeface="Noto Sans"/>
              </a:rPr>
              <a:t>while </a:t>
            </a:r>
            <a:r>
              <a:rPr sz="3200" spc="-50" dirty="0">
                <a:latin typeface="Noto Sans"/>
                <a:cs typeface="Noto Sans"/>
              </a:rPr>
              <a:t>global  </a:t>
            </a:r>
            <a:r>
              <a:rPr sz="3200" spc="-20" dirty="0">
                <a:latin typeface="Noto Sans"/>
                <a:cs typeface="Noto Sans"/>
              </a:rPr>
              <a:t>circulation then tends to accumulate </a:t>
            </a:r>
            <a:r>
              <a:rPr sz="3200" spc="-25" dirty="0">
                <a:latin typeface="Noto Sans"/>
                <a:cs typeface="Noto Sans"/>
              </a:rPr>
              <a:t>it  </a:t>
            </a:r>
            <a:r>
              <a:rPr sz="3200" spc="-15" dirty="0">
                <a:latin typeface="Noto Sans"/>
                <a:cs typeface="Noto Sans"/>
              </a:rPr>
              <a:t>more </a:t>
            </a:r>
            <a:r>
              <a:rPr sz="3200" spc="-25" dirty="0">
                <a:latin typeface="Noto Sans"/>
                <a:cs typeface="Noto Sans"/>
              </a:rPr>
              <a:t>at </a:t>
            </a:r>
            <a:r>
              <a:rPr sz="3200" spc="-70" dirty="0">
                <a:latin typeface="Noto Sans"/>
                <a:cs typeface="Noto Sans"/>
              </a:rPr>
              <a:t>high </a:t>
            </a:r>
            <a:r>
              <a:rPr sz="3200" spc="-20" dirty="0">
                <a:latin typeface="Noto Sans"/>
                <a:cs typeface="Noto Sans"/>
              </a:rPr>
              <a:t>latitudes and </a:t>
            </a:r>
            <a:r>
              <a:rPr sz="3200" spc="-25" dirty="0">
                <a:latin typeface="Noto Sans"/>
                <a:cs typeface="Noto Sans"/>
              </a:rPr>
              <a:t>at </a:t>
            </a:r>
            <a:r>
              <a:rPr sz="3200" spc="-20" dirty="0">
                <a:latin typeface="Noto Sans"/>
                <a:cs typeface="Noto Sans"/>
              </a:rPr>
              <a:t>the</a:t>
            </a:r>
            <a:r>
              <a:rPr sz="3200" spc="85" dirty="0">
                <a:latin typeface="Noto Sans"/>
                <a:cs typeface="Noto Sans"/>
              </a:rPr>
              <a:t> </a:t>
            </a:r>
            <a:r>
              <a:rPr sz="3200" spc="-15" dirty="0">
                <a:latin typeface="Noto Sans"/>
                <a:cs typeface="Noto Sans"/>
              </a:rPr>
              <a:t>poles</a:t>
            </a:r>
            <a:endParaRPr sz="3200" dirty="0">
              <a:latin typeface="Noto Sans"/>
              <a:cs typeface="Noto Sans"/>
            </a:endParaRPr>
          </a:p>
        </p:txBody>
      </p:sp>
      <p:sp>
        <p:nvSpPr>
          <p:cNvPr id="4" name="object 4"/>
          <p:cNvSpPr/>
          <p:nvPr/>
        </p:nvSpPr>
        <p:spPr>
          <a:xfrm>
            <a:off x="8305800" y="5473987"/>
            <a:ext cx="3886200" cy="25146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15240" y="8150518"/>
            <a:ext cx="18288000" cy="2136482"/>
          </a:xfrm>
          <a:prstGeom prst="rect">
            <a:avLst/>
          </a:prstGeom>
        </p:spPr>
        <p:txBody>
          <a:bodyPr vert="horz" wrap="square" lIns="0" tIns="12700" rIns="0" bIns="0" rtlCol="0">
            <a:spAutoFit/>
          </a:bodyPr>
          <a:lstStyle/>
          <a:p>
            <a:pPr marL="13335">
              <a:lnSpc>
                <a:spcPct val="100000"/>
              </a:lnSpc>
              <a:spcBef>
                <a:spcPts val="100"/>
              </a:spcBef>
            </a:pPr>
            <a:r>
              <a:rPr sz="4200" b="1" spc="80" dirty="0">
                <a:solidFill>
                  <a:schemeClr val="tx2">
                    <a:lumMod val="75000"/>
                  </a:schemeClr>
                </a:solidFill>
                <a:latin typeface="Noto Sans"/>
                <a:cs typeface="Noto Sans"/>
              </a:rPr>
              <a:t>Ultraviolet</a:t>
            </a:r>
            <a:r>
              <a:rPr sz="4200" b="1" spc="-10" dirty="0">
                <a:solidFill>
                  <a:schemeClr val="tx2">
                    <a:lumMod val="75000"/>
                  </a:schemeClr>
                </a:solidFill>
                <a:latin typeface="Noto Sans"/>
                <a:cs typeface="Noto Sans"/>
              </a:rPr>
              <a:t> </a:t>
            </a:r>
            <a:r>
              <a:rPr sz="4200" b="1" spc="110" dirty="0">
                <a:solidFill>
                  <a:schemeClr val="tx2">
                    <a:lumMod val="75000"/>
                  </a:schemeClr>
                </a:solidFill>
                <a:latin typeface="Noto Sans"/>
                <a:cs typeface="Noto Sans"/>
              </a:rPr>
              <a:t>Rays</a:t>
            </a:r>
            <a:endParaRPr sz="4200" dirty="0">
              <a:solidFill>
                <a:schemeClr val="tx2">
                  <a:lumMod val="75000"/>
                </a:schemeClr>
              </a:solidFill>
              <a:latin typeface="Noto Sans"/>
              <a:cs typeface="Noto Sans"/>
            </a:endParaRPr>
          </a:p>
          <a:p>
            <a:pPr marL="12700">
              <a:lnSpc>
                <a:spcPct val="100000"/>
              </a:lnSpc>
              <a:spcBef>
                <a:spcPts val="35"/>
              </a:spcBef>
            </a:pPr>
            <a:r>
              <a:rPr sz="3200" spc="-15" dirty="0">
                <a:latin typeface="Noto Sans"/>
                <a:cs typeface="Noto Sans"/>
              </a:rPr>
              <a:t>The </a:t>
            </a:r>
            <a:r>
              <a:rPr sz="3200" spc="-20" dirty="0">
                <a:latin typeface="Noto Sans"/>
                <a:cs typeface="Noto Sans"/>
              </a:rPr>
              <a:t>radiation </a:t>
            </a:r>
            <a:r>
              <a:rPr sz="3200" spc="-55" dirty="0">
                <a:latin typeface="Noto Sans"/>
                <a:cs typeface="Noto Sans"/>
              </a:rPr>
              <a:t>coming </a:t>
            </a:r>
            <a:r>
              <a:rPr sz="3200" spc="-20" dirty="0">
                <a:latin typeface="Noto Sans"/>
                <a:cs typeface="Noto Sans"/>
              </a:rPr>
              <a:t>from the </a:t>
            </a:r>
            <a:r>
              <a:rPr sz="3200" spc="-15" dirty="0">
                <a:latin typeface="Noto Sans"/>
                <a:cs typeface="Noto Sans"/>
              </a:rPr>
              <a:t>Sun</a:t>
            </a:r>
            <a:r>
              <a:rPr sz="3200" spc="100" dirty="0">
                <a:latin typeface="Noto Sans"/>
                <a:cs typeface="Noto Sans"/>
              </a:rPr>
              <a:t> </a:t>
            </a:r>
            <a:r>
              <a:rPr sz="3200" spc="-20" dirty="0" smtClean="0">
                <a:latin typeface="Noto Sans"/>
                <a:cs typeface="Noto Sans"/>
              </a:rPr>
              <a:t>consists</a:t>
            </a:r>
            <a:r>
              <a:rPr lang="it-IT" sz="3200" dirty="0">
                <a:latin typeface="Noto Sans"/>
                <a:cs typeface="Noto Sans"/>
              </a:rPr>
              <a:t> </a:t>
            </a:r>
            <a:r>
              <a:rPr sz="3200" spc="-15" dirty="0" smtClean="0">
                <a:latin typeface="Noto Sans"/>
                <a:cs typeface="Noto Sans"/>
              </a:rPr>
              <a:t>on </a:t>
            </a:r>
            <a:r>
              <a:rPr sz="3200" spc="-15" dirty="0">
                <a:latin typeface="Noto Sans"/>
                <a:cs typeface="Noto Sans"/>
              </a:rPr>
              <a:t>one side of </a:t>
            </a:r>
            <a:r>
              <a:rPr sz="3200" spc="-20" dirty="0">
                <a:latin typeface="Noto Sans"/>
                <a:cs typeface="Noto Sans"/>
              </a:rPr>
              <a:t>a flow </a:t>
            </a:r>
            <a:r>
              <a:rPr sz="3200" spc="-15" dirty="0">
                <a:latin typeface="Noto Sans"/>
                <a:cs typeface="Noto Sans"/>
              </a:rPr>
              <a:t>of </a:t>
            </a:r>
            <a:r>
              <a:rPr sz="3200" spc="-55" dirty="0">
                <a:latin typeface="Noto Sans"/>
                <a:cs typeface="Noto Sans"/>
              </a:rPr>
              <a:t>highly </a:t>
            </a:r>
            <a:r>
              <a:rPr sz="3200" spc="-45" dirty="0">
                <a:latin typeface="Noto Sans"/>
                <a:cs typeface="Noto Sans"/>
              </a:rPr>
              <a:t>energetic  </a:t>
            </a:r>
            <a:r>
              <a:rPr sz="3200" spc="-20" dirty="0">
                <a:latin typeface="Noto Sans"/>
                <a:cs typeface="Noto Sans"/>
              </a:rPr>
              <a:t>particles </a:t>
            </a:r>
            <a:r>
              <a:rPr sz="3200" spc="-40" dirty="0">
                <a:latin typeface="Noto Sans"/>
                <a:cs typeface="Noto Sans"/>
              </a:rPr>
              <a:t>consisting </a:t>
            </a:r>
            <a:r>
              <a:rPr sz="3200" spc="-20" dirty="0">
                <a:latin typeface="Noto Sans"/>
                <a:cs typeface="Noto Sans"/>
              </a:rPr>
              <a:t>mainly </a:t>
            </a:r>
            <a:r>
              <a:rPr sz="3200" spc="-15" dirty="0">
                <a:latin typeface="Noto Sans"/>
                <a:cs typeface="Noto Sans"/>
              </a:rPr>
              <a:t>of </a:t>
            </a:r>
            <a:r>
              <a:rPr sz="3200" spc="-25" dirty="0">
                <a:latin typeface="Noto Sans"/>
                <a:cs typeface="Noto Sans"/>
              </a:rPr>
              <a:t>protons,  </a:t>
            </a:r>
            <a:r>
              <a:rPr sz="3200" spc="-20" dirty="0">
                <a:latin typeface="Noto Sans"/>
                <a:cs typeface="Noto Sans"/>
              </a:rPr>
              <a:t>electrons and helium nuclei (the </a:t>
            </a:r>
            <a:r>
              <a:rPr sz="3200" spc="-15" dirty="0">
                <a:latin typeface="Noto Sans"/>
                <a:cs typeface="Noto Sans"/>
              </a:rPr>
              <a:t>so-called  </a:t>
            </a:r>
            <a:r>
              <a:rPr sz="3200" spc="-20" dirty="0">
                <a:latin typeface="Noto Sans"/>
                <a:cs typeface="Noto Sans"/>
              </a:rPr>
              <a:t>"cosmic radiation" </a:t>
            </a:r>
            <a:r>
              <a:rPr sz="3200" spc="-15" dirty="0">
                <a:latin typeface="Noto Sans"/>
                <a:cs typeface="Noto Sans"/>
              </a:rPr>
              <a:t>or </a:t>
            </a:r>
            <a:r>
              <a:rPr sz="3200" spc="-20" dirty="0">
                <a:latin typeface="Noto Sans"/>
                <a:cs typeface="Noto Sans"/>
              </a:rPr>
              <a:t>"solar </a:t>
            </a:r>
            <a:r>
              <a:rPr sz="3200" spc="-25" dirty="0">
                <a:latin typeface="Noto Sans"/>
                <a:cs typeface="Noto Sans"/>
              </a:rPr>
              <a:t>wind") </a:t>
            </a:r>
            <a:r>
              <a:rPr sz="3200" spc="-20" dirty="0">
                <a:latin typeface="Noto Sans"/>
                <a:cs typeface="Noto Sans"/>
              </a:rPr>
              <a:t>and </a:t>
            </a:r>
            <a:r>
              <a:rPr sz="3200" spc="-15" dirty="0">
                <a:latin typeface="Noto Sans"/>
                <a:cs typeface="Noto Sans"/>
              </a:rPr>
              <a:t>on  </a:t>
            </a:r>
            <a:r>
              <a:rPr sz="3200" spc="-20" dirty="0">
                <a:latin typeface="Noto Sans"/>
                <a:cs typeface="Noto Sans"/>
              </a:rPr>
              <a:t>the other </a:t>
            </a:r>
            <a:r>
              <a:rPr sz="3200" spc="-15" dirty="0">
                <a:latin typeface="Noto Sans"/>
                <a:cs typeface="Noto Sans"/>
              </a:rPr>
              <a:t>side of </a:t>
            </a:r>
            <a:r>
              <a:rPr sz="3200" spc="-35" dirty="0">
                <a:latin typeface="Noto Sans"/>
                <a:cs typeface="Noto Sans"/>
              </a:rPr>
              <a:t>electromagnetic</a:t>
            </a:r>
            <a:r>
              <a:rPr sz="3200" spc="25" dirty="0">
                <a:latin typeface="Noto Sans"/>
                <a:cs typeface="Noto Sans"/>
              </a:rPr>
              <a:t> </a:t>
            </a:r>
            <a:r>
              <a:rPr sz="3200" spc="-20" dirty="0">
                <a:latin typeface="Noto Sans"/>
                <a:cs typeface="Noto Sans"/>
              </a:rPr>
              <a:t>waves.</a:t>
            </a:r>
            <a:endParaRPr sz="3200" dirty="0">
              <a:latin typeface="Noto Sans"/>
              <a:cs typeface="Noto Sans"/>
            </a:endParaRPr>
          </a:p>
        </p:txBody>
      </p:sp>
      <p:sp>
        <p:nvSpPr>
          <p:cNvPr id="6" name="Rettangolo 5"/>
          <p:cNvSpPr/>
          <p:nvPr/>
        </p:nvSpPr>
        <p:spPr>
          <a:xfrm>
            <a:off x="1828800" y="2695020"/>
            <a:ext cx="2627995" cy="646331"/>
          </a:xfrm>
          <a:prstGeom prst="rect">
            <a:avLst/>
          </a:prstGeom>
        </p:spPr>
        <p:txBody>
          <a:bodyPr wrap="square">
            <a:spAutoFit/>
          </a:bodyPr>
          <a:lstStyle/>
          <a:p>
            <a:r>
              <a:rPr lang="it-IT" sz="3600" dirty="0">
                <a:solidFill>
                  <a:schemeClr val="bg1">
                    <a:lumMod val="50000"/>
                  </a:schemeClr>
                </a:solidFill>
                <a:latin typeface="Times New Roman" panose="02020603050405020304" pitchFamily="18" charset="0"/>
                <a:cs typeface="Times New Roman" panose="02020603050405020304" pitchFamily="18" charset="0"/>
              </a:rPr>
              <a:t> </a:t>
            </a:r>
            <a:r>
              <a:rPr lang="it-IT" sz="3600" dirty="0" smtClean="0">
                <a:solidFill>
                  <a:schemeClr val="bg1">
                    <a:lumMod val="50000"/>
                  </a:schemeClr>
                </a:solidFill>
                <a:latin typeface="Times New Roman" panose="02020603050405020304" pitchFamily="18" charset="0"/>
                <a:cs typeface="Times New Roman" panose="02020603050405020304" pitchFamily="18" charset="0"/>
              </a:rPr>
              <a:t>(ˈ</a:t>
            </a:r>
            <a:r>
              <a:rPr lang="it-IT" sz="3600" dirty="0" err="1" smtClean="0">
                <a:solidFill>
                  <a:schemeClr val="bg1">
                    <a:lumMod val="50000"/>
                  </a:schemeClr>
                </a:solidFill>
                <a:latin typeface="Times New Roman" panose="02020603050405020304" pitchFamily="18" charset="0"/>
                <a:cs typeface="Times New Roman" panose="02020603050405020304" pitchFamily="18" charset="0"/>
              </a:rPr>
              <a:t>əʊ.zəʊn</a:t>
            </a:r>
            <a:r>
              <a:rPr lang="it-IT" sz="3600" dirty="0">
                <a:solidFill>
                  <a:schemeClr val="bg1">
                    <a:lumMod val="50000"/>
                  </a:schemeClr>
                </a:solidFill>
                <a:latin typeface="Times New Roman" panose="02020603050405020304" pitchFamily="18" charset="0"/>
                <a:cs typeface="Times New Roman" panose="02020603050405020304" pitchFamily="18" charset="0"/>
              </a:rPr>
              <a:t>)</a:t>
            </a:r>
          </a:p>
        </p:txBody>
      </p:sp>
      <p:sp>
        <p:nvSpPr>
          <p:cNvPr id="7" name="Rettangolo 6"/>
          <p:cNvSpPr/>
          <p:nvPr/>
        </p:nvSpPr>
        <p:spPr>
          <a:xfrm>
            <a:off x="4114800" y="8201030"/>
            <a:ext cx="3579826" cy="584775"/>
          </a:xfrm>
          <a:prstGeom prst="rect">
            <a:avLst/>
          </a:prstGeom>
        </p:spPr>
        <p:txBody>
          <a:bodyPr wrap="none">
            <a:spAutoFit/>
          </a:bodyPr>
          <a:lstStyle/>
          <a:p>
            <a:r>
              <a:rPr lang="it-IT" sz="3200" dirty="0">
                <a:solidFill>
                  <a:schemeClr val="bg1">
                    <a:lumMod val="50000"/>
                  </a:schemeClr>
                </a:solidFill>
                <a:latin typeface="Times New Roman" panose="02020603050405020304" pitchFamily="18" charset="0"/>
                <a:cs typeface="Times New Roman" panose="02020603050405020304" pitchFamily="18" charset="0"/>
              </a:rPr>
              <a:t> </a:t>
            </a:r>
            <a:r>
              <a:rPr lang="it-IT" sz="3200" dirty="0" smtClean="0">
                <a:solidFill>
                  <a:schemeClr val="bg1">
                    <a:lumMod val="50000"/>
                  </a:schemeClr>
                </a:solidFill>
                <a:latin typeface="Times New Roman" panose="02020603050405020304" pitchFamily="18" charset="0"/>
                <a:cs typeface="Times New Roman" panose="02020603050405020304" pitchFamily="18" charset="0"/>
              </a:rPr>
              <a:t>(</a:t>
            </a:r>
            <a:r>
              <a:rPr lang="it-IT" sz="3200" dirty="0">
                <a:solidFill>
                  <a:schemeClr val="bg1">
                    <a:lumMod val="50000"/>
                  </a:schemeClr>
                </a:solidFill>
                <a:latin typeface="Times New Roman" panose="02020603050405020304" pitchFamily="18" charset="0"/>
                <a:cs typeface="Times New Roman" panose="02020603050405020304" pitchFamily="18" charset="0"/>
              </a:rPr>
              <a:t>ˌ</a:t>
            </a:r>
            <a:r>
              <a:rPr lang="it-IT" sz="3200" dirty="0" err="1">
                <a:solidFill>
                  <a:schemeClr val="bg1">
                    <a:lumMod val="50000"/>
                  </a:schemeClr>
                </a:solidFill>
                <a:latin typeface="Times New Roman" panose="02020603050405020304" pitchFamily="18" charset="0"/>
                <a:cs typeface="Times New Roman" panose="02020603050405020304" pitchFamily="18" charset="0"/>
              </a:rPr>
              <a:t>ʌl.trəˈ</a:t>
            </a:r>
            <a:r>
              <a:rPr lang="it-IT" sz="3200" dirty="0" err="1" smtClean="0">
                <a:solidFill>
                  <a:schemeClr val="bg1">
                    <a:lumMod val="50000"/>
                  </a:schemeClr>
                </a:solidFill>
                <a:latin typeface="Times New Roman" panose="02020603050405020304" pitchFamily="18" charset="0"/>
                <a:cs typeface="Times New Roman" panose="02020603050405020304" pitchFamily="18" charset="0"/>
              </a:rPr>
              <a:t>vaɪə.lət</a:t>
            </a:r>
            <a:r>
              <a:rPr lang="it-IT" sz="3200" dirty="0" smtClean="0">
                <a:solidFill>
                  <a:schemeClr val="bg1">
                    <a:lumMod val="50000"/>
                  </a:schemeClr>
                </a:solidFill>
                <a:latin typeface="Times New Roman" panose="02020603050405020304" pitchFamily="18" charset="0"/>
                <a:cs typeface="Times New Roman" panose="02020603050405020304" pitchFamily="18" charset="0"/>
              </a:rPr>
              <a:t> </a:t>
            </a:r>
            <a:r>
              <a:rPr lang="it-IT" sz="3200" dirty="0" err="1" smtClean="0">
                <a:solidFill>
                  <a:schemeClr val="bg1">
                    <a:lumMod val="50000"/>
                  </a:schemeClr>
                </a:solidFill>
                <a:latin typeface="Times New Roman" panose="02020603050405020304" pitchFamily="18" charset="0"/>
                <a:cs typeface="Times New Roman" panose="02020603050405020304" pitchFamily="18" charset="0"/>
              </a:rPr>
              <a:t>reɪs</a:t>
            </a:r>
            <a:r>
              <a:rPr lang="it-IT" sz="3200" dirty="0" smtClean="0">
                <a:solidFill>
                  <a:schemeClr val="bg1">
                    <a:lumMod val="50000"/>
                  </a:schemeClr>
                </a:solidFill>
                <a:latin typeface="Times New Roman" panose="02020603050405020304" pitchFamily="18" charset="0"/>
                <a:cs typeface="Times New Roman" panose="02020603050405020304" pitchFamily="18" charset="0"/>
              </a:rPr>
              <a:t>)</a:t>
            </a:r>
            <a:endParaRPr lang="it-IT" sz="3200" dirty="0">
              <a:solidFill>
                <a:schemeClr val="bg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240" y="3675795"/>
            <a:ext cx="18288000" cy="1711109"/>
          </a:xfrm>
          <a:prstGeom prst="rect">
            <a:avLst/>
          </a:prstGeom>
        </p:spPr>
        <p:txBody>
          <a:bodyPr vert="horz" wrap="square" lIns="0" tIns="12065" rIns="0" bIns="0" rtlCol="0">
            <a:spAutoFit/>
          </a:bodyPr>
          <a:lstStyle/>
          <a:p>
            <a:pPr marL="12700" marR="5080">
              <a:lnSpc>
                <a:spcPct val="115199"/>
              </a:lnSpc>
              <a:spcBef>
                <a:spcPts val="95"/>
              </a:spcBef>
            </a:pPr>
            <a:r>
              <a:rPr sz="3200" spc="-20" dirty="0">
                <a:latin typeface="Noto Sans"/>
                <a:cs typeface="Noto Sans"/>
              </a:rPr>
              <a:t>The acidification </a:t>
            </a:r>
            <a:r>
              <a:rPr sz="3200" spc="-15" dirty="0">
                <a:latin typeface="Noto Sans"/>
                <a:cs typeface="Noto Sans"/>
              </a:rPr>
              <a:t>of </a:t>
            </a:r>
            <a:r>
              <a:rPr sz="3200" spc="-25" dirty="0">
                <a:latin typeface="Noto Sans"/>
                <a:cs typeface="Noto Sans"/>
              </a:rPr>
              <a:t>the </a:t>
            </a:r>
            <a:r>
              <a:rPr sz="3200" spc="-20" dirty="0">
                <a:latin typeface="Noto Sans"/>
                <a:cs typeface="Noto Sans"/>
              </a:rPr>
              <a:t>oceans </a:t>
            </a:r>
            <a:r>
              <a:rPr sz="3200" spc="-15" dirty="0">
                <a:latin typeface="Noto Sans"/>
                <a:cs typeface="Noto Sans"/>
              </a:rPr>
              <a:t>is </a:t>
            </a:r>
            <a:r>
              <a:rPr sz="3200" spc="-25" dirty="0">
                <a:latin typeface="Noto Sans"/>
                <a:cs typeface="Noto Sans"/>
              </a:rPr>
              <a:t>the  </a:t>
            </a:r>
            <a:r>
              <a:rPr sz="3200" spc="-20" dirty="0">
                <a:latin typeface="Noto Sans"/>
                <a:cs typeface="Noto Sans"/>
              </a:rPr>
              <a:t>name </a:t>
            </a:r>
            <a:r>
              <a:rPr sz="3200" spc="-65" dirty="0">
                <a:latin typeface="Noto Sans"/>
                <a:cs typeface="Noto Sans"/>
              </a:rPr>
              <a:t>given </a:t>
            </a:r>
            <a:r>
              <a:rPr sz="3200" spc="-20" dirty="0">
                <a:latin typeface="Noto Sans"/>
                <a:cs typeface="Noto Sans"/>
              </a:rPr>
              <a:t>to </a:t>
            </a:r>
            <a:r>
              <a:rPr sz="3200" spc="-25" dirty="0">
                <a:latin typeface="Noto Sans"/>
                <a:cs typeface="Noto Sans"/>
              </a:rPr>
              <a:t>the </a:t>
            </a:r>
            <a:r>
              <a:rPr sz="3200" spc="-20" dirty="0">
                <a:latin typeface="Noto Sans"/>
                <a:cs typeface="Noto Sans"/>
              </a:rPr>
              <a:t>decrease in </a:t>
            </a:r>
            <a:r>
              <a:rPr sz="3200" spc="-25" dirty="0">
                <a:latin typeface="Noto Sans"/>
                <a:cs typeface="Noto Sans"/>
              </a:rPr>
              <a:t>the  </a:t>
            </a:r>
            <a:r>
              <a:rPr sz="3200" spc="-20" dirty="0">
                <a:latin typeface="Noto Sans"/>
                <a:cs typeface="Noto Sans"/>
              </a:rPr>
              <a:t>oceanic </a:t>
            </a:r>
            <a:r>
              <a:rPr sz="3200" spc="-15" dirty="0">
                <a:latin typeface="Noto Sans"/>
                <a:cs typeface="Noto Sans"/>
              </a:rPr>
              <a:t>pH </a:t>
            </a:r>
            <a:r>
              <a:rPr sz="3200" spc="-30" dirty="0">
                <a:latin typeface="Noto Sans"/>
                <a:cs typeface="Noto Sans"/>
              </a:rPr>
              <a:t>value, </a:t>
            </a:r>
            <a:r>
              <a:rPr sz="3200" spc="-20" dirty="0">
                <a:latin typeface="Noto Sans"/>
                <a:cs typeface="Noto Sans"/>
              </a:rPr>
              <a:t>caused by </a:t>
            </a:r>
            <a:r>
              <a:rPr sz="3200" spc="-25" dirty="0">
                <a:latin typeface="Noto Sans"/>
                <a:cs typeface="Noto Sans"/>
              </a:rPr>
              <a:t>the  intake </a:t>
            </a:r>
            <a:r>
              <a:rPr sz="3200" spc="-15" dirty="0">
                <a:latin typeface="Noto Sans"/>
                <a:cs typeface="Noto Sans"/>
              </a:rPr>
              <a:t>of </a:t>
            </a:r>
            <a:r>
              <a:rPr sz="3200" spc="-35" dirty="0">
                <a:latin typeface="Noto Sans"/>
                <a:cs typeface="Noto Sans"/>
              </a:rPr>
              <a:t>anthropogenic </a:t>
            </a:r>
            <a:r>
              <a:rPr sz="3200" spc="-20" dirty="0">
                <a:latin typeface="Noto Sans"/>
                <a:cs typeface="Noto Sans"/>
              </a:rPr>
              <a:t>carbon  dioxide from </a:t>
            </a:r>
            <a:r>
              <a:rPr sz="3200" spc="-25" dirty="0">
                <a:latin typeface="Noto Sans"/>
                <a:cs typeface="Noto Sans"/>
              </a:rPr>
              <a:t>the </a:t>
            </a:r>
            <a:r>
              <a:rPr sz="3200" spc="-20" dirty="0">
                <a:latin typeface="Noto Sans"/>
                <a:cs typeface="Noto Sans"/>
              </a:rPr>
              <a:t>atmosphere. About  a quarter </a:t>
            </a:r>
            <a:r>
              <a:rPr sz="3200" spc="-15" dirty="0">
                <a:latin typeface="Noto Sans"/>
                <a:cs typeface="Noto Sans"/>
              </a:rPr>
              <a:t>of </a:t>
            </a:r>
            <a:r>
              <a:rPr sz="3200" spc="-25" dirty="0">
                <a:latin typeface="Noto Sans"/>
                <a:cs typeface="Noto Sans"/>
              </a:rPr>
              <a:t>the </a:t>
            </a:r>
            <a:r>
              <a:rPr sz="3200" spc="-10" dirty="0">
                <a:latin typeface="Noto Sans"/>
                <a:cs typeface="Noto Sans"/>
              </a:rPr>
              <a:t>CO2 </a:t>
            </a:r>
            <a:r>
              <a:rPr sz="3200" spc="-20" dirty="0">
                <a:latin typeface="Noto Sans"/>
                <a:cs typeface="Noto Sans"/>
              </a:rPr>
              <a:t>present in </a:t>
            </a:r>
            <a:r>
              <a:rPr sz="3200" spc="-25" dirty="0">
                <a:latin typeface="Noto Sans"/>
                <a:cs typeface="Noto Sans"/>
              </a:rPr>
              <a:t>the  </a:t>
            </a:r>
            <a:r>
              <a:rPr sz="3200" spc="-20" dirty="0">
                <a:latin typeface="Noto Sans"/>
                <a:cs typeface="Noto Sans"/>
              </a:rPr>
              <a:t>atmosphere </a:t>
            </a:r>
            <a:r>
              <a:rPr sz="3200" spc="-15" dirty="0">
                <a:latin typeface="Noto Sans"/>
                <a:cs typeface="Noto Sans"/>
              </a:rPr>
              <a:t>ends up </a:t>
            </a:r>
            <a:r>
              <a:rPr sz="3200" spc="-20" dirty="0">
                <a:latin typeface="Noto Sans"/>
                <a:cs typeface="Noto Sans"/>
              </a:rPr>
              <a:t>in </a:t>
            </a:r>
            <a:r>
              <a:rPr sz="3200" spc="-25" dirty="0">
                <a:latin typeface="Noto Sans"/>
                <a:cs typeface="Noto Sans"/>
              </a:rPr>
              <a:t>the </a:t>
            </a:r>
            <a:r>
              <a:rPr sz="3200" spc="-20" dirty="0">
                <a:latin typeface="Noto Sans"/>
                <a:cs typeface="Noto Sans"/>
              </a:rPr>
              <a:t>oceans  where </a:t>
            </a:r>
            <a:r>
              <a:rPr sz="3200" spc="-25" dirty="0">
                <a:latin typeface="Noto Sans"/>
                <a:cs typeface="Noto Sans"/>
              </a:rPr>
              <a:t>it </a:t>
            </a:r>
            <a:r>
              <a:rPr sz="3200" spc="-20" dirty="0">
                <a:latin typeface="Noto Sans"/>
                <a:cs typeface="Noto Sans"/>
              </a:rPr>
              <a:t>turns into carbonic acid  </a:t>
            </a:r>
            <a:r>
              <a:rPr sz="3200" spc="-15" dirty="0">
                <a:latin typeface="Noto Sans"/>
                <a:cs typeface="Noto Sans"/>
              </a:rPr>
              <a:t>(H2CO3).</a:t>
            </a:r>
            <a:endParaRPr sz="3200" dirty="0">
              <a:latin typeface="Noto Sans"/>
              <a:cs typeface="Noto Sans"/>
            </a:endParaRPr>
          </a:p>
        </p:txBody>
      </p:sp>
      <p:sp>
        <p:nvSpPr>
          <p:cNvPr id="3" name="object 3"/>
          <p:cNvSpPr txBox="1">
            <a:spLocks noGrp="1"/>
          </p:cNvSpPr>
          <p:nvPr>
            <p:ph type="title"/>
          </p:nvPr>
        </p:nvSpPr>
        <p:spPr>
          <a:xfrm>
            <a:off x="15240" y="3165608"/>
            <a:ext cx="7172325" cy="505267"/>
          </a:xfrm>
          <a:prstGeom prst="rect">
            <a:avLst/>
          </a:prstGeom>
        </p:spPr>
        <p:txBody>
          <a:bodyPr vert="horz" wrap="square" lIns="0" tIns="12700" rIns="0" bIns="0" rtlCol="0">
            <a:spAutoFit/>
          </a:bodyPr>
          <a:lstStyle/>
          <a:p>
            <a:pPr marL="12700">
              <a:lnSpc>
                <a:spcPct val="100000"/>
              </a:lnSpc>
              <a:spcBef>
                <a:spcPts val="100"/>
              </a:spcBef>
            </a:pPr>
            <a:r>
              <a:rPr sz="3200" spc="-5" dirty="0">
                <a:solidFill>
                  <a:schemeClr val="tx2">
                    <a:lumMod val="75000"/>
                  </a:schemeClr>
                </a:solidFill>
                <a:latin typeface="Noto Sans"/>
                <a:cs typeface="Noto Sans"/>
              </a:rPr>
              <a:t>Surface water</a:t>
            </a:r>
            <a:r>
              <a:rPr sz="3200" spc="-85" dirty="0">
                <a:solidFill>
                  <a:schemeClr val="tx2">
                    <a:lumMod val="75000"/>
                  </a:schemeClr>
                </a:solidFill>
                <a:latin typeface="Noto Sans"/>
                <a:cs typeface="Noto Sans"/>
              </a:rPr>
              <a:t> </a:t>
            </a:r>
            <a:r>
              <a:rPr sz="3200" spc="-5" dirty="0">
                <a:solidFill>
                  <a:schemeClr val="tx2">
                    <a:lumMod val="75000"/>
                  </a:schemeClr>
                </a:solidFill>
                <a:latin typeface="Noto Sans"/>
                <a:cs typeface="Noto Sans"/>
              </a:rPr>
              <a:t>acidification</a:t>
            </a:r>
            <a:endParaRPr sz="3200" dirty="0">
              <a:solidFill>
                <a:schemeClr val="tx2">
                  <a:lumMod val="75000"/>
                </a:schemeClr>
              </a:solidFill>
              <a:latin typeface="Noto Sans"/>
              <a:cs typeface="Noto Sans"/>
            </a:endParaRPr>
          </a:p>
        </p:txBody>
      </p:sp>
      <p:sp>
        <p:nvSpPr>
          <p:cNvPr id="4" name="object 4"/>
          <p:cNvSpPr/>
          <p:nvPr/>
        </p:nvSpPr>
        <p:spPr>
          <a:xfrm>
            <a:off x="7848600" y="190500"/>
            <a:ext cx="4038600" cy="270749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863840" y="5386904"/>
            <a:ext cx="4023360" cy="2707495"/>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30480" y="7454355"/>
            <a:ext cx="18288000" cy="2603277"/>
          </a:xfrm>
          <a:prstGeom prst="rect">
            <a:avLst/>
          </a:prstGeom>
        </p:spPr>
        <p:txBody>
          <a:bodyPr vert="horz" wrap="square" lIns="0" tIns="12700" rIns="0" bIns="0" rtlCol="0">
            <a:spAutoFit/>
          </a:bodyPr>
          <a:lstStyle/>
          <a:p>
            <a:pPr marL="12700">
              <a:lnSpc>
                <a:spcPts val="5010"/>
              </a:lnSpc>
              <a:spcBef>
                <a:spcPts val="100"/>
              </a:spcBef>
            </a:pPr>
            <a:r>
              <a:rPr lang="it-IT" sz="4200" b="1" spc="-45" dirty="0" smtClean="0">
                <a:latin typeface="Noto Sans"/>
                <a:cs typeface="Noto Sans"/>
              </a:rPr>
              <a:t> </a:t>
            </a:r>
            <a:r>
              <a:rPr lang="it-IT" sz="4200" b="1" spc="-45" dirty="0" smtClean="0">
                <a:solidFill>
                  <a:schemeClr val="tx2">
                    <a:lumMod val="75000"/>
                  </a:schemeClr>
                </a:solidFill>
                <a:latin typeface="Noto Sans"/>
                <a:cs typeface="Noto Sans"/>
              </a:rPr>
              <a:t>Biogas</a:t>
            </a:r>
            <a:endParaRPr sz="4200" dirty="0">
              <a:solidFill>
                <a:schemeClr val="tx2">
                  <a:lumMod val="75000"/>
                </a:schemeClr>
              </a:solidFill>
              <a:latin typeface="Noto Sans"/>
              <a:cs typeface="Noto Sans"/>
            </a:endParaRPr>
          </a:p>
          <a:p>
            <a:pPr marL="12700">
              <a:lnSpc>
                <a:spcPts val="3810"/>
              </a:lnSpc>
            </a:pPr>
            <a:r>
              <a:rPr sz="3200" spc="-50" dirty="0">
                <a:latin typeface="Noto Sans"/>
                <a:cs typeface="Noto Sans"/>
              </a:rPr>
              <a:t>Biogas </a:t>
            </a:r>
            <a:r>
              <a:rPr sz="3200" spc="-20" dirty="0">
                <a:latin typeface="Noto Sans"/>
                <a:cs typeface="Noto Sans"/>
              </a:rPr>
              <a:t>are a </a:t>
            </a:r>
            <a:r>
              <a:rPr sz="3200" spc="-25" dirty="0">
                <a:latin typeface="Noto Sans"/>
                <a:cs typeface="Noto Sans"/>
              </a:rPr>
              <a:t>mixture </a:t>
            </a:r>
            <a:r>
              <a:rPr sz="3200" spc="-15" dirty="0">
                <a:latin typeface="Noto Sans"/>
                <a:cs typeface="Noto Sans"/>
              </a:rPr>
              <a:t>of </a:t>
            </a:r>
            <a:r>
              <a:rPr sz="3200" spc="-20" dirty="0">
                <a:latin typeface="Noto Sans"/>
                <a:cs typeface="Noto Sans"/>
              </a:rPr>
              <a:t>various types </a:t>
            </a:r>
            <a:r>
              <a:rPr sz="3200" spc="-15" dirty="0">
                <a:latin typeface="Noto Sans"/>
                <a:cs typeface="Noto Sans"/>
              </a:rPr>
              <a:t>of</a:t>
            </a:r>
            <a:r>
              <a:rPr sz="3200" spc="140" dirty="0">
                <a:latin typeface="Noto Sans"/>
                <a:cs typeface="Noto Sans"/>
              </a:rPr>
              <a:t> </a:t>
            </a:r>
            <a:r>
              <a:rPr sz="3200" spc="-85" dirty="0" smtClean="0">
                <a:latin typeface="Noto Sans"/>
                <a:cs typeface="Noto Sans"/>
              </a:rPr>
              <a:t>gas,</a:t>
            </a:r>
            <a:r>
              <a:rPr lang="it-IT" sz="3200" dirty="0">
                <a:latin typeface="Noto Sans"/>
                <a:cs typeface="Noto Sans"/>
              </a:rPr>
              <a:t> </a:t>
            </a:r>
            <a:r>
              <a:rPr sz="3200" spc="-20" dirty="0" smtClean="0">
                <a:latin typeface="Noto Sans"/>
                <a:cs typeface="Noto Sans"/>
              </a:rPr>
              <a:t>mainly </a:t>
            </a:r>
            <a:r>
              <a:rPr sz="3200" spc="-15" dirty="0">
                <a:latin typeface="Noto Sans"/>
                <a:cs typeface="Noto Sans"/>
              </a:rPr>
              <a:t>composed of </a:t>
            </a:r>
            <a:r>
              <a:rPr sz="3200" spc="-30" dirty="0">
                <a:latin typeface="Noto Sans"/>
                <a:cs typeface="Noto Sans"/>
              </a:rPr>
              <a:t>methane, </a:t>
            </a:r>
            <a:r>
              <a:rPr sz="3200" spc="-15" dirty="0">
                <a:latin typeface="Noto Sans"/>
                <a:cs typeface="Noto Sans"/>
              </a:rPr>
              <a:t>produced </a:t>
            </a:r>
            <a:r>
              <a:rPr sz="3200" spc="-20" dirty="0">
                <a:latin typeface="Noto Sans"/>
                <a:cs typeface="Noto Sans"/>
              </a:rPr>
              <a:t>by  bacterial fermentation in anaerobiosis </a:t>
            </a:r>
            <a:r>
              <a:rPr sz="3200" spc="-15" dirty="0">
                <a:latin typeface="Noto Sans"/>
                <a:cs typeface="Noto Sans"/>
              </a:rPr>
              <a:t>of  </a:t>
            </a:r>
            <a:r>
              <a:rPr sz="3200" spc="-50" dirty="0">
                <a:latin typeface="Noto Sans"/>
                <a:cs typeface="Noto Sans"/>
              </a:rPr>
              <a:t>organic </a:t>
            </a:r>
            <a:r>
              <a:rPr sz="3200" spc="-15" dirty="0">
                <a:latin typeface="Noto Sans"/>
                <a:cs typeface="Noto Sans"/>
              </a:rPr>
              <a:t>residues </a:t>
            </a:r>
            <a:r>
              <a:rPr sz="3200" spc="-20" dirty="0">
                <a:latin typeface="Noto Sans"/>
                <a:cs typeface="Noto Sans"/>
              </a:rPr>
              <a:t>from </a:t>
            </a:r>
            <a:r>
              <a:rPr sz="3200" spc="-45" dirty="0">
                <a:latin typeface="Noto Sans"/>
                <a:cs typeface="Noto Sans"/>
              </a:rPr>
              <a:t>vegetable </a:t>
            </a:r>
            <a:r>
              <a:rPr sz="3200" spc="-15" dirty="0">
                <a:latin typeface="Noto Sans"/>
                <a:cs typeface="Noto Sans"/>
              </a:rPr>
              <a:t>or </a:t>
            </a:r>
            <a:r>
              <a:rPr sz="3200" spc="-20" dirty="0">
                <a:latin typeface="Noto Sans"/>
                <a:cs typeface="Noto Sans"/>
              </a:rPr>
              <a:t>animal  </a:t>
            </a:r>
            <a:r>
              <a:rPr sz="3200" spc="-15" dirty="0">
                <a:latin typeface="Noto Sans"/>
                <a:cs typeface="Noto Sans"/>
              </a:rPr>
              <a:t>residues. The </a:t>
            </a:r>
            <a:r>
              <a:rPr sz="3200" spc="-20" dirty="0">
                <a:latin typeface="Noto Sans"/>
                <a:cs typeface="Noto Sans"/>
              </a:rPr>
              <a:t>whole </a:t>
            </a:r>
            <a:r>
              <a:rPr sz="3200" spc="-15" dirty="0">
                <a:latin typeface="Noto Sans"/>
                <a:cs typeface="Noto Sans"/>
              </a:rPr>
              <a:t>process sees </a:t>
            </a:r>
            <a:r>
              <a:rPr sz="3200" spc="-20" dirty="0">
                <a:latin typeface="Noto Sans"/>
                <a:cs typeface="Noto Sans"/>
              </a:rPr>
              <a:t>the  decomposition </a:t>
            </a:r>
            <a:r>
              <a:rPr sz="3200" spc="-15" dirty="0">
                <a:latin typeface="Noto Sans"/>
                <a:cs typeface="Noto Sans"/>
              </a:rPr>
              <a:t>of </a:t>
            </a:r>
            <a:r>
              <a:rPr sz="3200" spc="-20" dirty="0">
                <a:latin typeface="Noto Sans"/>
                <a:cs typeface="Noto Sans"/>
              </a:rPr>
              <a:t>the </a:t>
            </a:r>
            <a:r>
              <a:rPr sz="3200" spc="-50" dirty="0">
                <a:latin typeface="Noto Sans"/>
                <a:cs typeface="Noto Sans"/>
              </a:rPr>
              <a:t>organic </a:t>
            </a:r>
            <a:r>
              <a:rPr sz="3200" spc="-25" dirty="0">
                <a:latin typeface="Noto Sans"/>
                <a:cs typeface="Noto Sans"/>
              </a:rPr>
              <a:t>material </a:t>
            </a:r>
            <a:r>
              <a:rPr sz="3200" spc="-20" dirty="0">
                <a:latin typeface="Noto Sans"/>
                <a:cs typeface="Noto Sans"/>
              </a:rPr>
              <a:t>by  </a:t>
            </a:r>
            <a:r>
              <a:rPr sz="3200" spc="-15" dirty="0">
                <a:latin typeface="Noto Sans"/>
                <a:cs typeface="Noto Sans"/>
              </a:rPr>
              <a:t>some </a:t>
            </a:r>
            <a:r>
              <a:rPr sz="3200" spc="-20" dirty="0">
                <a:latin typeface="Noto Sans"/>
                <a:cs typeface="Noto Sans"/>
              </a:rPr>
              <a:t>types </a:t>
            </a:r>
            <a:r>
              <a:rPr sz="3200" spc="-15" dirty="0">
                <a:latin typeface="Noto Sans"/>
                <a:cs typeface="Noto Sans"/>
              </a:rPr>
              <a:t>of </a:t>
            </a:r>
            <a:r>
              <a:rPr sz="3200" spc="-30" dirty="0">
                <a:latin typeface="Noto Sans"/>
                <a:cs typeface="Noto Sans"/>
              </a:rPr>
              <a:t>bacteria, </a:t>
            </a:r>
            <a:r>
              <a:rPr sz="3200" spc="-40" dirty="0">
                <a:latin typeface="Noto Sans"/>
                <a:cs typeface="Noto Sans"/>
              </a:rPr>
              <a:t>producing </a:t>
            </a:r>
            <a:r>
              <a:rPr sz="3200" spc="-20" dirty="0">
                <a:latin typeface="Noto Sans"/>
                <a:cs typeface="Noto Sans"/>
              </a:rPr>
              <a:t>carbon  </a:t>
            </a:r>
            <a:r>
              <a:rPr sz="3200" spc="-25" dirty="0">
                <a:latin typeface="Noto Sans"/>
                <a:cs typeface="Noto Sans"/>
              </a:rPr>
              <a:t>dioxide, </a:t>
            </a:r>
            <a:r>
              <a:rPr sz="3200" spc="-45" dirty="0">
                <a:latin typeface="Noto Sans"/>
                <a:cs typeface="Noto Sans"/>
              </a:rPr>
              <a:t>hydrogen </a:t>
            </a:r>
            <a:r>
              <a:rPr sz="3200" spc="-20" dirty="0">
                <a:latin typeface="Noto Sans"/>
                <a:cs typeface="Noto Sans"/>
              </a:rPr>
              <a:t>and</a:t>
            </a:r>
            <a:r>
              <a:rPr sz="3200" spc="50" dirty="0">
                <a:latin typeface="Noto Sans"/>
                <a:cs typeface="Noto Sans"/>
              </a:rPr>
              <a:t> </a:t>
            </a:r>
            <a:r>
              <a:rPr sz="3200" spc="-20" dirty="0">
                <a:latin typeface="Noto Sans"/>
                <a:cs typeface="Noto Sans"/>
              </a:rPr>
              <a:t>methane.</a:t>
            </a:r>
            <a:endParaRPr sz="3200" dirty="0">
              <a:latin typeface="Noto Sans"/>
              <a:cs typeface="Noto Sans"/>
            </a:endParaRPr>
          </a:p>
        </p:txBody>
      </p:sp>
      <p:sp>
        <p:nvSpPr>
          <p:cNvPr id="7" name="Rettangolo 6"/>
          <p:cNvSpPr/>
          <p:nvPr/>
        </p:nvSpPr>
        <p:spPr>
          <a:xfrm>
            <a:off x="1828800" y="7454355"/>
            <a:ext cx="2771913" cy="646331"/>
          </a:xfrm>
          <a:prstGeom prst="rect">
            <a:avLst/>
          </a:prstGeom>
        </p:spPr>
        <p:txBody>
          <a:bodyPr wrap="none">
            <a:spAutoFit/>
          </a:bodyPr>
          <a:lstStyle/>
          <a:p>
            <a:r>
              <a:rPr lang="it-IT" sz="3600" dirty="0">
                <a:solidFill>
                  <a:schemeClr val="bg1">
                    <a:lumMod val="50000"/>
                  </a:schemeClr>
                </a:solidFill>
                <a:latin typeface="Times New Roman" panose="02020603050405020304" pitchFamily="18" charset="0"/>
                <a:cs typeface="Times New Roman" panose="02020603050405020304" pitchFamily="18" charset="0"/>
              </a:rPr>
              <a:t> </a:t>
            </a:r>
            <a:r>
              <a:rPr lang="it-IT" sz="3600" dirty="0" smtClean="0">
                <a:solidFill>
                  <a:schemeClr val="bg1">
                    <a:lumMod val="50000"/>
                  </a:schemeClr>
                </a:solidFill>
                <a:latin typeface="Times New Roman" panose="02020603050405020304" pitchFamily="18" charset="0"/>
                <a:cs typeface="Times New Roman" panose="02020603050405020304" pitchFamily="18" charset="0"/>
              </a:rPr>
              <a:t>(</a:t>
            </a:r>
            <a:r>
              <a:rPr lang="it-IT" sz="3600" dirty="0">
                <a:solidFill>
                  <a:schemeClr val="bg1">
                    <a:lumMod val="50000"/>
                  </a:schemeClr>
                </a:solidFill>
                <a:latin typeface="Times New Roman" panose="02020603050405020304" pitchFamily="18" charset="0"/>
                <a:cs typeface="Times New Roman" panose="02020603050405020304" pitchFamily="18" charset="0"/>
              </a:rPr>
              <a:t>ˈ</a:t>
            </a:r>
            <a:r>
              <a:rPr lang="it-IT" sz="3600" dirty="0" err="1">
                <a:solidFill>
                  <a:schemeClr val="bg1">
                    <a:lumMod val="50000"/>
                  </a:schemeClr>
                </a:solidFill>
                <a:latin typeface="Times New Roman" panose="02020603050405020304" pitchFamily="18" charset="0"/>
                <a:cs typeface="Times New Roman" panose="02020603050405020304" pitchFamily="18" charset="0"/>
              </a:rPr>
              <a:t>baɪ.əʊˌɡæs</a:t>
            </a:r>
            <a:r>
              <a:rPr lang="it-IT" sz="3600" dirty="0" smtClean="0">
                <a:solidFill>
                  <a:schemeClr val="bg1">
                    <a:lumMod val="50000"/>
                  </a:schemeClr>
                </a:solidFill>
                <a:latin typeface="Times New Roman" panose="02020603050405020304" pitchFamily="18" charset="0"/>
                <a:cs typeface="Times New Roman" panose="02020603050405020304" pitchFamily="18" charset="0"/>
              </a:rPr>
              <a:t>)</a:t>
            </a:r>
            <a:endParaRPr lang="it-IT" sz="36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8" name="Rettangolo 7"/>
          <p:cNvSpPr/>
          <p:nvPr/>
        </p:nvSpPr>
        <p:spPr>
          <a:xfrm>
            <a:off x="5098361" y="3086100"/>
            <a:ext cx="5165197" cy="584775"/>
          </a:xfrm>
          <a:prstGeom prst="rect">
            <a:avLst/>
          </a:prstGeom>
        </p:spPr>
        <p:txBody>
          <a:bodyPr wrap="none">
            <a:spAutoFit/>
          </a:bodyPr>
          <a:lstStyle/>
          <a:p>
            <a:r>
              <a:rPr lang="it-IT" sz="2800" dirty="0">
                <a:solidFill>
                  <a:schemeClr val="bg1">
                    <a:lumMod val="50000"/>
                  </a:schemeClr>
                </a:solidFill>
                <a:latin typeface="Times New Roman" panose="02020603050405020304" pitchFamily="18" charset="0"/>
                <a:cs typeface="Times New Roman" panose="02020603050405020304" pitchFamily="18" charset="0"/>
              </a:rPr>
              <a:t> </a:t>
            </a:r>
            <a:r>
              <a:rPr lang="it-IT" sz="3200" dirty="0" smtClean="0">
                <a:solidFill>
                  <a:schemeClr val="bg1">
                    <a:lumMod val="50000"/>
                  </a:schemeClr>
                </a:solidFill>
                <a:latin typeface="Times New Roman" panose="02020603050405020304" pitchFamily="18" charset="0"/>
                <a:cs typeface="Times New Roman" panose="02020603050405020304" pitchFamily="18" charset="0"/>
              </a:rPr>
              <a:t>(</a:t>
            </a:r>
            <a:r>
              <a:rPr lang="it-IT" sz="3200" dirty="0" err="1" smtClean="0">
                <a:solidFill>
                  <a:schemeClr val="bg1">
                    <a:lumMod val="50000"/>
                  </a:schemeClr>
                </a:solidFill>
                <a:latin typeface="Times New Roman" panose="02020603050405020304" pitchFamily="18" charset="0"/>
                <a:cs typeface="Times New Roman" panose="02020603050405020304" pitchFamily="18" charset="0"/>
              </a:rPr>
              <a:t>sɜːfɪsˈwɔ</a:t>
            </a:r>
            <a:r>
              <a:rPr lang="it-IT" sz="3200" dirty="0" smtClean="0">
                <a:solidFill>
                  <a:schemeClr val="bg1">
                    <a:lumMod val="50000"/>
                  </a:schemeClr>
                </a:solidFill>
                <a:latin typeface="Times New Roman" panose="02020603050405020304" pitchFamily="18" charset="0"/>
                <a:cs typeface="Times New Roman" panose="02020603050405020304" pitchFamily="18" charset="0"/>
              </a:rPr>
              <a:t>ː.</a:t>
            </a:r>
            <a:r>
              <a:rPr lang="it-IT" sz="3200" dirty="0" err="1" smtClean="0">
                <a:solidFill>
                  <a:schemeClr val="bg1">
                    <a:lumMod val="50000"/>
                  </a:schemeClr>
                </a:solidFill>
                <a:latin typeface="Times New Roman" panose="02020603050405020304" pitchFamily="18" charset="0"/>
                <a:cs typeface="Times New Roman" panose="02020603050405020304" pitchFamily="18" charset="0"/>
              </a:rPr>
              <a:t>tərəsɪd.ɪ.fɪ</a:t>
            </a:r>
            <a:r>
              <a:rPr lang="it-IT" sz="3200" dirty="0" err="1">
                <a:solidFill>
                  <a:schemeClr val="bg1">
                    <a:lumMod val="50000"/>
                  </a:schemeClr>
                </a:solidFill>
                <a:latin typeface="Times New Roman" panose="02020603050405020304" pitchFamily="18" charset="0"/>
                <a:cs typeface="Times New Roman" panose="02020603050405020304" pitchFamily="18" charset="0"/>
              </a:rPr>
              <a:t>ˈkeɪ.ʃən</a:t>
            </a:r>
            <a:r>
              <a:rPr lang="it-IT" sz="3200" dirty="0" smtClean="0">
                <a:solidFill>
                  <a:schemeClr val="bg1">
                    <a:lumMod val="50000"/>
                  </a:schemeClr>
                </a:solidFill>
                <a:latin typeface="Times New Roman" panose="02020603050405020304" pitchFamily="18" charset="0"/>
                <a:cs typeface="Times New Roman" panose="02020603050405020304" pitchFamily="18" charset="0"/>
              </a:rPr>
              <a:t>)</a:t>
            </a:r>
            <a:endParaRPr lang="it-IT" sz="3200" dirty="0">
              <a:solidFill>
                <a:schemeClr val="bg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 y="3162301"/>
            <a:ext cx="2035175" cy="659155"/>
          </a:xfrm>
          <a:prstGeom prst="rect">
            <a:avLst/>
          </a:prstGeom>
        </p:spPr>
        <p:txBody>
          <a:bodyPr vert="horz" wrap="square" lIns="0" tIns="12700" rIns="0" bIns="0" rtlCol="0">
            <a:spAutoFit/>
          </a:bodyPr>
          <a:lstStyle/>
          <a:p>
            <a:pPr marL="12700">
              <a:lnSpc>
                <a:spcPct val="100000"/>
              </a:lnSpc>
              <a:spcBef>
                <a:spcPts val="100"/>
              </a:spcBef>
            </a:pPr>
            <a:r>
              <a:rPr lang="it-IT" sz="4200" b="1" spc="55" dirty="0" smtClean="0">
                <a:solidFill>
                  <a:schemeClr val="tx2">
                    <a:lumMod val="75000"/>
                  </a:schemeClr>
                </a:solidFill>
                <a:latin typeface="Noto Sans"/>
                <a:cs typeface="Noto Sans"/>
              </a:rPr>
              <a:t>Radon</a:t>
            </a:r>
            <a:endParaRPr sz="4200" dirty="0">
              <a:solidFill>
                <a:schemeClr val="tx2">
                  <a:lumMod val="75000"/>
                </a:schemeClr>
              </a:solidFill>
              <a:latin typeface="Noto Sans"/>
              <a:cs typeface="Noto Sans"/>
            </a:endParaRPr>
          </a:p>
        </p:txBody>
      </p:sp>
      <p:sp>
        <p:nvSpPr>
          <p:cNvPr id="3" name="object 3"/>
          <p:cNvSpPr txBox="1"/>
          <p:nvPr/>
        </p:nvSpPr>
        <p:spPr>
          <a:xfrm>
            <a:off x="30480" y="3821456"/>
            <a:ext cx="18224498" cy="1711751"/>
          </a:xfrm>
          <a:prstGeom prst="rect">
            <a:avLst/>
          </a:prstGeom>
        </p:spPr>
        <p:txBody>
          <a:bodyPr vert="horz" wrap="square" lIns="0" tIns="12700" rIns="0" bIns="0" rtlCol="0">
            <a:spAutoFit/>
          </a:bodyPr>
          <a:lstStyle/>
          <a:p>
            <a:pPr marL="12700" marR="5080">
              <a:lnSpc>
                <a:spcPct val="115199"/>
              </a:lnSpc>
              <a:spcBef>
                <a:spcPts val="100"/>
              </a:spcBef>
            </a:pPr>
            <a:r>
              <a:rPr sz="3200" spc="-85" dirty="0">
                <a:latin typeface="Noto Sans"/>
                <a:cs typeface="Noto Sans"/>
              </a:rPr>
              <a:t>Radon </a:t>
            </a:r>
            <a:r>
              <a:rPr sz="3200" spc="-75" dirty="0">
                <a:latin typeface="Noto Sans"/>
                <a:cs typeface="Noto Sans"/>
              </a:rPr>
              <a:t>or </a:t>
            </a:r>
            <a:r>
              <a:rPr sz="3200" spc="-70" dirty="0">
                <a:latin typeface="Noto Sans"/>
                <a:cs typeface="Noto Sans"/>
              </a:rPr>
              <a:t>sparse </a:t>
            </a:r>
            <a:r>
              <a:rPr sz="3200" spc="-95" dirty="0">
                <a:latin typeface="Noto Sans"/>
                <a:cs typeface="Noto Sans"/>
              </a:rPr>
              <a:t>(previously </a:t>
            </a:r>
            <a:r>
              <a:rPr sz="3200" spc="-80" dirty="0">
                <a:latin typeface="Noto Sans"/>
                <a:cs typeface="Noto Sans"/>
              </a:rPr>
              <a:t>called </a:t>
            </a:r>
            <a:r>
              <a:rPr sz="3200" spc="-90" dirty="0">
                <a:latin typeface="Noto Sans"/>
                <a:cs typeface="Noto Sans"/>
              </a:rPr>
              <a:t>niton  </a:t>
            </a:r>
            <a:r>
              <a:rPr sz="3200" spc="-75" dirty="0">
                <a:latin typeface="Noto Sans"/>
                <a:cs typeface="Noto Sans"/>
              </a:rPr>
              <a:t>or </a:t>
            </a:r>
            <a:r>
              <a:rPr sz="3200" spc="-90" dirty="0">
                <a:latin typeface="Noto Sans"/>
                <a:cs typeface="Noto Sans"/>
              </a:rPr>
              <a:t>nite) </a:t>
            </a:r>
            <a:r>
              <a:rPr sz="3200" spc="-75" dirty="0">
                <a:latin typeface="Noto Sans"/>
                <a:cs typeface="Noto Sans"/>
              </a:rPr>
              <a:t>is </a:t>
            </a:r>
            <a:r>
              <a:rPr sz="3200" spc="-80" dirty="0">
                <a:latin typeface="Noto Sans"/>
                <a:cs typeface="Noto Sans"/>
              </a:rPr>
              <a:t>the </a:t>
            </a:r>
            <a:r>
              <a:rPr sz="3200" spc="-85" dirty="0">
                <a:latin typeface="Noto Sans"/>
                <a:cs typeface="Noto Sans"/>
              </a:rPr>
              <a:t>chemical </a:t>
            </a:r>
            <a:r>
              <a:rPr sz="3200" spc="-90" dirty="0">
                <a:latin typeface="Noto Sans"/>
                <a:cs typeface="Noto Sans"/>
              </a:rPr>
              <a:t>element </a:t>
            </a:r>
            <a:r>
              <a:rPr sz="3200" spc="-95" dirty="0">
                <a:latin typeface="Noto Sans"/>
                <a:cs typeface="Noto Sans"/>
              </a:rPr>
              <a:t>that </a:t>
            </a:r>
            <a:r>
              <a:rPr sz="3200" spc="-75" dirty="0">
                <a:latin typeface="Noto Sans"/>
                <a:cs typeface="Noto Sans"/>
              </a:rPr>
              <a:t>is  </a:t>
            </a:r>
            <a:r>
              <a:rPr sz="3200" spc="-70" dirty="0">
                <a:latin typeface="Noto Sans"/>
                <a:cs typeface="Noto Sans"/>
              </a:rPr>
              <a:t>represented </a:t>
            </a:r>
            <a:r>
              <a:rPr sz="3200" spc="-80" dirty="0">
                <a:latin typeface="Noto Sans"/>
                <a:cs typeface="Noto Sans"/>
              </a:rPr>
              <a:t>the </a:t>
            </a:r>
            <a:r>
              <a:rPr sz="3200" spc="-75" dirty="0">
                <a:latin typeface="Noto Sans"/>
                <a:cs typeface="Noto Sans"/>
              </a:rPr>
              <a:t>periodic </a:t>
            </a:r>
            <a:r>
              <a:rPr sz="3200" spc="-85" dirty="0">
                <a:latin typeface="Noto Sans"/>
                <a:cs typeface="Noto Sans"/>
              </a:rPr>
              <a:t>table </a:t>
            </a:r>
            <a:r>
              <a:rPr sz="3200" spc="-120" dirty="0">
                <a:latin typeface="Noto Sans"/>
                <a:cs typeface="Noto Sans"/>
              </a:rPr>
              <a:t>by </a:t>
            </a:r>
            <a:r>
              <a:rPr sz="3200" spc="-80" dirty="0">
                <a:latin typeface="Noto Sans"/>
                <a:cs typeface="Noto Sans"/>
              </a:rPr>
              <a:t>the  </a:t>
            </a:r>
            <a:r>
              <a:rPr sz="3200" spc="-105" dirty="0">
                <a:latin typeface="Noto Sans"/>
                <a:cs typeface="Noto Sans"/>
              </a:rPr>
              <a:t>symbol </a:t>
            </a:r>
            <a:r>
              <a:rPr sz="3200" spc="-95" dirty="0">
                <a:latin typeface="Noto Sans"/>
                <a:cs typeface="Noto Sans"/>
              </a:rPr>
              <a:t>Rn </a:t>
            </a:r>
            <a:r>
              <a:rPr sz="3200" spc="-90" dirty="0">
                <a:latin typeface="Noto Sans"/>
                <a:cs typeface="Noto Sans"/>
              </a:rPr>
              <a:t>and </a:t>
            </a:r>
            <a:r>
              <a:rPr sz="3200" spc="-95" dirty="0">
                <a:latin typeface="Noto Sans"/>
                <a:cs typeface="Noto Sans"/>
              </a:rPr>
              <a:t>atomic number </a:t>
            </a:r>
            <a:r>
              <a:rPr sz="3200" spc="-40" dirty="0">
                <a:latin typeface="Noto Sans"/>
                <a:cs typeface="Noto Sans"/>
              </a:rPr>
              <a:t>86. </a:t>
            </a:r>
            <a:r>
              <a:rPr sz="3200" spc="-85" dirty="0">
                <a:latin typeface="Noto Sans"/>
                <a:cs typeface="Noto Sans"/>
              </a:rPr>
              <a:t>Radon  </a:t>
            </a:r>
            <a:r>
              <a:rPr sz="3200" spc="-75" dirty="0">
                <a:latin typeface="Noto Sans"/>
                <a:cs typeface="Noto Sans"/>
              </a:rPr>
              <a:t>is </a:t>
            </a:r>
            <a:r>
              <a:rPr sz="3200" spc="-100" dirty="0">
                <a:latin typeface="Noto Sans"/>
                <a:cs typeface="Noto Sans"/>
              </a:rPr>
              <a:t>a </a:t>
            </a:r>
            <a:r>
              <a:rPr sz="3200" spc="-114" dirty="0">
                <a:latin typeface="Noto Sans"/>
                <a:cs typeface="Noto Sans"/>
              </a:rPr>
              <a:t>very </a:t>
            </a:r>
            <a:r>
              <a:rPr sz="3200" spc="-120" dirty="0">
                <a:latin typeface="Noto Sans"/>
                <a:cs typeface="Noto Sans"/>
              </a:rPr>
              <a:t>heavy </a:t>
            </a:r>
            <a:r>
              <a:rPr sz="3200" spc="-160" dirty="0">
                <a:latin typeface="Noto Sans"/>
                <a:cs typeface="Noto Sans"/>
              </a:rPr>
              <a:t>gas, </a:t>
            </a:r>
            <a:r>
              <a:rPr sz="3200" spc="-105" dirty="0">
                <a:latin typeface="Noto Sans"/>
                <a:cs typeface="Noto Sans"/>
              </a:rPr>
              <a:t>dangerous </a:t>
            </a:r>
            <a:r>
              <a:rPr sz="3200" spc="-100" dirty="0">
                <a:latin typeface="Noto Sans"/>
                <a:cs typeface="Noto Sans"/>
              </a:rPr>
              <a:t>for </a:t>
            </a:r>
            <a:r>
              <a:rPr sz="3200" spc="-114" dirty="0">
                <a:latin typeface="Noto Sans"/>
                <a:cs typeface="Noto Sans"/>
              </a:rPr>
              <a:t>human  </a:t>
            </a:r>
            <a:r>
              <a:rPr sz="3200" spc="-90" dirty="0">
                <a:latin typeface="Noto Sans"/>
                <a:cs typeface="Noto Sans"/>
              </a:rPr>
              <a:t>health </a:t>
            </a:r>
            <a:r>
              <a:rPr sz="3200" spc="-125" dirty="0">
                <a:latin typeface="Noto Sans"/>
                <a:cs typeface="Noto Sans"/>
              </a:rPr>
              <a:t>if </a:t>
            </a:r>
            <a:r>
              <a:rPr sz="3200" spc="-90" dirty="0">
                <a:latin typeface="Noto Sans"/>
                <a:cs typeface="Noto Sans"/>
              </a:rPr>
              <a:t>inhaled </a:t>
            </a:r>
            <a:r>
              <a:rPr sz="3200" spc="-100" dirty="0">
                <a:latin typeface="Noto Sans"/>
                <a:cs typeface="Noto Sans"/>
              </a:rPr>
              <a:t>in </a:t>
            </a:r>
            <a:r>
              <a:rPr sz="3200" spc="-114" dirty="0">
                <a:latin typeface="Noto Sans"/>
                <a:cs typeface="Noto Sans"/>
              </a:rPr>
              <a:t>significant</a:t>
            </a:r>
            <a:r>
              <a:rPr sz="3200" spc="375" dirty="0">
                <a:latin typeface="Noto Sans"/>
                <a:cs typeface="Noto Sans"/>
              </a:rPr>
              <a:t> </a:t>
            </a:r>
            <a:r>
              <a:rPr sz="3200" spc="-90" dirty="0">
                <a:latin typeface="Noto Sans"/>
                <a:cs typeface="Noto Sans"/>
              </a:rPr>
              <a:t>quantities.</a:t>
            </a:r>
            <a:endParaRPr sz="3200" dirty="0">
              <a:latin typeface="Noto Sans"/>
              <a:cs typeface="Noto Sans"/>
            </a:endParaRPr>
          </a:p>
        </p:txBody>
      </p:sp>
      <p:sp>
        <p:nvSpPr>
          <p:cNvPr id="4" name="object 4"/>
          <p:cNvSpPr/>
          <p:nvPr/>
        </p:nvSpPr>
        <p:spPr>
          <a:xfrm>
            <a:off x="6934200" y="599269"/>
            <a:ext cx="4038600" cy="2563032"/>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30480" y="8002249"/>
            <a:ext cx="18285458" cy="2115964"/>
          </a:xfrm>
          <a:prstGeom prst="rect">
            <a:avLst/>
          </a:prstGeom>
        </p:spPr>
        <p:txBody>
          <a:bodyPr vert="horz" wrap="square" lIns="0" tIns="12700" rIns="0" bIns="0" rtlCol="0">
            <a:spAutoFit/>
          </a:bodyPr>
          <a:lstStyle/>
          <a:p>
            <a:pPr marL="12700">
              <a:lnSpc>
                <a:spcPts val="5015"/>
              </a:lnSpc>
              <a:spcBef>
                <a:spcPts val="100"/>
              </a:spcBef>
            </a:pPr>
            <a:r>
              <a:rPr lang="it-IT" sz="4200" b="1" spc="70" dirty="0" smtClean="0">
                <a:solidFill>
                  <a:schemeClr val="tx2">
                    <a:lumMod val="75000"/>
                  </a:schemeClr>
                </a:solidFill>
                <a:latin typeface="Noto Sans"/>
                <a:cs typeface="Noto Sans"/>
              </a:rPr>
              <a:t>Smog</a:t>
            </a:r>
            <a:endParaRPr sz="4200" dirty="0">
              <a:solidFill>
                <a:schemeClr val="tx2">
                  <a:lumMod val="75000"/>
                </a:schemeClr>
              </a:solidFill>
              <a:latin typeface="Noto Sans"/>
              <a:cs typeface="Noto Sans"/>
            </a:endParaRPr>
          </a:p>
          <a:p>
            <a:pPr marL="12700">
              <a:lnSpc>
                <a:spcPts val="3815"/>
              </a:lnSpc>
            </a:pPr>
            <a:r>
              <a:rPr sz="3200" spc="-15" dirty="0">
                <a:latin typeface="Noto Sans"/>
                <a:cs typeface="Noto Sans"/>
              </a:rPr>
              <a:t>Dense </a:t>
            </a:r>
            <a:r>
              <a:rPr sz="3200" spc="-20" dirty="0">
                <a:latin typeface="Noto Sans"/>
                <a:cs typeface="Noto Sans"/>
              </a:rPr>
              <a:t>and </a:t>
            </a:r>
            <a:r>
              <a:rPr sz="3200" spc="-25" dirty="0">
                <a:latin typeface="Noto Sans"/>
                <a:cs typeface="Noto Sans"/>
              </a:rPr>
              <a:t>dark </a:t>
            </a:r>
            <a:r>
              <a:rPr sz="3200" spc="-85" dirty="0">
                <a:latin typeface="Noto Sans"/>
                <a:cs typeface="Noto Sans"/>
              </a:rPr>
              <a:t>fog, </a:t>
            </a:r>
            <a:r>
              <a:rPr sz="3200" spc="-25" dirty="0">
                <a:latin typeface="Noto Sans"/>
                <a:cs typeface="Noto Sans"/>
              </a:rPr>
              <a:t>which </a:t>
            </a:r>
            <a:r>
              <a:rPr sz="3200" spc="-20" dirty="0">
                <a:latin typeface="Noto Sans"/>
                <a:cs typeface="Noto Sans"/>
              </a:rPr>
              <a:t>forms </a:t>
            </a:r>
            <a:r>
              <a:rPr sz="3200" spc="-15" dirty="0">
                <a:latin typeface="Noto Sans"/>
                <a:cs typeface="Noto Sans"/>
              </a:rPr>
              <a:t>on</a:t>
            </a:r>
            <a:r>
              <a:rPr sz="3200" spc="175" dirty="0">
                <a:latin typeface="Noto Sans"/>
                <a:cs typeface="Noto Sans"/>
              </a:rPr>
              <a:t> </a:t>
            </a:r>
            <a:r>
              <a:rPr sz="3200" spc="-20" dirty="0" smtClean="0">
                <a:latin typeface="Noto Sans"/>
                <a:cs typeface="Noto Sans"/>
              </a:rPr>
              <a:t>urban</a:t>
            </a:r>
            <a:r>
              <a:rPr lang="it-IT" sz="3200" dirty="0">
                <a:latin typeface="Noto Sans"/>
                <a:cs typeface="Noto Sans"/>
              </a:rPr>
              <a:t> </a:t>
            </a:r>
            <a:r>
              <a:rPr sz="3200" spc="-20" dirty="0" smtClean="0">
                <a:latin typeface="Noto Sans"/>
                <a:cs typeface="Noto Sans"/>
              </a:rPr>
              <a:t>and </a:t>
            </a:r>
            <a:r>
              <a:rPr sz="3200" spc="-20" dirty="0">
                <a:latin typeface="Noto Sans"/>
                <a:cs typeface="Noto Sans"/>
              </a:rPr>
              <a:t>industrial areas in the </a:t>
            </a:r>
            <a:r>
              <a:rPr sz="3200" spc="-15" dirty="0">
                <a:latin typeface="Noto Sans"/>
                <a:cs typeface="Noto Sans"/>
              </a:rPr>
              <a:t>presence of  </a:t>
            </a:r>
            <a:r>
              <a:rPr sz="3200" spc="-70" dirty="0">
                <a:latin typeface="Noto Sans"/>
                <a:cs typeface="Noto Sans"/>
              </a:rPr>
              <a:t>high </a:t>
            </a:r>
            <a:r>
              <a:rPr sz="3200" spc="-25" dirty="0">
                <a:latin typeface="Noto Sans"/>
                <a:cs typeface="Noto Sans"/>
              </a:rPr>
              <a:t>humidity </a:t>
            </a:r>
            <a:r>
              <a:rPr sz="3200" spc="-20" dirty="0">
                <a:latin typeface="Noto Sans"/>
                <a:cs typeface="Noto Sans"/>
              </a:rPr>
              <a:t>and </a:t>
            </a:r>
            <a:r>
              <a:rPr sz="3200" spc="-55" dirty="0">
                <a:latin typeface="Noto Sans"/>
                <a:cs typeface="Noto Sans"/>
              </a:rPr>
              <a:t>strong </a:t>
            </a:r>
            <a:r>
              <a:rPr sz="3200" spc="-20" dirty="0">
                <a:latin typeface="Noto Sans"/>
                <a:cs typeface="Noto Sans"/>
              </a:rPr>
              <a:t>concentrations  </a:t>
            </a:r>
            <a:r>
              <a:rPr sz="3200" spc="-15" dirty="0">
                <a:latin typeface="Noto Sans"/>
                <a:cs typeface="Noto Sans"/>
              </a:rPr>
              <a:t>of </a:t>
            </a:r>
            <a:r>
              <a:rPr sz="3200" spc="-45" dirty="0">
                <a:latin typeface="Noto Sans"/>
                <a:cs typeface="Noto Sans"/>
              </a:rPr>
              <a:t>polluting </a:t>
            </a:r>
            <a:r>
              <a:rPr sz="3200" spc="-25" dirty="0">
                <a:latin typeface="Noto Sans"/>
                <a:cs typeface="Noto Sans"/>
              </a:rPr>
              <a:t>particles, </a:t>
            </a:r>
            <a:r>
              <a:rPr sz="3200" spc="-20" dirty="0">
                <a:latin typeface="Noto Sans"/>
                <a:cs typeface="Noto Sans"/>
              </a:rPr>
              <a:t>released into the  atmosphere by </a:t>
            </a:r>
            <a:r>
              <a:rPr sz="3200" spc="-50" dirty="0">
                <a:latin typeface="Noto Sans"/>
                <a:cs typeface="Noto Sans"/>
              </a:rPr>
              <a:t>heating </a:t>
            </a:r>
            <a:r>
              <a:rPr sz="3200" spc="-25" dirty="0">
                <a:latin typeface="Noto Sans"/>
                <a:cs typeface="Noto Sans"/>
              </a:rPr>
              <a:t>systems, </a:t>
            </a:r>
            <a:r>
              <a:rPr sz="3200" spc="-20" dirty="0">
                <a:latin typeface="Noto Sans"/>
                <a:cs typeface="Noto Sans"/>
              </a:rPr>
              <a:t>vehicular  </a:t>
            </a:r>
            <a:r>
              <a:rPr sz="3200" spc="-30" dirty="0">
                <a:latin typeface="Noto Sans"/>
                <a:cs typeface="Noto Sans"/>
              </a:rPr>
              <a:t>traffic, </a:t>
            </a:r>
            <a:r>
              <a:rPr sz="3200" spc="-20" dirty="0">
                <a:latin typeface="Noto Sans"/>
                <a:cs typeface="Noto Sans"/>
              </a:rPr>
              <a:t>industrial</a:t>
            </a:r>
            <a:r>
              <a:rPr sz="3200" spc="15" dirty="0">
                <a:latin typeface="Noto Sans"/>
                <a:cs typeface="Noto Sans"/>
              </a:rPr>
              <a:t> </a:t>
            </a:r>
            <a:r>
              <a:rPr sz="3200" spc="-20" dirty="0">
                <a:latin typeface="Noto Sans"/>
                <a:cs typeface="Noto Sans"/>
              </a:rPr>
              <a:t>activities.</a:t>
            </a:r>
            <a:endParaRPr sz="3200" dirty="0">
              <a:latin typeface="Noto Sans"/>
              <a:cs typeface="Noto Sans"/>
            </a:endParaRPr>
          </a:p>
        </p:txBody>
      </p:sp>
      <p:sp>
        <p:nvSpPr>
          <p:cNvPr id="6" name="object 6"/>
          <p:cNvSpPr/>
          <p:nvPr/>
        </p:nvSpPr>
        <p:spPr>
          <a:xfrm>
            <a:off x="7123429" y="5143500"/>
            <a:ext cx="4038599" cy="2563032"/>
          </a:xfrm>
          <a:prstGeom prst="rect">
            <a:avLst/>
          </a:prstGeom>
          <a:blipFill>
            <a:blip r:embed="rId3" cstate="print"/>
            <a:stretch>
              <a:fillRect/>
            </a:stretch>
          </a:blipFill>
        </p:spPr>
        <p:txBody>
          <a:bodyPr wrap="square" lIns="0" tIns="0" rIns="0" bIns="0" rtlCol="0"/>
          <a:lstStyle/>
          <a:p>
            <a:endParaRPr/>
          </a:p>
        </p:txBody>
      </p:sp>
      <p:sp>
        <p:nvSpPr>
          <p:cNvPr id="7" name="Rettangolo 6"/>
          <p:cNvSpPr/>
          <p:nvPr/>
        </p:nvSpPr>
        <p:spPr>
          <a:xfrm>
            <a:off x="1676400" y="3179570"/>
            <a:ext cx="1914307" cy="646331"/>
          </a:xfrm>
          <a:prstGeom prst="rect">
            <a:avLst/>
          </a:prstGeom>
        </p:spPr>
        <p:txBody>
          <a:bodyPr wrap="none">
            <a:spAutoFit/>
          </a:bodyPr>
          <a:lstStyle/>
          <a:p>
            <a:r>
              <a:rPr lang="it-IT" sz="3600" dirty="0">
                <a:solidFill>
                  <a:schemeClr val="bg1">
                    <a:lumMod val="50000"/>
                  </a:schemeClr>
                </a:solidFill>
                <a:latin typeface="Times New Roman" panose="02020603050405020304" pitchFamily="18" charset="0"/>
                <a:cs typeface="Times New Roman" panose="02020603050405020304" pitchFamily="18" charset="0"/>
              </a:rPr>
              <a:t> </a:t>
            </a:r>
            <a:r>
              <a:rPr lang="it-IT" sz="3600" dirty="0" smtClean="0">
                <a:solidFill>
                  <a:schemeClr val="bg1">
                    <a:lumMod val="50000"/>
                  </a:schemeClr>
                </a:solidFill>
                <a:latin typeface="Times New Roman" panose="02020603050405020304" pitchFamily="18" charset="0"/>
                <a:cs typeface="Times New Roman" panose="02020603050405020304" pitchFamily="18" charset="0"/>
              </a:rPr>
              <a:t>(</a:t>
            </a:r>
            <a:r>
              <a:rPr lang="it-IT" sz="3600" dirty="0" err="1">
                <a:solidFill>
                  <a:schemeClr val="bg1">
                    <a:lumMod val="50000"/>
                  </a:schemeClr>
                </a:solidFill>
                <a:latin typeface="Times New Roman" panose="02020603050405020304" pitchFamily="18" charset="0"/>
                <a:cs typeface="Times New Roman" panose="02020603050405020304" pitchFamily="18" charset="0"/>
              </a:rPr>
              <a:t>reɪ.dɒn</a:t>
            </a:r>
            <a:r>
              <a:rPr lang="it-IT" sz="3600" dirty="0" smtClean="0">
                <a:solidFill>
                  <a:schemeClr val="bg1">
                    <a:lumMod val="50000"/>
                  </a:schemeClr>
                </a:solidFill>
                <a:latin typeface="Times New Roman" panose="02020603050405020304" pitchFamily="18" charset="0"/>
                <a:cs typeface="Times New Roman" panose="02020603050405020304" pitchFamily="18" charset="0"/>
              </a:rPr>
              <a:t>)</a:t>
            </a:r>
            <a:endParaRPr lang="it-IT" sz="36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8" name="Rettangolo 7"/>
          <p:cNvSpPr/>
          <p:nvPr/>
        </p:nvSpPr>
        <p:spPr>
          <a:xfrm>
            <a:off x="1524000" y="8006694"/>
            <a:ext cx="1619354" cy="646331"/>
          </a:xfrm>
          <a:prstGeom prst="rect">
            <a:avLst/>
          </a:prstGeom>
        </p:spPr>
        <p:txBody>
          <a:bodyPr wrap="none">
            <a:spAutoFit/>
          </a:bodyPr>
          <a:lstStyle/>
          <a:p>
            <a:r>
              <a:rPr lang="it-IT" sz="3600" dirty="0">
                <a:solidFill>
                  <a:schemeClr val="bg1">
                    <a:lumMod val="50000"/>
                  </a:schemeClr>
                </a:solidFill>
                <a:latin typeface="Times New Roman" panose="02020603050405020304" pitchFamily="18" charset="0"/>
                <a:cs typeface="Times New Roman" panose="02020603050405020304" pitchFamily="18" charset="0"/>
              </a:rPr>
              <a:t> </a:t>
            </a:r>
            <a:r>
              <a:rPr lang="it-IT" sz="3600" dirty="0" smtClean="0">
                <a:solidFill>
                  <a:schemeClr val="bg1">
                    <a:lumMod val="50000"/>
                  </a:schemeClr>
                </a:solidFill>
                <a:latin typeface="Times New Roman" panose="02020603050405020304" pitchFamily="18" charset="0"/>
                <a:cs typeface="Times New Roman" panose="02020603050405020304" pitchFamily="18" charset="0"/>
              </a:rPr>
              <a:t>(</a:t>
            </a:r>
            <a:r>
              <a:rPr lang="it-IT" sz="3600" dirty="0" err="1">
                <a:solidFill>
                  <a:schemeClr val="bg1">
                    <a:lumMod val="50000"/>
                  </a:schemeClr>
                </a:solidFill>
                <a:latin typeface="Times New Roman" panose="02020603050405020304" pitchFamily="18" charset="0"/>
                <a:cs typeface="Times New Roman" panose="02020603050405020304" pitchFamily="18" charset="0"/>
              </a:rPr>
              <a:t>smɒɡ</a:t>
            </a:r>
            <a:r>
              <a:rPr lang="it-IT" sz="3600" dirty="0" smtClean="0">
                <a:solidFill>
                  <a:schemeClr val="bg1">
                    <a:lumMod val="50000"/>
                  </a:schemeClr>
                </a:solidFill>
                <a:latin typeface="Times New Roman" panose="02020603050405020304" pitchFamily="18" charset="0"/>
                <a:cs typeface="Times New Roman" panose="02020603050405020304" pitchFamily="18" charset="0"/>
              </a:rPr>
              <a:t>)</a:t>
            </a:r>
            <a:endParaRPr lang="it-IT" sz="3600" dirty="0">
              <a:solidFill>
                <a:schemeClr val="bg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854714"/>
            <a:ext cx="18257520" cy="2115964"/>
          </a:xfrm>
          <a:prstGeom prst="rect">
            <a:avLst/>
          </a:prstGeom>
        </p:spPr>
        <p:txBody>
          <a:bodyPr vert="horz" wrap="square" lIns="0" tIns="12700" rIns="0" bIns="0" rtlCol="0">
            <a:spAutoFit/>
          </a:bodyPr>
          <a:lstStyle/>
          <a:p>
            <a:pPr marL="130810">
              <a:lnSpc>
                <a:spcPts val="5010"/>
              </a:lnSpc>
              <a:spcBef>
                <a:spcPts val="100"/>
              </a:spcBef>
            </a:pPr>
            <a:r>
              <a:rPr lang="it-IT" sz="4200" b="1" spc="35" dirty="0" err="1" smtClean="0">
                <a:solidFill>
                  <a:schemeClr val="tx2">
                    <a:lumMod val="75000"/>
                  </a:schemeClr>
                </a:solidFill>
                <a:latin typeface="Noto Sans"/>
                <a:cs typeface="Noto Sans"/>
              </a:rPr>
              <a:t>Arsenic</a:t>
            </a:r>
            <a:endParaRPr sz="4200" dirty="0">
              <a:solidFill>
                <a:schemeClr val="tx2">
                  <a:lumMod val="75000"/>
                </a:schemeClr>
              </a:solidFill>
              <a:latin typeface="Noto Sans"/>
              <a:cs typeface="Noto Sans"/>
            </a:endParaRPr>
          </a:p>
          <a:p>
            <a:pPr marL="12700">
              <a:lnSpc>
                <a:spcPts val="3810"/>
              </a:lnSpc>
            </a:pPr>
            <a:r>
              <a:rPr sz="3200" spc="-15" dirty="0">
                <a:latin typeface="Noto Sans"/>
                <a:cs typeface="Noto Sans"/>
              </a:rPr>
              <a:t>Poisonous </a:t>
            </a:r>
            <a:r>
              <a:rPr sz="3200" spc="-20" dirty="0">
                <a:latin typeface="Noto Sans"/>
                <a:cs typeface="Noto Sans"/>
              </a:rPr>
              <a:t>chemical</a:t>
            </a:r>
            <a:r>
              <a:rPr sz="3200" spc="-5" dirty="0">
                <a:latin typeface="Noto Sans"/>
                <a:cs typeface="Noto Sans"/>
              </a:rPr>
              <a:t> </a:t>
            </a:r>
            <a:r>
              <a:rPr sz="3200" spc="-20" dirty="0" smtClean="0">
                <a:latin typeface="Noto Sans"/>
                <a:cs typeface="Noto Sans"/>
              </a:rPr>
              <a:t>element</a:t>
            </a:r>
            <a:r>
              <a:rPr lang="it-IT" sz="3200" dirty="0">
                <a:latin typeface="Noto Sans"/>
                <a:cs typeface="Noto Sans"/>
              </a:rPr>
              <a:t> </a:t>
            </a:r>
            <a:r>
              <a:rPr sz="3200" spc="-20" dirty="0" smtClean="0">
                <a:latin typeface="Noto Sans"/>
                <a:cs typeface="Noto Sans"/>
              </a:rPr>
              <a:t>(symbol </a:t>
            </a:r>
            <a:r>
              <a:rPr sz="3200" spc="-35" dirty="0">
                <a:latin typeface="Noto Sans"/>
                <a:cs typeface="Noto Sans"/>
              </a:rPr>
              <a:t>As), </a:t>
            </a:r>
            <a:r>
              <a:rPr sz="3200" spc="-30" dirty="0">
                <a:latin typeface="Noto Sans"/>
                <a:cs typeface="Noto Sans"/>
              </a:rPr>
              <a:t>silvery, </a:t>
            </a:r>
            <a:r>
              <a:rPr sz="3200" spc="-55" dirty="0">
                <a:latin typeface="Noto Sans"/>
                <a:cs typeface="Noto Sans"/>
              </a:rPr>
              <a:t>fragile, </a:t>
            </a:r>
            <a:r>
              <a:rPr sz="3200" spc="-20" dirty="0">
                <a:latin typeface="Noto Sans"/>
                <a:cs typeface="Noto Sans"/>
              </a:rPr>
              <a:t>toxic  metal. </a:t>
            </a:r>
            <a:r>
              <a:rPr sz="3200" spc="-25" dirty="0">
                <a:latin typeface="Noto Sans"/>
                <a:cs typeface="Noto Sans"/>
              </a:rPr>
              <a:t>Naturally </a:t>
            </a:r>
            <a:r>
              <a:rPr sz="3200" spc="-20" dirty="0">
                <a:latin typeface="Noto Sans"/>
                <a:cs typeface="Noto Sans"/>
              </a:rPr>
              <a:t>present in  combination </a:t>
            </a:r>
            <a:r>
              <a:rPr sz="3200" spc="-25" dirty="0">
                <a:latin typeface="Noto Sans"/>
                <a:cs typeface="Noto Sans"/>
              </a:rPr>
              <a:t>with </a:t>
            </a:r>
            <a:r>
              <a:rPr sz="3200" spc="-20" dirty="0">
                <a:latin typeface="Noto Sans"/>
                <a:cs typeface="Noto Sans"/>
              </a:rPr>
              <a:t>other metals  and in the form </a:t>
            </a:r>
            <a:r>
              <a:rPr sz="3200" spc="-15" dirty="0">
                <a:latin typeface="Noto Sans"/>
                <a:cs typeface="Noto Sans"/>
              </a:rPr>
              <a:t>of </a:t>
            </a:r>
            <a:r>
              <a:rPr sz="3200" spc="-20" dirty="0">
                <a:latin typeface="Noto Sans"/>
                <a:cs typeface="Noto Sans"/>
              </a:rPr>
              <a:t>sulphide </a:t>
            </a:r>
            <a:r>
              <a:rPr sz="3200" spc="-25" dirty="0">
                <a:latin typeface="Noto Sans"/>
                <a:cs typeface="Noto Sans"/>
              </a:rPr>
              <a:t>it </a:t>
            </a:r>
            <a:r>
              <a:rPr sz="3200" spc="-15" dirty="0">
                <a:latin typeface="Noto Sans"/>
                <a:cs typeface="Noto Sans"/>
              </a:rPr>
              <a:t>is  used as </a:t>
            </a:r>
            <a:r>
              <a:rPr sz="3200" spc="-20" dirty="0">
                <a:latin typeface="Noto Sans"/>
                <a:cs typeface="Noto Sans"/>
              </a:rPr>
              <a:t>hardener in </a:t>
            </a:r>
            <a:r>
              <a:rPr sz="3200" spc="-15" dirty="0">
                <a:latin typeface="Noto Sans"/>
                <a:cs typeface="Noto Sans"/>
              </a:rPr>
              <a:t>copper </a:t>
            </a:r>
            <a:r>
              <a:rPr sz="3200" spc="-20" dirty="0">
                <a:latin typeface="Noto Sans"/>
                <a:cs typeface="Noto Sans"/>
              </a:rPr>
              <a:t>alloys  and in the manufacture </a:t>
            </a:r>
            <a:r>
              <a:rPr sz="3200" spc="-15" dirty="0">
                <a:latin typeface="Noto Sans"/>
                <a:cs typeface="Noto Sans"/>
              </a:rPr>
              <a:t>of </a:t>
            </a:r>
            <a:r>
              <a:rPr sz="3200" spc="-20" dirty="0">
                <a:latin typeface="Noto Sans"/>
                <a:cs typeface="Noto Sans"/>
              </a:rPr>
              <a:t>special  mirrors</a:t>
            </a:r>
            <a:endParaRPr sz="3200" dirty="0">
              <a:latin typeface="Noto Sans"/>
              <a:cs typeface="Noto Sans"/>
            </a:endParaRPr>
          </a:p>
        </p:txBody>
      </p:sp>
      <p:sp>
        <p:nvSpPr>
          <p:cNvPr id="3" name="object 3"/>
          <p:cNvSpPr/>
          <p:nvPr/>
        </p:nvSpPr>
        <p:spPr>
          <a:xfrm>
            <a:off x="7086600" y="538398"/>
            <a:ext cx="3048000" cy="2395302"/>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0" y="7429500"/>
            <a:ext cx="3408768" cy="659155"/>
          </a:xfrm>
          <a:prstGeom prst="rect">
            <a:avLst/>
          </a:prstGeom>
        </p:spPr>
        <p:txBody>
          <a:bodyPr vert="horz" wrap="square" lIns="0" tIns="12700" rIns="0" bIns="0" rtlCol="0">
            <a:spAutoFit/>
          </a:bodyPr>
          <a:lstStyle/>
          <a:p>
            <a:pPr marL="12700">
              <a:lnSpc>
                <a:spcPct val="100000"/>
              </a:lnSpc>
              <a:spcBef>
                <a:spcPts val="100"/>
              </a:spcBef>
            </a:pPr>
            <a:r>
              <a:rPr sz="4200" spc="55" dirty="0" smtClean="0">
                <a:solidFill>
                  <a:schemeClr val="tx2">
                    <a:lumMod val="75000"/>
                  </a:schemeClr>
                </a:solidFill>
                <a:latin typeface="Noto Sans"/>
                <a:cs typeface="Noto Sans"/>
              </a:rPr>
              <a:t>A</a:t>
            </a:r>
            <a:r>
              <a:rPr lang="it-IT" sz="4200" spc="55" dirty="0" err="1" smtClean="0">
                <a:solidFill>
                  <a:schemeClr val="tx2">
                    <a:lumMod val="75000"/>
                  </a:schemeClr>
                </a:solidFill>
                <a:latin typeface="Noto Sans"/>
                <a:cs typeface="Noto Sans"/>
              </a:rPr>
              <a:t>sbetos</a:t>
            </a:r>
            <a:endParaRPr sz="4200" dirty="0">
              <a:solidFill>
                <a:schemeClr val="tx2">
                  <a:lumMod val="75000"/>
                </a:schemeClr>
              </a:solidFill>
              <a:latin typeface="Noto Sans"/>
              <a:cs typeface="Noto Sans"/>
            </a:endParaRPr>
          </a:p>
        </p:txBody>
      </p:sp>
      <p:sp>
        <p:nvSpPr>
          <p:cNvPr id="5" name="object 5"/>
          <p:cNvSpPr txBox="1"/>
          <p:nvPr/>
        </p:nvSpPr>
        <p:spPr>
          <a:xfrm>
            <a:off x="0" y="8039100"/>
            <a:ext cx="18257520" cy="1097288"/>
          </a:xfrm>
          <a:prstGeom prst="rect">
            <a:avLst/>
          </a:prstGeom>
        </p:spPr>
        <p:txBody>
          <a:bodyPr vert="horz" wrap="square" lIns="0" tIns="12700" rIns="0" bIns="0" rtlCol="0">
            <a:spAutoFit/>
          </a:bodyPr>
          <a:lstStyle/>
          <a:p>
            <a:pPr marL="12700" marR="5080" indent="-635">
              <a:lnSpc>
                <a:spcPct val="114700"/>
              </a:lnSpc>
              <a:spcBef>
                <a:spcPts val="100"/>
              </a:spcBef>
            </a:pPr>
            <a:r>
              <a:rPr sz="3200" spc="-20" dirty="0">
                <a:latin typeface="Noto Sans"/>
                <a:cs typeface="Noto Sans"/>
              </a:rPr>
              <a:t>The </a:t>
            </a:r>
            <a:r>
              <a:rPr sz="3200" spc="-25" dirty="0">
                <a:latin typeface="Noto Sans"/>
                <a:cs typeface="Noto Sans"/>
              </a:rPr>
              <a:t>variety </a:t>
            </a:r>
            <a:r>
              <a:rPr sz="3200" spc="-15" dirty="0">
                <a:latin typeface="Noto Sans"/>
                <a:cs typeface="Noto Sans"/>
              </a:rPr>
              <a:t>of </a:t>
            </a:r>
            <a:r>
              <a:rPr sz="3200" spc="-20" dirty="0">
                <a:latin typeface="Noto Sans"/>
                <a:cs typeface="Noto Sans"/>
              </a:rPr>
              <a:t>fiber </a:t>
            </a:r>
            <a:r>
              <a:rPr sz="3200" spc="-30" dirty="0">
                <a:latin typeface="Noto Sans"/>
                <a:cs typeface="Noto Sans"/>
              </a:rPr>
              <a:t>silicate, </a:t>
            </a:r>
            <a:r>
              <a:rPr sz="3200" spc="-25" dirty="0">
                <a:latin typeface="Noto Sans"/>
                <a:cs typeface="Noto Sans"/>
              </a:rPr>
              <a:t>the </a:t>
            </a:r>
            <a:r>
              <a:rPr sz="3200" spc="-15" dirty="0">
                <a:latin typeface="Noto Sans"/>
                <a:cs typeface="Noto Sans"/>
              </a:rPr>
              <a:t>use of  </a:t>
            </a:r>
            <a:r>
              <a:rPr sz="3200" spc="-25" dirty="0">
                <a:latin typeface="Noto Sans"/>
                <a:cs typeface="Noto Sans"/>
              </a:rPr>
              <a:t>which </a:t>
            </a:r>
            <a:r>
              <a:rPr sz="3200" spc="-15" dirty="0">
                <a:latin typeface="Noto Sans"/>
                <a:cs typeface="Noto Sans"/>
              </a:rPr>
              <a:t>as </a:t>
            </a:r>
            <a:r>
              <a:rPr sz="3200" spc="-20" dirty="0">
                <a:latin typeface="Noto Sans"/>
                <a:cs typeface="Noto Sans"/>
              </a:rPr>
              <a:t>an isulator </a:t>
            </a:r>
            <a:r>
              <a:rPr sz="3200" spc="-15" dirty="0">
                <a:latin typeface="Noto Sans"/>
                <a:cs typeface="Noto Sans"/>
              </a:rPr>
              <a:t>is </a:t>
            </a:r>
            <a:r>
              <a:rPr sz="3200" spc="-20" dirty="0">
                <a:latin typeface="Noto Sans"/>
                <a:cs typeface="Noto Sans"/>
              </a:rPr>
              <a:t>now prohibited  </a:t>
            </a:r>
            <a:r>
              <a:rPr sz="3200" spc="-15" dirty="0">
                <a:latin typeface="Noto Sans"/>
                <a:cs typeface="Noto Sans"/>
              </a:rPr>
              <a:t>due </a:t>
            </a:r>
            <a:r>
              <a:rPr sz="3200" spc="-20" dirty="0">
                <a:latin typeface="Noto Sans"/>
                <a:cs typeface="Noto Sans"/>
              </a:rPr>
              <a:t>to its </a:t>
            </a:r>
            <a:r>
              <a:rPr sz="3200" spc="-35" dirty="0">
                <a:latin typeface="Noto Sans"/>
                <a:cs typeface="Noto Sans"/>
              </a:rPr>
              <a:t>carcinogenic</a:t>
            </a:r>
            <a:r>
              <a:rPr sz="3200" spc="5" dirty="0">
                <a:latin typeface="Noto Sans"/>
                <a:cs typeface="Noto Sans"/>
              </a:rPr>
              <a:t> </a:t>
            </a:r>
            <a:r>
              <a:rPr sz="3200" spc="-20" dirty="0">
                <a:latin typeface="Noto Sans"/>
                <a:cs typeface="Noto Sans"/>
              </a:rPr>
              <a:t>properties</a:t>
            </a:r>
            <a:endParaRPr sz="3200" dirty="0">
              <a:latin typeface="Noto Sans"/>
              <a:cs typeface="Noto Sans"/>
            </a:endParaRPr>
          </a:p>
        </p:txBody>
      </p:sp>
      <p:sp>
        <p:nvSpPr>
          <p:cNvPr id="6" name="object 6"/>
          <p:cNvSpPr/>
          <p:nvPr/>
        </p:nvSpPr>
        <p:spPr>
          <a:xfrm>
            <a:off x="7086601" y="5297772"/>
            <a:ext cx="3047999" cy="2395302"/>
          </a:xfrm>
          <a:prstGeom prst="rect">
            <a:avLst/>
          </a:prstGeom>
          <a:blipFill>
            <a:blip r:embed="rId3" cstate="print"/>
            <a:stretch>
              <a:fillRect/>
            </a:stretch>
          </a:blipFill>
        </p:spPr>
        <p:txBody>
          <a:bodyPr wrap="square" lIns="0" tIns="0" rIns="0" bIns="0" rtlCol="0"/>
          <a:lstStyle/>
          <a:p>
            <a:endParaRPr/>
          </a:p>
        </p:txBody>
      </p:sp>
      <p:sp>
        <p:nvSpPr>
          <p:cNvPr id="7" name="Rettangolo 6"/>
          <p:cNvSpPr/>
          <p:nvPr/>
        </p:nvSpPr>
        <p:spPr>
          <a:xfrm>
            <a:off x="1981200" y="2933700"/>
            <a:ext cx="2183611" cy="646331"/>
          </a:xfrm>
          <a:prstGeom prst="rect">
            <a:avLst/>
          </a:prstGeom>
        </p:spPr>
        <p:txBody>
          <a:bodyPr wrap="none">
            <a:spAutoFit/>
          </a:bodyPr>
          <a:lstStyle/>
          <a:p>
            <a:r>
              <a:rPr lang="it-IT" sz="3600" dirty="0">
                <a:solidFill>
                  <a:schemeClr val="bg1">
                    <a:lumMod val="50000"/>
                  </a:schemeClr>
                </a:solidFill>
                <a:latin typeface="Times New Roman" panose="02020603050405020304" pitchFamily="18" charset="0"/>
                <a:cs typeface="Times New Roman" panose="02020603050405020304" pitchFamily="18" charset="0"/>
              </a:rPr>
              <a:t> </a:t>
            </a:r>
            <a:r>
              <a:rPr lang="it-IT" sz="3600" dirty="0" smtClean="0">
                <a:solidFill>
                  <a:schemeClr val="bg1">
                    <a:lumMod val="50000"/>
                  </a:schemeClr>
                </a:solidFill>
                <a:latin typeface="Times New Roman" panose="02020603050405020304" pitchFamily="18" charset="0"/>
                <a:cs typeface="Times New Roman" panose="02020603050405020304" pitchFamily="18" charset="0"/>
              </a:rPr>
              <a:t>(</a:t>
            </a:r>
            <a:r>
              <a:rPr lang="it-IT" sz="3600" dirty="0">
                <a:solidFill>
                  <a:schemeClr val="bg1">
                    <a:lumMod val="50000"/>
                  </a:schemeClr>
                </a:solidFill>
                <a:latin typeface="Times New Roman" panose="02020603050405020304" pitchFamily="18" charset="0"/>
                <a:cs typeface="Times New Roman" panose="02020603050405020304" pitchFamily="18" charset="0"/>
              </a:rPr>
              <a:t>ɑː.</a:t>
            </a:r>
            <a:r>
              <a:rPr lang="it-IT" sz="3600" dirty="0" err="1">
                <a:solidFill>
                  <a:schemeClr val="bg1">
                    <a:lumMod val="50000"/>
                  </a:schemeClr>
                </a:solidFill>
                <a:latin typeface="Times New Roman" panose="02020603050405020304" pitchFamily="18" charset="0"/>
                <a:cs typeface="Times New Roman" panose="02020603050405020304" pitchFamily="18" charset="0"/>
              </a:rPr>
              <a:t>sən.ɪk</a:t>
            </a:r>
            <a:r>
              <a:rPr lang="it-IT" sz="3600" dirty="0" smtClean="0">
                <a:solidFill>
                  <a:schemeClr val="bg1">
                    <a:lumMod val="50000"/>
                  </a:schemeClr>
                </a:solidFill>
                <a:latin typeface="Times New Roman" panose="02020603050405020304" pitchFamily="18" charset="0"/>
                <a:cs typeface="Times New Roman" panose="02020603050405020304" pitchFamily="18" charset="0"/>
              </a:rPr>
              <a:t>)</a:t>
            </a:r>
            <a:endParaRPr lang="it-IT" sz="36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8" name="Rettangolo 7"/>
          <p:cNvSpPr/>
          <p:nvPr/>
        </p:nvSpPr>
        <p:spPr>
          <a:xfrm>
            <a:off x="2133600" y="7392769"/>
            <a:ext cx="2529860" cy="646331"/>
          </a:xfrm>
          <a:prstGeom prst="rect">
            <a:avLst/>
          </a:prstGeom>
        </p:spPr>
        <p:txBody>
          <a:bodyPr wrap="none">
            <a:spAutoFit/>
          </a:bodyPr>
          <a:lstStyle/>
          <a:p>
            <a:r>
              <a:rPr lang="it-IT" sz="3600" dirty="0">
                <a:solidFill>
                  <a:schemeClr val="bg1">
                    <a:lumMod val="50000"/>
                  </a:schemeClr>
                </a:solidFill>
                <a:latin typeface="Times New Roman" panose="02020603050405020304" pitchFamily="18" charset="0"/>
                <a:cs typeface="Times New Roman" panose="02020603050405020304" pitchFamily="18" charset="0"/>
              </a:rPr>
              <a:t> </a:t>
            </a:r>
            <a:r>
              <a:rPr lang="it-IT" sz="3600" dirty="0" smtClean="0">
                <a:solidFill>
                  <a:schemeClr val="bg1">
                    <a:lumMod val="50000"/>
                  </a:schemeClr>
                </a:solidFill>
                <a:latin typeface="Times New Roman" panose="02020603050405020304" pitchFamily="18" charset="0"/>
                <a:cs typeface="Times New Roman" panose="02020603050405020304" pitchFamily="18" charset="0"/>
              </a:rPr>
              <a:t>(</a:t>
            </a:r>
            <a:r>
              <a:rPr lang="it-IT" sz="3600" dirty="0" err="1">
                <a:solidFill>
                  <a:schemeClr val="bg1">
                    <a:lumMod val="50000"/>
                  </a:schemeClr>
                </a:solidFill>
                <a:latin typeface="Times New Roman" panose="02020603050405020304" pitchFamily="18" charset="0"/>
                <a:cs typeface="Times New Roman" panose="02020603050405020304" pitchFamily="18" charset="0"/>
              </a:rPr>
              <a:t>æsˈbes.tɒs</a:t>
            </a:r>
            <a:r>
              <a:rPr lang="it-IT" sz="3600" dirty="0" smtClean="0">
                <a:solidFill>
                  <a:schemeClr val="bg1">
                    <a:lumMod val="50000"/>
                  </a:schemeClr>
                </a:solidFill>
                <a:latin typeface="Times New Roman" panose="02020603050405020304" pitchFamily="18" charset="0"/>
                <a:cs typeface="Times New Roman" panose="02020603050405020304" pitchFamily="18" charset="0"/>
              </a:rPr>
              <a:t>)</a:t>
            </a:r>
            <a:endParaRPr lang="it-IT" sz="3600" dirty="0">
              <a:solidFill>
                <a:schemeClr val="bg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8600" y="2628901"/>
            <a:ext cx="18059400" cy="2094932"/>
          </a:xfrm>
          <a:prstGeom prst="rect">
            <a:avLst/>
          </a:prstGeom>
        </p:spPr>
        <p:txBody>
          <a:bodyPr vert="horz" wrap="square" lIns="0" tIns="217170" rIns="0" bIns="0" rtlCol="0">
            <a:spAutoFit/>
          </a:bodyPr>
          <a:lstStyle/>
          <a:p>
            <a:pPr marL="13335">
              <a:lnSpc>
                <a:spcPct val="100000"/>
              </a:lnSpc>
              <a:spcBef>
                <a:spcPts val="1710"/>
              </a:spcBef>
            </a:pPr>
            <a:r>
              <a:rPr sz="4200" b="1" spc="25" dirty="0" smtClean="0">
                <a:solidFill>
                  <a:schemeClr val="tx2">
                    <a:lumMod val="75000"/>
                  </a:schemeClr>
                </a:solidFill>
                <a:latin typeface="Noto Sans"/>
                <a:cs typeface="Noto Sans"/>
              </a:rPr>
              <a:t>A</a:t>
            </a:r>
            <a:r>
              <a:rPr lang="it-IT" sz="4200" b="1" spc="25" dirty="0" err="1" smtClean="0">
                <a:solidFill>
                  <a:schemeClr val="tx2">
                    <a:lumMod val="75000"/>
                  </a:schemeClr>
                </a:solidFill>
                <a:latin typeface="Noto Sans"/>
                <a:cs typeface="Noto Sans"/>
              </a:rPr>
              <a:t>nthropization</a:t>
            </a:r>
            <a:endParaRPr sz="4200" dirty="0">
              <a:solidFill>
                <a:schemeClr val="tx2">
                  <a:lumMod val="75000"/>
                </a:schemeClr>
              </a:solidFill>
              <a:latin typeface="Noto Sans"/>
              <a:cs typeface="Noto Sans"/>
            </a:endParaRPr>
          </a:p>
          <a:p>
            <a:pPr marL="12700" marR="5080">
              <a:lnSpc>
                <a:spcPct val="116500"/>
              </a:lnSpc>
              <a:spcBef>
                <a:spcPts val="595"/>
              </a:spcBef>
            </a:pPr>
            <a:r>
              <a:rPr sz="3200" spc="-15" dirty="0">
                <a:latin typeface="Noto Sans"/>
                <a:cs typeface="Noto Sans"/>
              </a:rPr>
              <a:t>The </a:t>
            </a:r>
            <a:r>
              <a:rPr sz="3200" spc="-20" dirty="0">
                <a:latin typeface="Noto Sans"/>
                <a:cs typeface="Noto Sans"/>
              </a:rPr>
              <a:t>set </a:t>
            </a:r>
            <a:r>
              <a:rPr sz="3200" spc="-15" dirty="0">
                <a:latin typeface="Noto Sans"/>
                <a:cs typeface="Noto Sans"/>
              </a:rPr>
              <a:t>of </a:t>
            </a:r>
            <a:r>
              <a:rPr sz="3200" spc="-20" dirty="0">
                <a:latin typeface="Noto Sans"/>
                <a:cs typeface="Noto Sans"/>
              </a:rPr>
              <a:t>transformation and  alteration interventions </a:t>
            </a:r>
            <a:r>
              <a:rPr sz="3200" spc="-25" dirty="0">
                <a:latin typeface="Noto Sans"/>
                <a:cs typeface="Noto Sans"/>
              </a:rPr>
              <a:t>that </a:t>
            </a:r>
            <a:r>
              <a:rPr sz="3200" spc="-20" dirty="0">
                <a:latin typeface="Noto Sans"/>
                <a:cs typeface="Noto Sans"/>
              </a:rPr>
              <a:t>man  makes in </a:t>
            </a:r>
            <a:r>
              <a:rPr sz="3200" spc="-25" dirty="0">
                <a:latin typeface="Noto Sans"/>
                <a:cs typeface="Noto Sans"/>
              </a:rPr>
              <a:t>tthe </a:t>
            </a:r>
            <a:r>
              <a:rPr sz="3200" spc="-20" dirty="0">
                <a:latin typeface="Noto Sans"/>
                <a:cs typeface="Noto Sans"/>
              </a:rPr>
              <a:t>area in </a:t>
            </a:r>
            <a:r>
              <a:rPr sz="3200" spc="-15" dirty="0">
                <a:latin typeface="Noto Sans"/>
                <a:cs typeface="Noto Sans"/>
              </a:rPr>
              <a:t>order </a:t>
            </a:r>
            <a:r>
              <a:rPr sz="3200" spc="-20" dirty="0">
                <a:latin typeface="Noto Sans"/>
                <a:cs typeface="Noto Sans"/>
              </a:rPr>
              <a:t>to  adapt </a:t>
            </a:r>
            <a:r>
              <a:rPr sz="3200" spc="-25" dirty="0">
                <a:latin typeface="Noto Sans"/>
                <a:cs typeface="Noto Sans"/>
              </a:rPr>
              <a:t>it </a:t>
            </a:r>
            <a:r>
              <a:rPr sz="3200" spc="-20" dirty="0">
                <a:latin typeface="Noto Sans"/>
                <a:cs typeface="Noto Sans"/>
              </a:rPr>
              <a:t>to his own interests and  and</a:t>
            </a:r>
            <a:r>
              <a:rPr sz="3200" spc="-10" dirty="0">
                <a:latin typeface="Noto Sans"/>
                <a:cs typeface="Noto Sans"/>
              </a:rPr>
              <a:t> </a:t>
            </a:r>
            <a:r>
              <a:rPr sz="3200" spc="-15" dirty="0">
                <a:latin typeface="Noto Sans"/>
                <a:cs typeface="Noto Sans"/>
              </a:rPr>
              <a:t>needs</a:t>
            </a:r>
            <a:endParaRPr sz="3200" dirty="0">
              <a:latin typeface="Noto Sans"/>
              <a:cs typeface="Noto Sans"/>
            </a:endParaRPr>
          </a:p>
        </p:txBody>
      </p:sp>
      <p:sp>
        <p:nvSpPr>
          <p:cNvPr id="3" name="object 3"/>
          <p:cNvSpPr/>
          <p:nvPr/>
        </p:nvSpPr>
        <p:spPr>
          <a:xfrm>
            <a:off x="6934201" y="460743"/>
            <a:ext cx="3657600" cy="216815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086600" y="5143501"/>
            <a:ext cx="3657600" cy="2963118"/>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0480" y="8106618"/>
            <a:ext cx="18288000" cy="2136482"/>
          </a:xfrm>
          <a:prstGeom prst="rect">
            <a:avLst/>
          </a:prstGeom>
        </p:spPr>
        <p:txBody>
          <a:bodyPr vert="horz" wrap="square" lIns="0" tIns="12700" rIns="0" bIns="0" rtlCol="0">
            <a:spAutoFit/>
          </a:bodyPr>
          <a:lstStyle/>
          <a:p>
            <a:pPr marL="31750">
              <a:lnSpc>
                <a:spcPct val="100000"/>
              </a:lnSpc>
              <a:spcBef>
                <a:spcPts val="100"/>
              </a:spcBef>
            </a:pPr>
            <a:r>
              <a:rPr lang="it-IT" sz="4200" b="1" spc="20" dirty="0" smtClean="0">
                <a:solidFill>
                  <a:schemeClr val="tx2">
                    <a:lumMod val="75000"/>
                  </a:schemeClr>
                </a:solidFill>
                <a:latin typeface="Noto Sans"/>
                <a:cs typeface="Noto Sans"/>
              </a:rPr>
              <a:t>Benzene</a:t>
            </a:r>
            <a:endParaRPr sz="4200" dirty="0">
              <a:solidFill>
                <a:schemeClr val="tx2">
                  <a:lumMod val="75000"/>
                </a:schemeClr>
              </a:solidFill>
              <a:latin typeface="Noto Sans"/>
              <a:cs typeface="Noto Sans"/>
            </a:endParaRPr>
          </a:p>
          <a:p>
            <a:pPr marL="12700">
              <a:lnSpc>
                <a:spcPct val="100000"/>
              </a:lnSpc>
              <a:spcBef>
                <a:spcPts val="30"/>
              </a:spcBef>
            </a:pPr>
            <a:r>
              <a:rPr sz="3200" spc="-20" dirty="0">
                <a:latin typeface="Noto Sans"/>
                <a:cs typeface="Noto Sans"/>
              </a:rPr>
              <a:t>Aromatic </a:t>
            </a:r>
            <a:r>
              <a:rPr sz="3200" spc="-25" dirty="0">
                <a:latin typeface="Noto Sans"/>
                <a:cs typeface="Noto Sans"/>
              </a:rPr>
              <a:t>hydrocarbon, colorless,</a:t>
            </a:r>
            <a:r>
              <a:rPr sz="3200" spc="35" dirty="0">
                <a:latin typeface="Noto Sans"/>
                <a:cs typeface="Noto Sans"/>
              </a:rPr>
              <a:t> </a:t>
            </a:r>
            <a:r>
              <a:rPr sz="3200" spc="-30" dirty="0" err="1" smtClean="0">
                <a:latin typeface="Noto Sans"/>
                <a:cs typeface="Noto Sans"/>
              </a:rPr>
              <a:t>volatile,</a:t>
            </a:r>
            <a:r>
              <a:rPr sz="3200" spc="-20" dirty="0" err="1" smtClean="0">
                <a:latin typeface="Noto Sans"/>
                <a:cs typeface="Noto Sans"/>
              </a:rPr>
              <a:t>flammable</a:t>
            </a:r>
            <a:r>
              <a:rPr sz="3200" spc="-20" dirty="0" smtClean="0">
                <a:latin typeface="Noto Sans"/>
                <a:cs typeface="Noto Sans"/>
              </a:rPr>
              <a:t> </a:t>
            </a:r>
            <a:r>
              <a:rPr sz="3200" spc="-30" dirty="0">
                <a:latin typeface="Noto Sans"/>
                <a:cs typeface="Noto Sans"/>
              </a:rPr>
              <a:t>liquid, </a:t>
            </a:r>
            <a:r>
              <a:rPr sz="3200" spc="-25" dirty="0">
                <a:latin typeface="Noto Sans"/>
                <a:cs typeface="Noto Sans"/>
              </a:rPr>
              <a:t>with </a:t>
            </a:r>
            <a:r>
              <a:rPr sz="3200" spc="-20" dirty="0">
                <a:latin typeface="Noto Sans"/>
                <a:cs typeface="Noto Sans"/>
              </a:rPr>
              <a:t>a </a:t>
            </a:r>
            <a:r>
              <a:rPr sz="3200" spc="-25" dirty="0">
                <a:latin typeface="Noto Sans"/>
                <a:cs typeface="Noto Sans"/>
              </a:rPr>
              <a:t>pleasant, </a:t>
            </a:r>
            <a:r>
              <a:rPr sz="3200" spc="-20" dirty="0">
                <a:latin typeface="Noto Sans"/>
                <a:cs typeface="Noto Sans"/>
              </a:rPr>
              <a:t>toxic and  </a:t>
            </a:r>
            <a:r>
              <a:rPr sz="3200" spc="-35" dirty="0">
                <a:latin typeface="Noto Sans"/>
                <a:cs typeface="Noto Sans"/>
              </a:rPr>
              <a:t>carcinogenic </a:t>
            </a:r>
            <a:r>
              <a:rPr sz="3200" spc="-25" dirty="0">
                <a:latin typeface="Noto Sans"/>
                <a:cs typeface="Noto Sans"/>
              </a:rPr>
              <a:t>odor, </a:t>
            </a:r>
            <a:r>
              <a:rPr sz="3200" spc="-20" dirty="0">
                <a:latin typeface="Noto Sans"/>
                <a:cs typeface="Noto Sans"/>
              </a:rPr>
              <a:t>obtained from the </a:t>
            </a:r>
            <a:r>
              <a:rPr sz="3200" spc="-50" dirty="0">
                <a:latin typeface="Noto Sans"/>
                <a:cs typeface="Noto Sans"/>
              </a:rPr>
              <a:t>cracking  </a:t>
            </a:r>
            <a:r>
              <a:rPr sz="3200" spc="-20" dirty="0">
                <a:latin typeface="Noto Sans"/>
                <a:cs typeface="Noto Sans"/>
              </a:rPr>
              <a:t>and </a:t>
            </a:r>
            <a:r>
              <a:rPr sz="3200" spc="-45" dirty="0">
                <a:latin typeface="Noto Sans"/>
                <a:cs typeface="Noto Sans"/>
              </a:rPr>
              <a:t>reforming </a:t>
            </a:r>
            <a:r>
              <a:rPr sz="3200" spc="-15" dirty="0">
                <a:latin typeface="Noto Sans"/>
                <a:cs typeface="Noto Sans"/>
              </a:rPr>
              <a:t>processes of oil </a:t>
            </a:r>
            <a:r>
              <a:rPr sz="3200" spc="-20" dirty="0">
                <a:latin typeface="Noto Sans"/>
                <a:cs typeface="Noto Sans"/>
              </a:rPr>
              <a:t>and </a:t>
            </a:r>
            <a:r>
              <a:rPr sz="3200" spc="-15" dirty="0">
                <a:latin typeface="Noto Sans"/>
                <a:cs typeface="Noto Sans"/>
              </a:rPr>
              <a:t>is </a:t>
            </a:r>
            <a:r>
              <a:rPr sz="3200" spc="-20" dirty="0">
                <a:latin typeface="Noto Sans"/>
                <a:cs typeface="Noto Sans"/>
              </a:rPr>
              <a:t>widely  </a:t>
            </a:r>
            <a:r>
              <a:rPr sz="3200" spc="-15" dirty="0">
                <a:latin typeface="Noto Sans"/>
                <a:cs typeface="Noto Sans"/>
              </a:rPr>
              <a:t>used as </a:t>
            </a:r>
            <a:r>
              <a:rPr sz="3200" spc="-20" dirty="0">
                <a:latin typeface="Noto Sans"/>
                <a:cs typeface="Noto Sans"/>
              </a:rPr>
              <a:t>a </a:t>
            </a:r>
            <a:r>
              <a:rPr sz="3200" spc="-30" dirty="0">
                <a:latin typeface="Noto Sans"/>
                <a:cs typeface="Noto Sans"/>
              </a:rPr>
              <a:t>solvent, </a:t>
            </a:r>
            <a:r>
              <a:rPr sz="3200" spc="-20" dirty="0">
                <a:latin typeface="Noto Sans"/>
                <a:cs typeface="Noto Sans"/>
              </a:rPr>
              <a:t>in fuel </a:t>
            </a:r>
            <a:r>
              <a:rPr sz="3200" spc="-30" dirty="0">
                <a:latin typeface="Noto Sans"/>
                <a:cs typeface="Noto Sans"/>
              </a:rPr>
              <a:t>mixtures, </a:t>
            </a:r>
            <a:r>
              <a:rPr sz="3200" spc="-20" dirty="0">
                <a:latin typeface="Noto Sans"/>
                <a:cs typeface="Noto Sans"/>
              </a:rPr>
              <a:t>in many  chemical syntheses and in the preparation </a:t>
            </a:r>
            <a:r>
              <a:rPr sz="3200" spc="-15" dirty="0">
                <a:latin typeface="Noto Sans"/>
                <a:cs typeface="Noto Sans"/>
              </a:rPr>
              <a:t>of  dyes </a:t>
            </a:r>
            <a:r>
              <a:rPr sz="3200" spc="-20" dirty="0">
                <a:latin typeface="Noto Sans"/>
                <a:cs typeface="Noto Sans"/>
              </a:rPr>
              <a:t>and materials</a:t>
            </a:r>
            <a:r>
              <a:rPr sz="3200" spc="15" dirty="0">
                <a:latin typeface="Noto Sans"/>
                <a:cs typeface="Noto Sans"/>
              </a:rPr>
              <a:t> </a:t>
            </a:r>
            <a:r>
              <a:rPr sz="3200" spc="-20" dirty="0">
                <a:latin typeface="Noto Sans"/>
                <a:cs typeface="Noto Sans"/>
              </a:rPr>
              <a:t>plastics.</a:t>
            </a:r>
            <a:endParaRPr sz="3200" dirty="0">
              <a:latin typeface="Noto Sans"/>
              <a:cs typeface="Noto Sans"/>
            </a:endParaRPr>
          </a:p>
        </p:txBody>
      </p:sp>
      <p:sp>
        <p:nvSpPr>
          <p:cNvPr id="6" name="Rettangolo 5"/>
          <p:cNvSpPr/>
          <p:nvPr/>
        </p:nvSpPr>
        <p:spPr>
          <a:xfrm>
            <a:off x="3901440" y="2834640"/>
            <a:ext cx="3765774" cy="646331"/>
          </a:xfrm>
          <a:prstGeom prst="rect">
            <a:avLst/>
          </a:prstGeom>
        </p:spPr>
        <p:txBody>
          <a:bodyPr wrap="none">
            <a:spAutoFit/>
          </a:bodyPr>
          <a:lstStyle/>
          <a:p>
            <a:r>
              <a:rPr lang="it-IT" sz="3600" dirty="0">
                <a:solidFill>
                  <a:schemeClr val="bg1">
                    <a:lumMod val="50000"/>
                  </a:schemeClr>
                </a:solidFill>
                <a:latin typeface="Times New Roman" panose="02020603050405020304" pitchFamily="18" charset="0"/>
                <a:cs typeface="Times New Roman" panose="02020603050405020304" pitchFamily="18" charset="0"/>
              </a:rPr>
              <a:t> </a:t>
            </a:r>
            <a:r>
              <a:rPr lang="it-IT" sz="3600" dirty="0" smtClean="0">
                <a:solidFill>
                  <a:schemeClr val="bg1">
                    <a:lumMod val="50000"/>
                  </a:schemeClr>
                </a:solidFill>
                <a:latin typeface="Times New Roman" panose="02020603050405020304" pitchFamily="18" charset="0"/>
                <a:cs typeface="Times New Roman" panose="02020603050405020304" pitchFamily="18" charset="0"/>
              </a:rPr>
              <a:t>(</a:t>
            </a:r>
            <a:r>
              <a:rPr lang="it-IT" sz="3600" dirty="0" err="1">
                <a:solidFill>
                  <a:schemeClr val="bg1">
                    <a:lumMod val="50000"/>
                  </a:schemeClr>
                </a:solidFill>
                <a:latin typeface="Times New Roman" panose="02020603050405020304" pitchFamily="18" charset="0"/>
                <a:cs typeface="Times New Roman" panose="02020603050405020304" pitchFamily="18" charset="0"/>
              </a:rPr>
              <a:t>æn</a:t>
            </a:r>
            <a:r>
              <a:rPr lang="it-IT" sz="3600" dirty="0">
                <a:solidFill>
                  <a:schemeClr val="bg1">
                    <a:lumMod val="50000"/>
                  </a:schemeClr>
                </a:solidFill>
                <a:latin typeface="Times New Roman" panose="02020603050405020304" pitchFamily="18" charset="0"/>
                <a:cs typeface="Times New Roman" panose="02020603050405020304" pitchFamily="18" charset="0"/>
              </a:rPr>
              <a:t>.</a:t>
            </a:r>
            <a:r>
              <a:rPr lang="el-GR" sz="3600" dirty="0">
                <a:solidFill>
                  <a:schemeClr val="bg1">
                    <a:lumMod val="50000"/>
                  </a:schemeClr>
                </a:solidFill>
                <a:latin typeface="Times New Roman" panose="02020603050405020304" pitchFamily="18" charset="0"/>
                <a:cs typeface="Times New Roman" panose="02020603050405020304" pitchFamily="18" charset="0"/>
              </a:rPr>
              <a:t>θ</a:t>
            </a:r>
            <a:r>
              <a:rPr lang="it-IT" sz="3600" dirty="0" err="1" smtClean="0">
                <a:solidFill>
                  <a:schemeClr val="bg1">
                    <a:lumMod val="50000"/>
                  </a:schemeClr>
                </a:solidFill>
                <a:latin typeface="Times New Roman" panose="02020603050405020304" pitchFamily="18" charset="0"/>
                <a:cs typeface="Times New Roman" panose="02020603050405020304" pitchFamily="18" charset="0"/>
              </a:rPr>
              <a:t>rə.paɪzeɪ.ʃən</a:t>
            </a:r>
            <a:r>
              <a:rPr lang="it-IT" sz="3600" dirty="0" smtClean="0">
                <a:solidFill>
                  <a:schemeClr val="bg1">
                    <a:lumMod val="50000"/>
                  </a:schemeClr>
                </a:solidFill>
                <a:latin typeface="Times New Roman" panose="02020603050405020304" pitchFamily="18" charset="0"/>
                <a:cs typeface="Times New Roman" panose="02020603050405020304" pitchFamily="18" charset="0"/>
              </a:rPr>
              <a:t>)</a:t>
            </a:r>
            <a:endParaRPr lang="it-IT" sz="36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7" name="Rettangolo 6"/>
          <p:cNvSpPr/>
          <p:nvPr/>
        </p:nvSpPr>
        <p:spPr>
          <a:xfrm>
            <a:off x="2133600" y="8106618"/>
            <a:ext cx="2236510" cy="646331"/>
          </a:xfrm>
          <a:prstGeom prst="rect">
            <a:avLst/>
          </a:prstGeom>
        </p:spPr>
        <p:txBody>
          <a:bodyPr wrap="none">
            <a:spAutoFit/>
          </a:bodyPr>
          <a:lstStyle/>
          <a:p>
            <a:r>
              <a:rPr lang="it-IT" sz="3600" dirty="0">
                <a:solidFill>
                  <a:schemeClr val="bg1">
                    <a:lumMod val="50000"/>
                  </a:schemeClr>
                </a:solidFill>
                <a:latin typeface="Times New Roman" panose="02020603050405020304" pitchFamily="18" charset="0"/>
                <a:cs typeface="Times New Roman" panose="02020603050405020304" pitchFamily="18" charset="0"/>
              </a:rPr>
              <a:t> </a:t>
            </a:r>
            <a:r>
              <a:rPr lang="it-IT" sz="3600" dirty="0" smtClean="0">
                <a:solidFill>
                  <a:schemeClr val="bg1">
                    <a:lumMod val="50000"/>
                  </a:schemeClr>
                </a:solidFill>
                <a:latin typeface="Times New Roman" panose="02020603050405020304" pitchFamily="18" charset="0"/>
                <a:cs typeface="Times New Roman" panose="02020603050405020304" pitchFamily="18" charset="0"/>
              </a:rPr>
              <a:t>(ˈ</a:t>
            </a:r>
            <a:r>
              <a:rPr lang="it-IT" sz="3600" dirty="0" err="1">
                <a:solidFill>
                  <a:schemeClr val="bg1">
                    <a:lumMod val="50000"/>
                  </a:schemeClr>
                </a:solidFill>
                <a:latin typeface="Times New Roman" panose="02020603050405020304" pitchFamily="18" charset="0"/>
                <a:cs typeface="Times New Roman" panose="02020603050405020304" pitchFamily="18" charset="0"/>
              </a:rPr>
              <a:t>ben.ziːn</a:t>
            </a:r>
            <a:r>
              <a:rPr lang="it-IT" sz="3600" dirty="0" smtClean="0">
                <a:solidFill>
                  <a:schemeClr val="bg1">
                    <a:lumMod val="50000"/>
                  </a:schemeClr>
                </a:solidFill>
                <a:latin typeface="Times New Roman" panose="02020603050405020304" pitchFamily="18" charset="0"/>
                <a:cs typeface="Times New Roman" panose="02020603050405020304" pitchFamily="18" charset="0"/>
              </a:rPr>
              <a:t>)</a:t>
            </a:r>
            <a:endParaRPr lang="it-IT" sz="3600" dirty="0">
              <a:solidFill>
                <a:schemeClr val="bg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C:\Users\Utente Libero\AppData\Local\Microsoft\Windows\INetCache\IE\A93VE98C\039_(www.cute-pictures.blogspot.com)[1].jpg"/>
          <p:cNvPicPr>
            <a:picLocks noChangeAspect="1" noChangeArrowheads="1"/>
          </p:cNvPicPr>
          <p:nvPr/>
        </p:nvPicPr>
        <p:blipFill rotWithShape="1">
          <a:blip r:embed="rId2">
            <a:extLst>
              <a:ext uri="{28A0092B-C50C-407E-A947-70E740481C1C}">
                <a14:useLocalDpi xmlns:a14="http://schemas.microsoft.com/office/drawing/2010/main" val="0"/>
              </a:ext>
            </a:extLst>
          </a:blip>
          <a:srcRect l="1691" r="12677"/>
          <a:stretch/>
        </p:blipFill>
        <p:spPr bwMode="auto">
          <a:xfrm>
            <a:off x="0" y="0"/>
            <a:ext cx="18288000" cy="10287002"/>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2"/>
          <p:cNvSpPr txBox="1">
            <a:spLocks/>
          </p:cNvSpPr>
          <p:nvPr/>
        </p:nvSpPr>
        <p:spPr>
          <a:xfrm>
            <a:off x="0" y="1866900"/>
            <a:ext cx="7389010" cy="3757439"/>
          </a:xfrm>
          <a:prstGeom prst="rect">
            <a:avLst/>
          </a:prstGeom>
        </p:spPr>
        <p:txBody>
          <a:bodyPr vert="horz" wrap="square" lIns="0" tIns="12700" rIns="0" bIns="0" rtlCol="0">
            <a:spAutoFit/>
          </a:bodyPr>
          <a:lstStyle>
            <a:lvl1pPr>
              <a:defRPr sz="5600" b="1" i="0">
                <a:solidFill>
                  <a:schemeClr val="tx1"/>
                </a:solidFill>
                <a:latin typeface="Trebuchet MS"/>
                <a:ea typeface="+mj-ea"/>
                <a:cs typeface="Trebuchet MS"/>
              </a:defRPr>
            </a:lvl1pPr>
          </a:lstStyle>
          <a:p>
            <a:pPr marL="12700">
              <a:spcBef>
                <a:spcPts val="100"/>
              </a:spcBef>
            </a:pPr>
            <a:r>
              <a:rPr lang="it-IT" sz="4800" kern="0" spc="-25" dirty="0" smtClean="0">
                <a:solidFill>
                  <a:schemeClr val="bg1"/>
                </a:solidFill>
                <a:effectLst>
                  <a:outerShdw blurRad="38100" dist="38100" dir="2700000" algn="tl">
                    <a:srgbClr val="000000">
                      <a:alpha val="43137"/>
                    </a:srgbClr>
                  </a:outerShdw>
                </a:effectLst>
              </a:rPr>
              <a:t>Di Lauro Gennaro</a:t>
            </a:r>
          </a:p>
          <a:p>
            <a:pPr marL="12700">
              <a:spcBef>
                <a:spcPts val="100"/>
              </a:spcBef>
            </a:pPr>
            <a:r>
              <a:rPr lang="it-IT" sz="4800" kern="0" spc="-25" dirty="0" smtClean="0">
                <a:solidFill>
                  <a:schemeClr val="bg1"/>
                </a:solidFill>
                <a:effectLst>
                  <a:outerShdw blurRad="38100" dist="38100" dir="2700000" algn="tl">
                    <a:srgbClr val="000000">
                      <a:alpha val="43137"/>
                    </a:srgbClr>
                  </a:outerShdw>
                </a:effectLst>
              </a:rPr>
              <a:t>Ferrigno Sabrina</a:t>
            </a:r>
          </a:p>
          <a:p>
            <a:pPr marL="12700">
              <a:spcBef>
                <a:spcPts val="100"/>
              </a:spcBef>
            </a:pPr>
            <a:r>
              <a:rPr lang="it-IT" sz="4800" kern="0" spc="-25" dirty="0" err="1" smtClean="0">
                <a:solidFill>
                  <a:schemeClr val="bg1"/>
                </a:solidFill>
                <a:effectLst>
                  <a:outerShdw blurRad="38100" dist="38100" dir="2700000" algn="tl">
                    <a:srgbClr val="000000">
                      <a:alpha val="43137"/>
                    </a:srgbClr>
                  </a:outerShdw>
                </a:effectLst>
              </a:rPr>
              <a:t>Gemmabella</a:t>
            </a:r>
            <a:r>
              <a:rPr lang="it-IT" sz="4800" kern="0" spc="-25" dirty="0" smtClean="0">
                <a:solidFill>
                  <a:schemeClr val="bg1"/>
                </a:solidFill>
                <a:effectLst>
                  <a:outerShdw blurRad="38100" dist="38100" dir="2700000" algn="tl">
                    <a:srgbClr val="000000">
                      <a:alpha val="43137"/>
                    </a:srgbClr>
                  </a:outerShdw>
                </a:effectLst>
              </a:rPr>
              <a:t> Gabriele</a:t>
            </a:r>
          </a:p>
          <a:p>
            <a:pPr marL="12700">
              <a:spcBef>
                <a:spcPts val="100"/>
              </a:spcBef>
            </a:pPr>
            <a:r>
              <a:rPr lang="it-IT" sz="4800" kern="0" spc="-25" dirty="0" err="1" smtClean="0">
                <a:solidFill>
                  <a:schemeClr val="bg1"/>
                </a:solidFill>
                <a:effectLst>
                  <a:outerShdw blurRad="38100" dist="38100" dir="2700000" algn="tl">
                    <a:srgbClr val="000000">
                      <a:alpha val="43137"/>
                    </a:srgbClr>
                  </a:outerShdw>
                </a:effectLst>
              </a:rPr>
              <a:t>Siani</a:t>
            </a:r>
            <a:r>
              <a:rPr lang="it-IT" sz="4800" kern="0" spc="-25" dirty="0" smtClean="0">
                <a:solidFill>
                  <a:schemeClr val="bg1"/>
                </a:solidFill>
                <a:effectLst>
                  <a:outerShdw blurRad="38100" dist="38100" dir="2700000" algn="tl">
                    <a:srgbClr val="000000">
                      <a:alpha val="43137"/>
                    </a:srgbClr>
                  </a:outerShdw>
                </a:effectLst>
              </a:rPr>
              <a:t> Giuseppe </a:t>
            </a:r>
            <a:endParaRPr lang="it-IT" sz="4800" kern="0" spc="-25" dirty="0" smtClean="0">
              <a:solidFill>
                <a:schemeClr val="bg1"/>
              </a:solidFill>
              <a:effectLst>
                <a:outerShdw blurRad="38100" dist="38100" dir="2700000" algn="tl">
                  <a:srgbClr val="000000">
                    <a:alpha val="43137"/>
                  </a:srgbClr>
                </a:outerShdw>
              </a:effectLst>
            </a:endParaRPr>
          </a:p>
          <a:p>
            <a:pPr marL="12700">
              <a:spcBef>
                <a:spcPts val="100"/>
              </a:spcBef>
            </a:pPr>
            <a:r>
              <a:rPr lang="it-IT" sz="4800" kern="0" spc="-25" dirty="0" smtClean="0">
                <a:solidFill>
                  <a:schemeClr val="bg1"/>
                </a:solidFill>
                <a:effectLst>
                  <a:outerShdw blurRad="38100" dist="38100" dir="2700000" algn="tl">
                    <a:srgbClr val="000000">
                      <a:alpha val="43137"/>
                    </a:srgbClr>
                  </a:outerShdw>
                </a:effectLst>
              </a:rPr>
              <a:t>Ventre Riccardo</a:t>
            </a:r>
            <a:endParaRPr lang="it-IT" sz="4800" kern="0" spc="-25" dirty="0">
              <a:solidFill>
                <a:schemeClr val="bg1"/>
              </a:solidFill>
              <a:effectLst>
                <a:outerShdw blurRad="38100" dist="38100" dir="2700000" algn="tl">
                  <a:srgbClr val="000000">
                    <a:alpha val="43137"/>
                  </a:srgbClr>
                </a:outerShdw>
              </a:effectLst>
            </a:endParaRPr>
          </a:p>
        </p:txBody>
      </p:sp>
      <p:pic>
        <p:nvPicPr>
          <p:cNvPr id="6" name="Picture 2" descr="Risultati immagini per biogas"/>
          <p:cNvPicPr>
            <a:picLocks noChangeAspect="1" noChangeArrowheads="1"/>
          </p:cNvPicPr>
          <p:nvPr/>
        </p:nvPicPr>
        <p:blipFill rotWithShape="1">
          <a:blip r:embed="rId3">
            <a:extLst>
              <a:ext uri="{28A0092B-C50C-407E-A947-70E740481C1C}">
                <a14:useLocalDpi xmlns:a14="http://schemas.microsoft.com/office/drawing/2010/main" val="0"/>
              </a:ext>
            </a:extLst>
          </a:blip>
          <a:srcRect l="34976" r="38976"/>
          <a:stretch/>
        </p:blipFill>
        <p:spPr bwMode="auto">
          <a:xfrm>
            <a:off x="8229600" y="0"/>
            <a:ext cx="5105400" cy="10266552"/>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0" y="25660"/>
            <a:ext cx="9804094" cy="2092881"/>
          </a:xfrm>
          <a:prstGeom prst="rect">
            <a:avLst/>
          </a:prstGeom>
          <a:noFill/>
        </p:spPr>
        <p:txBody>
          <a:bodyPr wrap="none" rtlCol="0">
            <a:spAutoFit/>
          </a:bodyPr>
          <a:lstStyle/>
          <a:p>
            <a:pPr algn="ctr"/>
            <a:r>
              <a:rPr lang="it-IT" sz="13000" dirty="0" err="1" smtClean="0">
                <a:ln>
                  <a:solidFill>
                    <a:srgbClr val="00B050"/>
                  </a:solidFill>
                </a:ln>
                <a:solidFill>
                  <a:srgbClr val="92D050"/>
                </a:solidFill>
                <a:latin typeface="Cooper Black" panose="0208090404030B020404" pitchFamily="18" charset="0"/>
              </a:rPr>
              <a:t>Thank</a:t>
            </a:r>
            <a:r>
              <a:rPr lang="it-IT" sz="13000" dirty="0" smtClean="0">
                <a:ln>
                  <a:solidFill>
                    <a:srgbClr val="00B050"/>
                  </a:solidFill>
                </a:ln>
                <a:solidFill>
                  <a:srgbClr val="92D050"/>
                </a:solidFill>
                <a:latin typeface="Cooper Black" panose="0208090404030B020404" pitchFamily="18" charset="0"/>
              </a:rPr>
              <a:t> </a:t>
            </a:r>
            <a:r>
              <a:rPr lang="it-IT" sz="13000" dirty="0" err="1" smtClean="0">
                <a:ln>
                  <a:solidFill>
                    <a:srgbClr val="00B050"/>
                  </a:solidFill>
                </a:ln>
                <a:solidFill>
                  <a:srgbClr val="92D050"/>
                </a:solidFill>
                <a:latin typeface="Cooper Black" panose="0208090404030B020404" pitchFamily="18" charset="0"/>
              </a:rPr>
              <a:t>you</a:t>
            </a:r>
            <a:r>
              <a:rPr lang="it-IT" sz="13000" dirty="0" smtClean="0">
                <a:ln>
                  <a:solidFill>
                    <a:srgbClr val="00B050"/>
                  </a:solidFill>
                </a:ln>
                <a:solidFill>
                  <a:srgbClr val="92D050"/>
                </a:solidFill>
                <a:latin typeface="Cooper Black" panose="0208090404030B020404" pitchFamily="18" charset="0"/>
              </a:rPr>
              <a:t>!</a:t>
            </a:r>
            <a:endParaRPr lang="it-IT" sz="13000" dirty="0">
              <a:ln>
                <a:solidFill>
                  <a:srgbClr val="00B050"/>
                </a:solidFill>
              </a:ln>
              <a:solidFill>
                <a:srgbClr val="92D050"/>
              </a:solidFill>
              <a:latin typeface="Cooper Black" panose="0208090404030B020404" pitchFamily="18" charset="0"/>
            </a:endParaRPr>
          </a:p>
        </p:txBody>
      </p:sp>
      <p:sp>
        <p:nvSpPr>
          <p:cNvPr id="3" name="object 2"/>
          <p:cNvSpPr txBox="1">
            <a:spLocks/>
          </p:cNvSpPr>
          <p:nvPr/>
        </p:nvSpPr>
        <p:spPr>
          <a:xfrm>
            <a:off x="13335000" y="7255403"/>
            <a:ext cx="5516880" cy="3031599"/>
          </a:xfrm>
          <a:prstGeom prst="rect">
            <a:avLst/>
          </a:prstGeom>
        </p:spPr>
        <p:txBody>
          <a:bodyPr vert="horz" wrap="square" lIns="0" tIns="12700" rIns="0" bIns="0" rtlCol="0">
            <a:spAutoFit/>
          </a:bodyPr>
          <a:lstStyle>
            <a:lvl1pPr>
              <a:defRPr sz="5600" b="1" i="0">
                <a:solidFill>
                  <a:schemeClr val="tx1"/>
                </a:solidFill>
                <a:latin typeface="Trebuchet MS"/>
                <a:ea typeface="+mj-ea"/>
                <a:cs typeface="Trebuchet MS"/>
              </a:defRPr>
            </a:lvl1pPr>
          </a:lstStyle>
          <a:p>
            <a:pPr marL="12700">
              <a:spcBef>
                <a:spcPts val="100"/>
              </a:spcBef>
            </a:pPr>
            <a:r>
              <a:rPr lang="it-IT" sz="3200" kern="0" spc="-25" dirty="0" err="1" smtClean="0"/>
              <a:t>Credits</a:t>
            </a:r>
            <a:r>
              <a:rPr lang="it-IT" sz="3200" kern="0" spc="-25" dirty="0" smtClean="0"/>
              <a:t>:</a:t>
            </a:r>
            <a:endParaRPr lang="it-IT" sz="3200" kern="0" spc="-25" dirty="0" smtClean="0"/>
          </a:p>
          <a:p>
            <a:pPr marL="12700">
              <a:spcBef>
                <a:spcPts val="100"/>
              </a:spcBef>
            </a:pPr>
            <a:r>
              <a:rPr lang="it-IT" sz="3200" dirty="0" smtClean="0"/>
              <a:t>www.alambicco.unito.it</a:t>
            </a:r>
          </a:p>
          <a:p>
            <a:pPr marL="12700">
              <a:spcBef>
                <a:spcPts val="100"/>
              </a:spcBef>
            </a:pPr>
            <a:r>
              <a:rPr lang="it-IT" sz="3200" dirty="0"/>
              <a:t>www.chimica-online.it </a:t>
            </a:r>
            <a:endParaRPr lang="it-IT" sz="3200" dirty="0" smtClean="0"/>
          </a:p>
          <a:p>
            <a:pPr marL="12700">
              <a:spcBef>
                <a:spcPts val="100"/>
              </a:spcBef>
            </a:pPr>
            <a:r>
              <a:rPr lang="it-IT" sz="3200" kern="0" spc="-25" dirty="0" smtClean="0"/>
              <a:t>www.arpae.it/cms3</a:t>
            </a:r>
          </a:p>
          <a:p>
            <a:pPr marL="12700">
              <a:spcBef>
                <a:spcPts val="100"/>
              </a:spcBef>
            </a:pPr>
            <a:r>
              <a:rPr lang="it-IT" sz="3200" kern="0" spc="-25" dirty="0" smtClean="0"/>
              <a:t>Wikipedia</a:t>
            </a:r>
          </a:p>
          <a:p>
            <a:pPr marL="12700">
              <a:spcBef>
                <a:spcPts val="100"/>
              </a:spcBef>
            </a:pPr>
            <a:r>
              <a:rPr lang="it-IT" sz="3200" kern="0" spc="-25" dirty="0" smtClean="0"/>
              <a:t>Ebook.scuola.zanichelli.it</a:t>
            </a:r>
            <a:endParaRPr lang="it-IT" sz="3200" kern="0" spc="-25"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TotalTime>
  <Words>477</Words>
  <Application>Microsoft Office PowerPoint</Application>
  <PresentationFormat>Personalizzato</PresentationFormat>
  <Paragraphs>47</Paragraphs>
  <Slides>7</Slides>
  <Notes>0</Notes>
  <HiddenSlides>0</HiddenSlides>
  <MMClips>0</MMClips>
  <ScaleCrop>false</ScaleCrop>
  <HeadingPairs>
    <vt:vector size="4" baseType="variant">
      <vt:variant>
        <vt:lpstr>Tema</vt:lpstr>
      </vt:variant>
      <vt:variant>
        <vt:i4>1</vt:i4>
      </vt:variant>
      <vt:variant>
        <vt:lpstr>Titoli diapositive</vt:lpstr>
      </vt:variant>
      <vt:variant>
        <vt:i4>7</vt:i4>
      </vt:variant>
    </vt:vector>
  </HeadingPairs>
  <TitlesOfParts>
    <vt:vector size="8" baseType="lpstr">
      <vt:lpstr>Office Theme</vt:lpstr>
      <vt:lpstr>Presentazione standard di PowerPoint</vt:lpstr>
      <vt:lpstr>Presentazione standard di PowerPoint</vt:lpstr>
      <vt:lpstr>Surface water acidification</vt:lpstr>
      <vt:lpstr>Presentazione standard di PowerPoint</vt:lpstr>
      <vt:lpstr>Asbetos</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ozone layer is a fundamental screen for the interception of lethal radiation for life on Earth, and its formation occurs mainly in the stratosphere at the most irradiated tropical latitudes, while global circulation then tends to accumulate it more at</dc:title>
  <dc:creator>Gianfranco Resto</dc:creator>
  <cp:keywords>DADyUvjIRbU,BADw_-gCsYc</cp:keywords>
  <cp:lastModifiedBy>Utente Windows</cp:lastModifiedBy>
  <cp:revision>10</cp:revision>
  <dcterms:created xsi:type="dcterms:W3CDTF">2020-01-31T21:20:39Z</dcterms:created>
  <dcterms:modified xsi:type="dcterms:W3CDTF">2020-02-09T20:12:24Z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2020-01-29T00:00:00Z</vt:filetime>
  </property>
  <property fmtid="{D5CDD505-2E9C-101B-9397-08002B2CF9AE}" pid="3" name="Creator">
    <vt:lpwstr>Canva</vt:lpwstr>
  </property>
  <property fmtid="{D5CDD505-2E9C-101B-9397-08002B2CF9AE}" pid="4" name="LastSaved">
    <vt:filetime>2020-01-31T00:00:00Z</vt:filetime>
  </property>
</Properties>
</file>