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9" r:id="rId4"/>
    <p:sldId id="257" r:id="rId5"/>
    <p:sldId id="260" r:id="rId6"/>
    <p:sldId id="261" r:id="rId7"/>
    <p:sldId id="267"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92A11F8-337C-4F62-AF1B-DF65857D4957}" type="datetimeFigureOut">
              <a:rPr lang="tr-TR" smtClean="0"/>
              <a:t>6.02.2020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101244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2A11F8-337C-4F62-AF1B-DF65857D4957}" type="datetimeFigureOut">
              <a:rPr lang="tr-TR" smtClean="0"/>
              <a:t>6.02.2020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27526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2A11F8-337C-4F62-AF1B-DF65857D4957}" type="datetimeFigureOut">
              <a:rPr lang="tr-TR" smtClean="0"/>
              <a:t>6.02.2020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173439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92A11F8-337C-4F62-AF1B-DF65857D4957}" type="datetimeFigureOut">
              <a:rPr lang="tr-TR" smtClean="0"/>
              <a:t>6.02.2020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349810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92A11F8-337C-4F62-AF1B-DF65857D4957}" type="datetimeFigureOut">
              <a:rPr lang="tr-TR" smtClean="0"/>
              <a:t>6.02.2020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136598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92A11F8-337C-4F62-AF1B-DF65857D4957}" type="datetimeFigureOut">
              <a:rPr lang="tr-TR" smtClean="0"/>
              <a:t>6.02.2020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360653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92A11F8-337C-4F62-AF1B-DF65857D4957}" type="datetimeFigureOut">
              <a:rPr lang="tr-TR" smtClean="0"/>
              <a:t>6.02.2020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325289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92A11F8-337C-4F62-AF1B-DF65857D4957}" type="datetimeFigureOut">
              <a:rPr lang="tr-TR" smtClean="0"/>
              <a:t>6.02.2020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237212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92A11F8-337C-4F62-AF1B-DF65857D4957}" type="datetimeFigureOut">
              <a:rPr lang="tr-TR" smtClean="0"/>
              <a:t>6.02.2020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41311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92A11F8-337C-4F62-AF1B-DF65857D4957}" type="datetimeFigureOut">
              <a:rPr lang="tr-TR" smtClean="0"/>
              <a:t>6.02.2020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230626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92A11F8-337C-4F62-AF1B-DF65857D4957}" type="datetimeFigureOut">
              <a:rPr lang="tr-TR" smtClean="0"/>
              <a:t>6.02.2020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3D6D55-0310-4F14-B92D-24938E53E7F9}" type="slidenum">
              <a:rPr lang="tr-TR" smtClean="0"/>
              <a:t>‹#›</a:t>
            </a:fld>
            <a:endParaRPr lang="tr-TR"/>
          </a:p>
        </p:txBody>
      </p:sp>
    </p:spTree>
    <p:extLst>
      <p:ext uri="{BB962C8B-B14F-4D97-AF65-F5344CB8AC3E}">
        <p14:creationId xmlns:p14="http://schemas.microsoft.com/office/powerpoint/2010/main" val="192948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11F8-337C-4F62-AF1B-DF65857D4957}" type="datetimeFigureOut">
              <a:rPr lang="tr-TR" smtClean="0"/>
              <a:t>6.02.2020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6D55-0310-4F14-B92D-24938E53E7F9}" type="slidenum">
              <a:rPr lang="tr-TR" smtClean="0"/>
              <a:t>‹#›</a:t>
            </a:fld>
            <a:endParaRPr lang="tr-TR"/>
          </a:p>
        </p:txBody>
      </p:sp>
    </p:spTree>
    <p:extLst>
      <p:ext uri="{BB962C8B-B14F-4D97-AF65-F5344CB8AC3E}">
        <p14:creationId xmlns:p14="http://schemas.microsoft.com/office/powerpoint/2010/main" val="239873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52" y="0"/>
            <a:ext cx="3415896" cy="6858000"/>
          </a:xfrm>
          <a:prstGeom prst="rect">
            <a:avLst/>
          </a:prstGeom>
        </p:spPr>
      </p:pic>
      <p:sp>
        <p:nvSpPr>
          <p:cNvPr id="3" name="Unvan 2"/>
          <p:cNvSpPr>
            <a:spLocks noGrp="1"/>
          </p:cNvSpPr>
          <p:nvPr>
            <p:ph type="ctrTitle"/>
          </p:nvPr>
        </p:nvSpPr>
        <p:spPr>
          <a:xfrm>
            <a:off x="0" y="2806913"/>
            <a:ext cx="4038600" cy="1054523"/>
          </a:xfrm>
        </p:spPr>
        <p:txBody>
          <a:bodyPr>
            <a:normAutofit/>
          </a:bodyPr>
          <a:lstStyle/>
          <a:p>
            <a:r>
              <a:rPr lang="tr-TR" sz="3200" dirty="0">
                <a:solidFill>
                  <a:srgbClr val="002060"/>
                </a:solidFill>
                <a:latin typeface="Aharoni" panose="02010803020104030203" pitchFamily="2" charset="-79"/>
                <a:cs typeface="Aharoni" panose="02010803020104030203" pitchFamily="2" charset="-79"/>
              </a:rPr>
              <a:t>ENVIRONMENTAL</a:t>
            </a:r>
          </a:p>
        </p:txBody>
      </p:sp>
      <p:sp>
        <p:nvSpPr>
          <p:cNvPr id="4" name="Alt Başlık 3"/>
          <p:cNvSpPr>
            <a:spLocks noGrp="1"/>
          </p:cNvSpPr>
          <p:nvPr>
            <p:ph type="subTitle" idx="1"/>
          </p:nvPr>
        </p:nvSpPr>
        <p:spPr>
          <a:xfrm>
            <a:off x="3302000" y="3384974"/>
            <a:ext cx="12268200" cy="2101426"/>
          </a:xfrm>
        </p:spPr>
        <p:txBody>
          <a:bodyPr>
            <a:normAutofit/>
          </a:bodyPr>
          <a:lstStyle/>
          <a:p>
            <a:r>
              <a:rPr lang="tr-TR" sz="3200" dirty="0">
                <a:solidFill>
                  <a:srgbClr val="002060"/>
                </a:solidFill>
                <a:latin typeface="Aharoni" panose="02010803020104030203" pitchFamily="2" charset="-79"/>
                <a:cs typeface="Aharoni" panose="02010803020104030203" pitchFamily="2" charset="-79"/>
              </a:rPr>
              <a:t>DICTIONARY</a:t>
            </a:r>
          </a:p>
        </p:txBody>
      </p:sp>
    </p:spTree>
    <p:extLst>
      <p:ext uri="{BB962C8B-B14F-4D97-AF65-F5344CB8AC3E}">
        <p14:creationId xmlns:p14="http://schemas.microsoft.com/office/powerpoint/2010/main" val="268532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437197"/>
            <a:ext cx="859790" cy="925195"/>
          </a:xfrm>
          <a:prstGeom prst="rect">
            <a:avLst/>
          </a:prstGeom>
          <a:noFill/>
          <a:ln>
            <a:noFill/>
          </a:ln>
        </p:spPr>
      </p:pic>
      <p:pic>
        <p:nvPicPr>
          <p:cNvPr id="3" name="Resi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896" y="782002"/>
            <a:ext cx="2033151" cy="580390"/>
          </a:xfrm>
          <a:prstGeom prst="rect">
            <a:avLst/>
          </a:prstGeom>
          <a:noFill/>
          <a:ln>
            <a:noFill/>
          </a:ln>
        </p:spPr>
      </p:pic>
      <p:pic>
        <p:nvPicPr>
          <p:cNvPr id="4" name="Resim 3"/>
          <p:cNvPicPr/>
          <p:nvPr/>
        </p:nvPicPr>
        <p:blipFill>
          <a:blip r:embed="rId4">
            <a:extLst>
              <a:ext uri="{28A0092B-C50C-407E-A947-70E740481C1C}">
                <a14:useLocalDpi xmlns:a14="http://schemas.microsoft.com/office/drawing/2010/main" val="0"/>
              </a:ext>
            </a:extLst>
          </a:blip>
          <a:srcRect/>
          <a:stretch>
            <a:fillRect/>
          </a:stretch>
        </p:blipFill>
        <p:spPr bwMode="auto">
          <a:xfrm>
            <a:off x="10938827" y="437197"/>
            <a:ext cx="745173" cy="925195"/>
          </a:xfrm>
          <a:prstGeom prst="rect">
            <a:avLst/>
          </a:prstGeom>
          <a:noFill/>
          <a:ln>
            <a:noFill/>
          </a:ln>
        </p:spPr>
      </p:pic>
      <p:sp>
        <p:nvSpPr>
          <p:cNvPr id="9" name="Rectangle 3"/>
          <p:cNvSpPr>
            <a:spLocks noGrp="1" noChangeArrowheads="1"/>
          </p:cNvSpPr>
          <p:nvPr>
            <p:ph type="title"/>
          </p:nvPr>
        </p:nvSpPr>
        <p:spPr bwMode="auto">
          <a:xfrm>
            <a:off x="664240" y="3237616"/>
            <a:ext cx="10820400" cy="7848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Agricultural</a:t>
            </a:r>
            <a:r>
              <a:rPr kumimoji="0" lang="tr-TR" altLang="tr-TR" sz="1200" b="1"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1"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Pollution</a:t>
            </a:r>
            <a:r>
              <a:rPr kumimoji="0" lang="tr-TR" altLang="tr-TR" sz="1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(ˌ</a:t>
            </a:r>
            <a:r>
              <a:rPr kumimoji="0" lang="tr-TR" altLang="tr-TR" sz="1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agriˈkəlCHərəl</a:t>
            </a:r>
            <a:r>
              <a:rPr kumimoji="0" lang="tr-TR" altLang="tr-TR"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tr-TR" altLang="tr-TR" sz="1200" b="0" i="1"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pəˈlo͞oSHən</a:t>
            </a:r>
            <a:r>
              <a:rPr kumimoji="0" lang="tr-TR" altLang="tr-TR" sz="12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Farming</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wastes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including</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runoff</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leaching</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pesticides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fertilizers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erosion</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dust</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from</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plowing</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improper</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disposal</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animal</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carcasses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crop</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residues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debris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tr-TR" altLang="tr-T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Therefore</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prices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ecological</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products</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expensive</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kumimoji="0" lang="tr-TR" altLang="tr-TR" sz="1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Turkey</a:t>
            </a:r>
            <a:r>
              <a:rPr kumimoji="0" lang="tr-TR" altLang="tr-TR"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tr-TR" altLang="tr-T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Picture"/>
          <p:cNvPicPr/>
          <p:nvPr/>
        </p:nvPicPr>
        <p:blipFill>
          <a:blip r:embed="rId5"/>
          <a:stretch>
            <a:fillRect/>
          </a:stretch>
        </p:blipFill>
        <p:spPr bwMode="auto">
          <a:xfrm>
            <a:off x="4725460" y="1811204"/>
            <a:ext cx="2502649" cy="1166002"/>
          </a:xfrm>
          <a:prstGeom prst="rect">
            <a:avLst/>
          </a:prstGeom>
          <a:noFill/>
          <a:ln w="9525">
            <a:noFill/>
            <a:miter lim="800000"/>
            <a:headEnd/>
            <a:tailEnd/>
          </a:ln>
        </p:spPr>
      </p:pic>
      <p:pic>
        <p:nvPicPr>
          <p:cNvPr id="7" name="Resim 6">
            <a:extLst>
              <a:ext uri="{FF2B5EF4-FFF2-40B4-BE49-F238E27FC236}">
                <a16:creationId xmlns:a16="http://schemas.microsoft.com/office/drawing/2014/main" id="{0D69306C-0A00-4827-BCAE-81EAF6EE659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218948" y="4390988"/>
            <a:ext cx="1710985" cy="1367033"/>
          </a:xfrm>
          <a:prstGeom prst="rect">
            <a:avLst/>
          </a:prstGeom>
          <a:noFill/>
          <a:ln>
            <a:noFill/>
          </a:ln>
        </p:spPr>
      </p:pic>
      <p:sp>
        <p:nvSpPr>
          <p:cNvPr id="8" name="Unvan 5">
            <a:extLst>
              <a:ext uri="{FF2B5EF4-FFF2-40B4-BE49-F238E27FC236}">
                <a16:creationId xmlns:a16="http://schemas.microsoft.com/office/drawing/2014/main" id="{BA11EF65-8C21-4F3E-8302-641BBE684E46}"/>
              </a:ext>
            </a:extLst>
          </p:cNvPr>
          <p:cNvSpPr txBox="1">
            <a:spLocks/>
          </p:cNvSpPr>
          <p:nvPr/>
        </p:nvSpPr>
        <p:spPr>
          <a:xfrm>
            <a:off x="990599" y="57580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a:solidFill>
                  <a:srgbClr val="002060"/>
                </a:solidFill>
                <a:latin typeface="Times New Roman" panose="02020603050405020304" pitchFamily="18" charset="0"/>
                <a:cs typeface="Times New Roman" panose="02020603050405020304" pitchFamily="18" charset="0"/>
              </a:rPr>
              <a:t>Ecological Balance </a:t>
            </a:r>
            <a:r>
              <a:rPr lang="tr-TR" sz="1200" i="1">
                <a:latin typeface="Times New Roman" panose="02020603050405020304" pitchFamily="18" charset="0"/>
                <a:cs typeface="Times New Roman" panose="02020603050405020304" pitchFamily="18" charset="0"/>
              </a:rPr>
              <a:t>(ˌiː.kəˈlɒdʒ.ɪ.kəl ˈbæl.əns)</a:t>
            </a:r>
            <a:br>
              <a:rPr lang="tr-TR" sz="1200">
                <a:latin typeface="Times New Roman" panose="02020603050405020304" pitchFamily="18" charset="0"/>
                <a:cs typeface="Times New Roman" panose="02020603050405020304" pitchFamily="18" charset="0"/>
              </a:rPr>
            </a:br>
            <a:r>
              <a:rPr lang="tr-TR" sz="1200">
                <a:latin typeface="Times New Roman" panose="02020603050405020304" pitchFamily="18" charset="0"/>
                <a:cs typeface="Times New Roman" panose="02020603050405020304" pitchFamily="18" charset="0"/>
              </a:rPr>
              <a:t>Ecological balance is a term used to describe the equilibrium between living organisms such as human being, plants, and animals as well as their environment.</a:t>
            </a:r>
            <a:br>
              <a:rPr lang="tr-TR" sz="1200">
                <a:latin typeface="Times New Roman" panose="02020603050405020304" pitchFamily="18" charset="0"/>
                <a:cs typeface="Times New Roman" panose="02020603050405020304" pitchFamily="18" charset="0"/>
              </a:rPr>
            </a:br>
            <a:r>
              <a:rPr lang="tr-TR" sz="1200">
                <a:latin typeface="Times New Roman" panose="02020603050405020304" pitchFamily="18" charset="0"/>
                <a:cs typeface="Times New Roman" panose="02020603050405020304" pitchFamily="18" charset="0"/>
              </a:rPr>
              <a:t>World Wide Fund for Nature (WWF) is 'critical' to ensure a sustainable ecological footprint in Turkey.</a:t>
            </a:r>
            <a:br>
              <a:rPr lang="tr-TR" sz="120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612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437197"/>
            <a:ext cx="859790" cy="925195"/>
          </a:xfrm>
          <a:prstGeom prst="rect">
            <a:avLst/>
          </a:prstGeom>
          <a:noFill/>
          <a:ln>
            <a:noFill/>
          </a:ln>
        </p:spPr>
      </p:pic>
      <p:pic>
        <p:nvPicPr>
          <p:cNvPr id="3" name="Resi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896" y="782002"/>
            <a:ext cx="2033151" cy="580390"/>
          </a:xfrm>
          <a:prstGeom prst="rect">
            <a:avLst/>
          </a:prstGeom>
          <a:noFill/>
          <a:ln>
            <a:noFill/>
          </a:ln>
        </p:spPr>
      </p:pic>
      <p:pic>
        <p:nvPicPr>
          <p:cNvPr id="4" name="Resim 3"/>
          <p:cNvPicPr/>
          <p:nvPr/>
        </p:nvPicPr>
        <p:blipFill>
          <a:blip r:embed="rId4">
            <a:extLst>
              <a:ext uri="{28A0092B-C50C-407E-A947-70E740481C1C}">
                <a14:useLocalDpi xmlns:a14="http://schemas.microsoft.com/office/drawing/2010/main" val="0"/>
              </a:ext>
            </a:extLst>
          </a:blip>
          <a:srcRect/>
          <a:stretch>
            <a:fillRect/>
          </a:stretch>
        </p:blipFill>
        <p:spPr bwMode="auto">
          <a:xfrm>
            <a:off x="10938827" y="437197"/>
            <a:ext cx="745173" cy="925195"/>
          </a:xfrm>
          <a:prstGeom prst="rect">
            <a:avLst/>
          </a:prstGeom>
          <a:noFill/>
          <a:ln>
            <a:noFill/>
          </a:ln>
        </p:spPr>
      </p:pic>
      <p:pic>
        <p:nvPicPr>
          <p:cNvPr id="5" name="Resim 4" descr="tema çalışmaları ile ilgili görsel sonucu"/>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3896" y="1693242"/>
            <a:ext cx="2033151" cy="1502156"/>
          </a:xfrm>
          <a:prstGeom prst="rect">
            <a:avLst/>
          </a:prstGeom>
          <a:noFill/>
          <a:ln>
            <a:noFill/>
          </a:ln>
        </p:spPr>
      </p:pic>
      <p:sp>
        <p:nvSpPr>
          <p:cNvPr id="6" name="Unvan 5"/>
          <p:cNvSpPr>
            <a:spLocks noGrp="1"/>
          </p:cNvSpPr>
          <p:nvPr>
            <p:ph type="title"/>
          </p:nvPr>
        </p:nvSpPr>
        <p:spPr>
          <a:xfrm>
            <a:off x="838200" y="3335390"/>
            <a:ext cx="10515600" cy="1325563"/>
          </a:xfrm>
        </p:spPr>
        <p:txBody>
          <a:bodyPr>
            <a:noAutofit/>
          </a:bodyPr>
          <a:lstStyle/>
          <a:p>
            <a:pPr algn="ctr"/>
            <a:r>
              <a:rPr lang="tr-TR" sz="1200" b="1" dirty="0" err="1">
                <a:solidFill>
                  <a:srgbClr val="002060"/>
                </a:solidFill>
                <a:latin typeface="Times New Roman" panose="02020603050405020304" pitchFamily="18" charset="0"/>
                <a:cs typeface="Times New Roman" panose="02020603050405020304" pitchFamily="18" charset="0"/>
              </a:rPr>
              <a:t>Enviromental</a:t>
            </a:r>
            <a:r>
              <a:rPr lang="tr-TR" sz="1200" b="1" dirty="0">
                <a:solidFill>
                  <a:srgbClr val="002060"/>
                </a:solidFill>
                <a:latin typeface="Times New Roman" panose="02020603050405020304" pitchFamily="18" charset="0"/>
                <a:cs typeface="Times New Roman" panose="02020603050405020304" pitchFamily="18" charset="0"/>
              </a:rPr>
              <a:t> </a:t>
            </a:r>
            <a:r>
              <a:rPr lang="tr-TR" sz="1200" b="1" dirty="0" err="1">
                <a:solidFill>
                  <a:srgbClr val="002060"/>
                </a:solidFill>
                <a:latin typeface="Times New Roman" panose="02020603050405020304" pitchFamily="18" charset="0"/>
                <a:cs typeface="Times New Roman" panose="02020603050405020304" pitchFamily="18" charset="0"/>
              </a:rPr>
              <a:t>Association</a:t>
            </a:r>
            <a:r>
              <a:rPr lang="tr-TR" sz="1200" b="1" dirty="0">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i="1" dirty="0" err="1">
                <a:latin typeface="Times New Roman" panose="02020603050405020304" pitchFamily="18" charset="0"/>
                <a:cs typeface="Times New Roman" panose="02020603050405020304" pitchFamily="18" charset="0"/>
              </a:rPr>
              <a:t>ɪnˌvaɪ.rənˈmen.təl</a:t>
            </a:r>
            <a:r>
              <a:rPr lang="tr-TR" sz="1200" i="1" dirty="0">
                <a:latin typeface="Times New Roman" panose="02020603050405020304" pitchFamily="18" charset="0"/>
                <a:cs typeface="Times New Roman" panose="02020603050405020304" pitchFamily="18" charset="0"/>
              </a:rPr>
              <a:t>   </a:t>
            </a:r>
            <a:r>
              <a:rPr lang="tr-TR" sz="1200" i="1" dirty="0" err="1">
                <a:latin typeface="Times New Roman" panose="02020603050405020304" pitchFamily="18" charset="0"/>
                <a:cs typeface="Times New Roman" panose="02020603050405020304" pitchFamily="18" charset="0"/>
              </a:rPr>
              <a:t>əˌsəʊ.siˈeɪ.ʃən</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An </a:t>
            </a:r>
            <a:r>
              <a:rPr lang="tr-TR" sz="1200" dirty="0" err="1">
                <a:latin typeface="Times New Roman" panose="02020603050405020304" pitchFamily="18" charset="0"/>
                <a:cs typeface="Times New Roman" panose="02020603050405020304" pitchFamily="18" charset="0"/>
              </a:rPr>
              <a:t>offical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group</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people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who</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have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joined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together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for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purpose</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protecting</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environment</a:t>
            </a:r>
            <a:r>
              <a:rPr lang="tr-TR" sz="1200" dirty="0">
                <a:latin typeface="Times New Roman" panose="02020603050405020304" pitchFamily="18" charset="0"/>
                <a:cs typeface="Times New Roman" panose="02020603050405020304" pitchFamily="18" charset="0"/>
              </a:rPr>
              <a:t>. </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IAERE, </a:t>
            </a:r>
            <a:r>
              <a:rPr lang="tr-TR" sz="1200" dirty="0" err="1">
                <a:latin typeface="Times New Roman" panose="02020603050405020304" pitchFamily="18" charset="0"/>
                <a:cs typeface="Times New Roman" panose="02020603050405020304" pitchFamily="18" charset="0"/>
              </a:rPr>
              <a:t>Italian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Association</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Enviromental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Resources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Economists</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Friends</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Earth Poland </a:t>
            </a:r>
            <a:r>
              <a:rPr lang="tr-TR" sz="1200" b="1"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Polski</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Klub</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Ekologiczny</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REC Networks: REC </a:t>
            </a:r>
            <a:r>
              <a:rPr lang="tr-TR" sz="1200" dirty="0" err="1">
                <a:latin typeface="Times New Roman" panose="02020603050405020304" pitchFamily="18" charset="0"/>
                <a:cs typeface="Times New Roman" panose="02020603050405020304" pitchFamily="18" charset="0"/>
              </a:rPr>
              <a:t>Romania</a:t>
            </a:r>
            <a:r>
              <a:rPr lang="tr-TR" sz="1200" dirty="0">
                <a:latin typeface="Times New Roman" panose="02020603050405020304" pitchFamily="18" charset="0"/>
                <a:cs typeface="Times New Roman" panose="02020603050405020304" pitchFamily="18" charset="0"/>
              </a:rPr>
              <a:t> – </a:t>
            </a:r>
            <a:r>
              <a:rPr lang="tr-TR" sz="1200" dirty="0" err="1">
                <a:latin typeface="Times New Roman" panose="02020603050405020304" pitchFamily="18" charset="0"/>
                <a:cs typeface="Times New Roman" panose="02020603050405020304" pitchFamily="18" charset="0"/>
              </a:rPr>
              <a:t>Regional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Enviromental</a:t>
            </a:r>
            <a:r>
              <a:rPr lang="tr-TR" sz="1200" dirty="0">
                <a:latin typeface="Times New Roman" panose="02020603050405020304" pitchFamily="18" charset="0"/>
                <a:cs typeface="Times New Roman" panose="02020603050405020304" pitchFamily="18" charset="0"/>
              </a:rPr>
              <a:t> Center</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Greenpeace </a:t>
            </a:r>
            <a:r>
              <a:rPr lang="tr-TR" sz="1200" dirty="0" err="1">
                <a:latin typeface="Times New Roman" panose="02020603050405020304" pitchFamily="18" charset="0"/>
                <a:cs typeface="Times New Roman" panose="02020603050405020304" pitchFamily="18" charset="0"/>
              </a:rPr>
              <a:t>Espana</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TEMA: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Turkish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foundation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for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combating</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erosion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reforestation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protection</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natural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habitats</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2013367E-5B56-40C7-8353-4682B8EB6E2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518582" y="4754563"/>
            <a:ext cx="2876132" cy="1144507"/>
          </a:xfrm>
          <a:prstGeom prst="rect">
            <a:avLst/>
          </a:prstGeom>
        </p:spPr>
      </p:pic>
      <p:sp>
        <p:nvSpPr>
          <p:cNvPr id="8" name="Unvan 5">
            <a:extLst>
              <a:ext uri="{FF2B5EF4-FFF2-40B4-BE49-F238E27FC236}">
                <a16:creationId xmlns:a16="http://schemas.microsoft.com/office/drawing/2014/main" id="{7BAB8215-CFC8-465C-8133-2DA85E05C0A7}"/>
              </a:ext>
            </a:extLst>
          </p:cNvPr>
          <p:cNvSpPr txBox="1">
            <a:spLocks/>
          </p:cNvSpPr>
          <p:nvPr/>
        </p:nvSpPr>
        <p:spPr>
          <a:xfrm>
            <a:off x="795813" y="57580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err="1">
                <a:solidFill>
                  <a:srgbClr val="002060"/>
                </a:solidFill>
                <a:latin typeface="Times New Roman" panose="02020603050405020304" pitchFamily="18" charset="0"/>
                <a:cs typeface="Times New Roman" panose="02020603050405020304" pitchFamily="18" charset="0"/>
              </a:rPr>
              <a:t>Geothermal</a:t>
            </a:r>
            <a:r>
              <a:rPr lang="tr-TR" sz="1200" b="1" dirty="0">
                <a:solidFill>
                  <a:srgbClr val="002060"/>
                </a:solidFill>
                <a:latin typeface="Times New Roman" panose="02020603050405020304" pitchFamily="18" charset="0"/>
                <a:cs typeface="Times New Roman" panose="02020603050405020304" pitchFamily="18" charset="0"/>
              </a:rPr>
              <a:t> </a:t>
            </a:r>
            <a:r>
              <a:rPr lang="tr-TR" sz="1200" b="1" dirty="0" err="1">
                <a:solidFill>
                  <a:srgbClr val="002060"/>
                </a:solidFill>
                <a:latin typeface="Times New Roman" panose="02020603050405020304" pitchFamily="18" charset="0"/>
                <a:cs typeface="Times New Roman" panose="02020603050405020304" pitchFamily="18" charset="0"/>
              </a:rPr>
              <a:t>Energy</a:t>
            </a:r>
            <a:r>
              <a:rPr lang="tr-TR" sz="1200" dirty="0">
                <a:solidFill>
                  <a:srgbClr val="002060"/>
                </a:solidFill>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i="1" dirty="0" err="1">
                <a:latin typeface="Times New Roman" panose="02020603050405020304" pitchFamily="18" charset="0"/>
                <a:cs typeface="Times New Roman" panose="02020603050405020304" pitchFamily="18" charset="0"/>
              </a:rPr>
              <a:t>dʒi</a:t>
            </a:r>
            <a:r>
              <a:rPr lang="tr-TR" sz="1200" i="1" dirty="0">
                <a:latin typeface="Times New Roman" panose="02020603050405020304" pitchFamily="18" charset="0"/>
                <a:cs typeface="Times New Roman" panose="02020603050405020304" pitchFamily="18" charset="0"/>
              </a:rPr>
              <a:t>ː.</a:t>
            </a:r>
            <a:r>
              <a:rPr lang="tr-TR" sz="1200" i="1" dirty="0" err="1">
                <a:latin typeface="Times New Roman" panose="02020603050405020304" pitchFamily="18" charset="0"/>
                <a:cs typeface="Times New Roman" panose="02020603050405020304" pitchFamily="18" charset="0"/>
              </a:rPr>
              <a:t>əʊˈθɜ</a:t>
            </a:r>
            <a:r>
              <a:rPr lang="tr-TR" sz="1200" i="1" dirty="0">
                <a:latin typeface="Times New Roman" panose="02020603050405020304" pitchFamily="18" charset="0"/>
                <a:cs typeface="Times New Roman" panose="02020603050405020304" pitchFamily="18" charset="0"/>
              </a:rPr>
              <a:t>ː.</a:t>
            </a:r>
            <a:r>
              <a:rPr lang="tr-TR" sz="1200" i="1" dirty="0" err="1">
                <a:latin typeface="Times New Roman" panose="02020603050405020304" pitchFamily="18" charset="0"/>
                <a:cs typeface="Times New Roman" panose="02020603050405020304" pitchFamily="18" charset="0"/>
              </a:rPr>
              <a:t>məl</a:t>
            </a:r>
            <a:r>
              <a:rPr lang="tr-TR" sz="1200" i="1" dirty="0">
                <a:latin typeface="Times New Roman" panose="02020603050405020304" pitchFamily="18" charset="0"/>
                <a:cs typeface="Times New Roman" panose="02020603050405020304" pitchFamily="18" charset="0"/>
              </a:rPr>
              <a:t> ˈ</a:t>
            </a:r>
            <a:r>
              <a:rPr lang="tr-TR" sz="1200" i="1" dirty="0" err="1">
                <a:latin typeface="Times New Roman" panose="02020603050405020304" pitchFamily="18" charset="0"/>
                <a:cs typeface="Times New Roman" panose="02020603050405020304" pitchFamily="18" charset="0"/>
              </a:rPr>
              <a:t>enədʒi</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Thermal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energy</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another</a:t>
            </a:r>
            <a:r>
              <a:rPr lang="tr-TR" sz="1200" dirty="0">
                <a:latin typeface="Times New Roman" panose="02020603050405020304" pitchFamily="18" charset="0"/>
                <a:cs typeface="Times New Roman" panose="02020603050405020304" pitchFamily="18" charset="0"/>
              </a:rPr>
              <a:t> form in </a:t>
            </a:r>
            <a:r>
              <a:rPr lang="tr-TR" sz="1200" dirty="0" err="1">
                <a:latin typeface="Times New Roman" panose="02020603050405020304" pitchFamily="18" charset="0"/>
                <a:cs typeface="Times New Roman" panose="02020603050405020304" pitchFamily="18" charset="0"/>
              </a:rPr>
              <a:t>which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internal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energy</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manifested</a:t>
            </a:r>
            <a:r>
              <a:rPr lang="tr-TR" sz="1200" dirty="0">
                <a:latin typeface="Times New Roman" panose="02020603050405020304" pitchFamily="18" charset="0"/>
                <a:cs typeface="Times New Roman" panose="02020603050405020304" pitchFamily="18" charset="0"/>
              </a:rPr>
              <a:t> in a </a:t>
            </a:r>
            <a:r>
              <a:rPr lang="tr-TR" sz="1200" dirty="0" err="1">
                <a:latin typeface="Times New Roman" panose="02020603050405020304" pitchFamily="18" charset="0"/>
                <a:cs typeface="Times New Roman" panose="02020603050405020304" pitchFamily="18" charset="0"/>
              </a:rPr>
              <a:t>system</a:t>
            </a:r>
            <a:r>
              <a:rPr lang="tr-TR" sz="1200" dirty="0">
                <a:latin typeface="Times New Roman" panose="02020603050405020304" pitchFamily="18" charset="0"/>
                <a:cs typeface="Times New Roman" panose="02020603050405020304" pitchFamily="18" charset="0"/>
              </a:rPr>
              <a:t> in a </a:t>
            </a:r>
            <a:r>
              <a:rPr lang="tr-TR" sz="1200" dirty="0" err="1">
                <a:latin typeface="Times New Roman" panose="02020603050405020304" pitchFamily="18" charset="0"/>
                <a:cs typeface="Times New Roman" panose="02020603050405020304" pitchFamily="18" charset="0"/>
              </a:rPr>
              <a:t>state</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thermodynamic</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equilibrium</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virtue</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its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temperature</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geothermal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capacity</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our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country</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very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high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Despite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its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good</a:t>
            </a:r>
            <a:r>
              <a:rPr lang="tr-TR" sz="1200" dirty="0">
                <a:latin typeface="Times New Roman" panose="02020603050405020304" pitchFamily="18" charset="0"/>
                <a:cs typeface="Times New Roman" panose="02020603050405020304" pitchFamily="18" charset="0"/>
              </a:rPr>
              <a:t>, it has </a:t>
            </a:r>
            <a:r>
              <a:rPr lang="tr-TR" sz="1200" dirty="0" err="1">
                <a:latin typeface="Times New Roman" panose="02020603050405020304" pitchFamily="18" charset="0"/>
                <a:cs typeface="Times New Roman" panose="02020603050405020304" pitchFamily="18" charset="0"/>
              </a:rPr>
              <a:t>harmful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effects</a:t>
            </a:r>
            <a:r>
              <a:rPr lang="tr-TR" sz="1200" dirty="0">
                <a:latin typeface="Times New Roman" panose="02020603050405020304" pitchFamily="18" charset="0"/>
                <a:cs typeface="Times New Roman" panose="02020603050405020304" pitchFamily="18" charset="0"/>
              </a:rPr>
              <a:t> on </a:t>
            </a:r>
            <a:r>
              <a:rPr lang="tr-TR" sz="1200" dirty="0" err="1">
                <a:latin typeface="Times New Roman" panose="02020603050405020304" pitchFamily="18" charset="0"/>
                <a:cs typeface="Times New Roman" panose="02020603050405020304" pitchFamily="18" charset="0"/>
              </a:rPr>
              <a:t>agriculture</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57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437197"/>
            <a:ext cx="859790" cy="925195"/>
          </a:xfrm>
          <a:prstGeom prst="rect">
            <a:avLst/>
          </a:prstGeom>
          <a:noFill/>
          <a:ln>
            <a:noFill/>
          </a:ln>
        </p:spPr>
      </p:pic>
      <p:pic>
        <p:nvPicPr>
          <p:cNvPr id="3" name="Resi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896" y="782002"/>
            <a:ext cx="2033151" cy="580390"/>
          </a:xfrm>
          <a:prstGeom prst="rect">
            <a:avLst/>
          </a:prstGeom>
          <a:noFill/>
          <a:ln>
            <a:noFill/>
          </a:ln>
        </p:spPr>
      </p:pic>
      <p:pic>
        <p:nvPicPr>
          <p:cNvPr id="4" name="Resim 3"/>
          <p:cNvPicPr/>
          <p:nvPr/>
        </p:nvPicPr>
        <p:blipFill>
          <a:blip r:embed="rId4">
            <a:extLst>
              <a:ext uri="{28A0092B-C50C-407E-A947-70E740481C1C}">
                <a14:useLocalDpi xmlns:a14="http://schemas.microsoft.com/office/drawing/2010/main" val="0"/>
              </a:ext>
            </a:extLst>
          </a:blip>
          <a:srcRect/>
          <a:stretch>
            <a:fillRect/>
          </a:stretch>
        </p:blipFill>
        <p:spPr bwMode="auto">
          <a:xfrm>
            <a:off x="10938827" y="437197"/>
            <a:ext cx="745173" cy="925195"/>
          </a:xfrm>
          <a:prstGeom prst="rect">
            <a:avLst/>
          </a:prstGeom>
          <a:noFill/>
          <a:ln>
            <a:noFill/>
          </a:ln>
        </p:spPr>
      </p:pic>
      <p:pic>
        <p:nvPicPr>
          <p:cNvPr id="12289" name="Picture 1" descr="green business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8799" y="1744758"/>
            <a:ext cx="2738449" cy="184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van 5"/>
          <p:cNvSpPr>
            <a:spLocks noGrp="1"/>
          </p:cNvSpPr>
          <p:nvPr>
            <p:ph type="title"/>
          </p:nvPr>
        </p:nvSpPr>
        <p:spPr>
          <a:xfrm>
            <a:off x="582670" y="3366871"/>
            <a:ext cx="10515600" cy="1325563"/>
          </a:xfrm>
        </p:spPr>
        <p:txBody>
          <a:bodyPr>
            <a:noAutofit/>
          </a:bodyPr>
          <a:lstStyle/>
          <a:p>
            <a:pPr algn="ctr"/>
            <a:r>
              <a:rPr lang="tr-TR" sz="1200" b="1" dirty="0" err="1">
                <a:solidFill>
                  <a:srgbClr val="002060"/>
                </a:solidFill>
                <a:latin typeface="Times New Roman" panose="02020603050405020304" pitchFamily="18" charset="0"/>
                <a:cs typeface="Times New Roman" panose="02020603050405020304" pitchFamily="18" charset="0"/>
              </a:rPr>
              <a:t>Green</a:t>
            </a:r>
            <a:r>
              <a:rPr lang="tr-TR" sz="1200" b="1" dirty="0">
                <a:solidFill>
                  <a:srgbClr val="002060"/>
                </a:solidFill>
                <a:latin typeface="Times New Roman" panose="02020603050405020304" pitchFamily="18" charset="0"/>
                <a:cs typeface="Times New Roman" panose="02020603050405020304" pitchFamily="18" charset="0"/>
              </a:rPr>
              <a:t> Business </a:t>
            </a:r>
            <a:r>
              <a:rPr lang="tr-TR" sz="1200" b="1" dirty="0">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dirty="0" err="1">
                <a:latin typeface="Times New Roman" panose="02020603050405020304" pitchFamily="18" charset="0"/>
                <a:cs typeface="Times New Roman" panose="02020603050405020304" pitchFamily="18" charset="0"/>
              </a:rPr>
              <a:t>ɡriːnˈbɪznɪs</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A </a:t>
            </a:r>
            <a:r>
              <a:rPr lang="tr-TR" sz="1200" dirty="0" err="1">
                <a:latin typeface="Times New Roman" panose="02020603050405020304" pitchFamily="18" charset="0"/>
                <a:cs typeface="Times New Roman" panose="02020603050405020304" pitchFamily="18" charset="0"/>
              </a:rPr>
              <a:t>business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functioning</a:t>
            </a:r>
            <a:r>
              <a:rPr lang="tr-TR" sz="1200" dirty="0">
                <a:latin typeface="Times New Roman" panose="02020603050405020304" pitchFamily="18" charset="0"/>
                <a:cs typeface="Times New Roman" panose="02020603050405020304" pitchFamily="18" charset="0"/>
              </a:rPr>
              <a:t> in a </a:t>
            </a:r>
            <a:r>
              <a:rPr lang="tr-TR" sz="1200" dirty="0" err="1">
                <a:latin typeface="Times New Roman" panose="02020603050405020304" pitchFamily="18" charset="0"/>
                <a:cs typeface="Times New Roman" panose="02020603050405020304" pitchFamily="18" charset="0"/>
              </a:rPr>
              <a:t>capacity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where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no</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negative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impact</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made</a:t>
            </a:r>
            <a:r>
              <a:rPr lang="tr-TR" sz="1200" dirty="0">
                <a:latin typeface="Times New Roman" panose="02020603050405020304" pitchFamily="18" charset="0"/>
                <a:cs typeface="Times New Roman" panose="02020603050405020304" pitchFamily="18" charset="0"/>
              </a:rPr>
              <a:t> on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local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or</a:t>
            </a:r>
            <a:r>
              <a:rPr lang="tr-TR" sz="1200" dirty="0">
                <a:latin typeface="Times New Roman" panose="02020603050405020304" pitchFamily="18" charset="0"/>
                <a:cs typeface="Times New Roman" panose="02020603050405020304" pitchFamily="18" charset="0"/>
              </a:rPr>
              <a:t> global </a:t>
            </a:r>
            <a:r>
              <a:rPr lang="tr-TR" sz="1200" dirty="0" err="1">
                <a:latin typeface="Times New Roman" panose="02020603050405020304" pitchFamily="18" charset="0"/>
                <a:cs typeface="Times New Roman" panose="02020603050405020304" pitchFamily="18" charset="0"/>
              </a:rPr>
              <a:t>environment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community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or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economy</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There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several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green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business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companies</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Turkey</a:t>
            </a:r>
            <a:endParaRPr lang="tr-TR" sz="1200"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5F1FB8C2-BC2B-4C21-8547-C7788F487AA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637094" y="4504142"/>
            <a:ext cx="2406753" cy="1353318"/>
          </a:xfrm>
          <a:prstGeom prst="rect">
            <a:avLst/>
          </a:prstGeom>
        </p:spPr>
      </p:pic>
      <p:sp>
        <p:nvSpPr>
          <p:cNvPr id="8" name="Unvan 5">
            <a:extLst>
              <a:ext uri="{FF2B5EF4-FFF2-40B4-BE49-F238E27FC236}">
                <a16:creationId xmlns:a16="http://schemas.microsoft.com/office/drawing/2014/main" id="{237C8BDF-1B39-4286-A7D1-7A500A81FAE8}"/>
              </a:ext>
            </a:extLst>
          </p:cNvPr>
          <p:cNvSpPr txBox="1">
            <a:spLocks/>
          </p:cNvSpPr>
          <p:nvPr/>
        </p:nvSpPr>
        <p:spPr>
          <a:xfrm>
            <a:off x="838200" y="57580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a:solidFill>
                  <a:srgbClr val="002060"/>
                </a:solidFill>
                <a:latin typeface="Times New Roman" panose="02020603050405020304" pitchFamily="18" charset="0"/>
                <a:cs typeface="Times New Roman" panose="02020603050405020304" pitchFamily="18" charset="0"/>
              </a:rPr>
              <a:t>Light and Noise Pollution </a:t>
            </a:r>
            <a:r>
              <a:rPr lang="tr-TR" sz="1200" i="1">
                <a:latin typeface="Times New Roman" panose="02020603050405020304" pitchFamily="18" charset="0"/>
                <a:cs typeface="Times New Roman" panose="02020603050405020304" pitchFamily="18" charset="0"/>
              </a:rPr>
              <a:t>(Līt and noiz pəˈlo͞oSHən)</a:t>
            </a:r>
            <a:br>
              <a:rPr lang="tr-TR" sz="1200">
                <a:latin typeface="Times New Roman" panose="02020603050405020304" pitchFamily="18" charset="0"/>
                <a:cs typeface="Times New Roman" panose="02020603050405020304" pitchFamily="18" charset="0"/>
              </a:rPr>
            </a:br>
            <a:r>
              <a:rPr lang="tr-TR" sz="1200">
                <a:latin typeface="Times New Roman" panose="02020603050405020304" pitchFamily="18" charset="0"/>
                <a:cs typeface="Times New Roman" panose="02020603050405020304" pitchFamily="18" charset="0"/>
              </a:rPr>
              <a:t>*Light and noise pollution could be classified as excessive and harmful use of said energy sources.</a:t>
            </a:r>
            <a:br>
              <a:rPr lang="tr-TR" sz="1200">
                <a:latin typeface="Times New Roman" panose="02020603050405020304" pitchFamily="18" charset="0"/>
                <a:cs typeface="Times New Roman" panose="02020603050405020304" pitchFamily="18" charset="0"/>
              </a:rPr>
            </a:br>
            <a:r>
              <a:rPr lang="tr-TR" sz="1200">
                <a:latin typeface="Times New Roman" panose="02020603050405020304" pitchFamily="18" charset="0"/>
                <a:cs typeface="Times New Roman" panose="02020603050405020304" pitchFamily="18" charset="0"/>
              </a:rPr>
              <a:t>*They generally distrupt ecosystems and raise the nearby inhabitants’ stress levels and sometimes can even cause death.</a:t>
            </a:r>
            <a:br>
              <a:rPr lang="tr-TR" sz="1200">
                <a:latin typeface="Times New Roman" panose="02020603050405020304" pitchFamily="18" charset="0"/>
                <a:cs typeface="Times New Roman" panose="02020603050405020304" pitchFamily="18" charset="0"/>
              </a:rPr>
            </a:br>
            <a:r>
              <a:rPr lang="tr-TR" sz="1200">
                <a:latin typeface="Times New Roman" panose="02020603050405020304" pitchFamily="18" charset="0"/>
                <a:cs typeface="Times New Roman" panose="02020603050405020304" pitchFamily="18" charset="0"/>
              </a:rPr>
              <a:t>* In Turkey, mainly big cities have been suffering from these kinds of pollutions.</a:t>
            </a:r>
            <a:br>
              <a:rPr lang="tr-TR" sz="120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754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437197"/>
            <a:ext cx="859790" cy="925195"/>
          </a:xfrm>
          <a:prstGeom prst="rect">
            <a:avLst/>
          </a:prstGeom>
          <a:noFill/>
          <a:ln>
            <a:noFill/>
          </a:ln>
        </p:spPr>
      </p:pic>
      <p:pic>
        <p:nvPicPr>
          <p:cNvPr id="3" name="Resi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896" y="782002"/>
            <a:ext cx="2033151" cy="580390"/>
          </a:xfrm>
          <a:prstGeom prst="rect">
            <a:avLst/>
          </a:prstGeom>
          <a:noFill/>
          <a:ln>
            <a:noFill/>
          </a:ln>
        </p:spPr>
      </p:pic>
      <p:pic>
        <p:nvPicPr>
          <p:cNvPr id="4" name="Resim 3"/>
          <p:cNvPicPr/>
          <p:nvPr/>
        </p:nvPicPr>
        <p:blipFill>
          <a:blip r:embed="rId4">
            <a:extLst>
              <a:ext uri="{28A0092B-C50C-407E-A947-70E740481C1C}">
                <a14:useLocalDpi xmlns:a14="http://schemas.microsoft.com/office/drawing/2010/main" val="0"/>
              </a:ext>
            </a:extLst>
          </a:blip>
          <a:srcRect/>
          <a:stretch>
            <a:fillRect/>
          </a:stretch>
        </p:blipFill>
        <p:spPr bwMode="auto">
          <a:xfrm>
            <a:off x="10938827" y="437197"/>
            <a:ext cx="745173" cy="925195"/>
          </a:xfrm>
          <a:prstGeom prst="rect">
            <a:avLst/>
          </a:prstGeom>
          <a:noFill/>
          <a:ln>
            <a:noFill/>
          </a:ln>
        </p:spPr>
      </p:pic>
      <p:pic>
        <p:nvPicPr>
          <p:cNvPr id="5" name="Resim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0156" y="1815253"/>
            <a:ext cx="2400629" cy="1647836"/>
          </a:xfrm>
          <a:prstGeom prst="rect">
            <a:avLst/>
          </a:prstGeom>
          <a:noFill/>
          <a:ln>
            <a:noFill/>
          </a:ln>
        </p:spPr>
      </p:pic>
      <p:sp>
        <p:nvSpPr>
          <p:cNvPr id="6" name="Unvan 5"/>
          <p:cNvSpPr>
            <a:spLocks noGrp="1"/>
          </p:cNvSpPr>
          <p:nvPr>
            <p:ph type="title"/>
          </p:nvPr>
        </p:nvSpPr>
        <p:spPr>
          <a:xfrm>
            <a:off x="786266" y="3347676"/>
            <a:ext cx="10515600" cy="1325563"/>
          </a:xfrm>
        </p:spPr>
        <p:txBody>
          <a:bodyPr>
            <a:noAutofit/>
          </a:bodyPr>
          <a:lstStyle/>
          <a:p>
            <a:pPr algn="ctr"/>
            <a:r>
              <a:rPr lang="tr-TR" sz="1200" b="1" dirty="0" err="1">
                <a:solidFill>
                  <a:srgbClr val="002060"/>
                </a:solidFill>
                <a:latin typeface="Times New Roman" panose="02020603050405020304" pitchFamily="18" charset="0"/>
                <a:cs typeface="Times New Roman" panose="02020603050405020304" pitchFamily="18" charset="0"/>
              </a:rPr>
              <a:t>Renewable</a:t>
            </a:r>
            <a:r>
              <a:rPr lang="tr-TR" sz="1200" b="1" dirty="0">
                <a:solidFill>
                  <a:srgbClr val="002060"/>
                </a:solidFill>
                <a:latin typeface="Times New Roman" panose="02020603050405020304" pitchFamily="18" charset="0"/>
                <a:cs typeface="Times New Roman" panose="02020603050405020304" pitchFamily="18" charset="0"/>
              </a:rPr>
              <a:t> </a:t>
            </a:r>
            <a:r>
              <a:rPr lang="tr-TR" sz="1200" b="1" dirty="0" err="1">
                <a:solidFill>
                  <a:srgbClr val="002060"/>
                </a:solidFill>
                <a:latin typeface="Times New Roman" panose="02020603050405020304" pitchFamily="18" charset="0"/>
                <a:cs typeface="Times New Roman" panose="02020603050405020304" pitchFamily="18" charset="0"/>
              </a:rPr>
              <a:t>Resources</a:t>
            </a:r>
            <a:r>
              <a:rPr lang="tr-TR" sz="1200" b="1" dirty="0">
                <a:solidFill>
                  <a:srgbClr val="002060"/>
                </a:solidFill>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i="1" dirty="0" err="1">
                <a:latin typeface="Times New Roman" panose="02020603050405020304" pitchFamily="18" charset="0"/>
                <a:cs typeface="Times New Roman" panose="02020603050405020304" pitchFamily="18" charset="0"/>
              </a:rPr>
              <a:t>rɪˈnjuːəbl</a:t>
            </a:r>
            <a:r>
              <a:rPr lang="tr-TR" sz="1200" i="1" dirty="0">
                <a:latin typeface="Times New Roman" panose="02020603050405020304" pitchFamily="18" charset="0"/>
                <a:cs typeface="Times New Roman" panose="02020603050405020304" pitchFamily="18" charset="0"/>
              </a:rPr>
              <a:t> </a:t>
            </a:r>
            <a:r>
              <a:rPr lang="tr-TR" sz="1200" i="1" dirty="0" err="1">
                <a:latin typeface="Times New Roman" panose="02020603050405020304" pitchFamily="18" charset="0"/>
                <a:cs typeface="Times New Roman" panose="02020603050405020304" pitchFamily="18" charset="0"/>
              </a:rPr>
              <a:t>rɪˈsɔːsɪz</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A </a:t>
            </a:r>
            <a:r>
              <a:rPr lang="tr-TR" sz="1200" dirty="0" err="1">
                <a:latin typeface="Times New Roman" panose="02020603050405020304" pitchFamily="18" charset="0"/>
                <a:cs typeface="Times New Roman" panose="02020603050405020304" pitchFamily="18" charset="0"/>
              </a:rPr>
              <a:t>renewable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resource</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one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that</a:t>
            </a:r>
            <a:r>
              <a:rPr lang="tr-TR" sz="1200" dirty="0">
                <a:latin typeface="Times New Roman" panose="02020603050405020304" pitchFamily="18" charset="0"/>
                <a:cs typeface="Times New Roman" panose="02020603050405020304" pitchFamily="18" charset="0"/>
              </a:rPr>
              <a:t> can be </a:t>
            </a:r>
            <a:r>
              <a:rPr lang="tr-TR" sz="1200" dirty="0" err="1">
                <a:latin typeface="Times New Roman" panose="02020603050405020304" pitchFamily="18" charset="0"/>
                <a:cs typeface="Times New Roman" panose="02020603050405020304" pitchFamily="18" charset="0"/>
              </a:rPr>
              <a:t>used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repeatedly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does</a:t>
            </a:r>
            <a:r>
              <a:rPr lang="tr-TR" sz="1200" dirty="0">
                <a:latin typeface="Times New Roman" panose="02020603050405020304" pitchFamily="18" charset="0"/>
                <a:cs typeface="Times New Roman" panose="02020603050405020304" pitchFamily="18" charset="0"/>
              </a:rPr>
              <a:t> not </a:t>
            </a:r>
            <a:r>
              <a:rPr lang="tr-TR" sz="1200" dirty="0" err="1">
                <a:latin typeface="Times New Roman" panose="02020603050405020304" pitchFamily="18" charset="0"/>
                <a:cs typeface="Times New Roman" panose="02020603050405020304" pitchFamily="18" charset="0"/>
              </a:rPr>
              <a:t>run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out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because</a:t>
            </a:r>
            <a:r>
              <a:rPr lang="tr-TR" sz="1200" dirty="0">
                <a:latin typeface="Times New Roman" panose="02020603050405020304" pitchFamily="18" charset="0"/>
                <a:cs typeface="Times New Roman" panose="02020603050405020304" pitchFamily="18" charset="0"/>
              </a:rPr>
              <a:t> it is </a:t>
            </a:r>
            <a:r>
              <a:rPr lang="tr-TR" sz="1200" dirty="0" err="1">
                <a:latin typeface="Times New Roman" panose="02020603050405020304" pitchFamily="18" charset="0"/>
                <a:cs typeface="Times New Roman" panose="02020603050405020304" pitchFamily="18" charset="0"/>
              </a:rPr>
              <a:t>naturally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replaced</a:t>
            </a:r>
            <a:r>
              <a:rPr lang="tr-TR" sz="1200" dirty="0">
                <a:latin typeface="Times New Roman" panose="02020603050405020304" pitchFamily="18" charset="0"/>
                <a:cs typeface="Times New Roman" panose="02020603050405020304" pitchFamily="18" charset="0"/>
              </a:rPr>
              <a:t>. </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Turkey</a:t>
            </a:r>
            <a:r>
              <a:rPr lang="tr-TR" sz="1200" dirty="0">
                <a:latin typeface="Times New Roman" panose="02020603050405020304" pitchFamily="18" charset="0"/>
                <a:cs typeface="Times New Roman" panose="02020603050405020304" pitchFamily="18" charset="0"/>
              </a:rPr>
              <a:t> has a </a:t>
            </a:r>
            <a:r>
              <a:rPr lang="tr-TR" sz="1200" dirty="0" err="1">
                <a:latin typeface="Times New Roman" panose="02020603050405020304" pitchFamily="18" charset="0"/>
                <a:cs typeface="Times New Roman" panose="02020603050405020304" pitchFamily="18" charset="0"/>
              </a:rPr>
              <a:t>great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variety</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renewable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energies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such</a:t>
            </a:r>
            <a:r>
              <a:rPr lang="tr-TR" sz="1200" dirty="0">
                <a:latin typeface="Times New Roman" panose="02020603050405020304" pitchFamily="18" charset="0"/>
                <a:cs typeface="Times New Roman" panose="02020603050405020304" pitchFamily="18" charset="0"/>
              </a:rPr>
              <a:t> as </a:t>
            </a:r>
            <a:r>
              <a:rPr lang="tr-TR" sz="1200" dirty="0" err="1">
                <a:latin typeface="Times New Roman" panose="02020603050405020304" pitchFamily="18" charset="0"/>
                <a:cs typeface="Times New Roman" panose="02020603050405020304" pitchFamily="18" charset="0"/>
              </a:rPr>
              <a:t>wind</a:t>
            </a:r>
            <a:r>
              <a:rPr lang="tr-TR" sz="1200" dirty="0">
                <a:latin typeface="Times New Roman" panose="02020603050405020304" pitchFamily="18" charset="0"/>
                <a:cs typeface="Times New Roman" panose="02020603050405020304" pitchFamily="18" charset="0"/>
              </a:rPr>
              <a:t>, solar, </a:t>
            </a:r>
            <a:r>
              <a:rPr lang="tr-TR" sz="1200" dirty="0" err="1">
                <a:latin typeface="Times New Roman" panose="02020603050405020304" pitchFamily="18" charset="0"/>
                <a:cs typeface="Times New Roman" panose="02020603050405020304" pitchFamily="18" charset="0"/>
              </a:rPr>
              <a:t>geothermal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biomass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hydraulic</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FC50839A-DD3A-4A89-8D06-3D49249756A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640156" y="4500302"/>
            <a:ext cx="2523604" cy="1383087"/>
          </a:xfrm>
          <a:prstGeom prst="rect">
            <a:avLst/>
          </a:prstGeom>
        </p:spPr>
      </p:pic>
      <p:sp>
        <p:nvSpPr>
          <p:cNvPr id="8" name="Unvan 5">
            <a:extLst>
              <a:ext uri="{FF2B5EF4-FFF2-40B4-BE49-F238E27FC236}">
                <a16:creationId xmlns:a16="http://schemas.microsoft.com/office/drawing/2014/main" id="{B75B7C5A-DF1B-4763-BED9-266B57019238}"/>
              </a:ext>
            </a:extLst>
          </p:cNvPr>
          <p:cNvSpPr txBox="1">
            <a:spLocks/>
          </p:cNvSpPr>
          <p:nvPr/>
        </p:nvSpPr>
        <p:spPr>
          <a:xfrm>
            <a:off x="786266" y="5710452"/>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a:solidFill>
                  <a:srgbClr val="002060"/>
                </a:solidFill>
                <a:latin typeface="Times New Roman" panose="02020603050405020304" pitchFamily="18" charset="0"/>
                <a:cs typeface="Times New Roman" panose="02020603050405020304" pitchFamily="18" charset="0"/>
              </a:rPr>
              <a:t>Solar </a:t>
            </a:r>
            <a:r>
              <a:rPr lang="tr-TR" sz="1200" b="1" dirty="0" err="1">
                <a:solidFill>
                  <a:srgbClr val="002060"/>
                </a:solidFill>
                <a:latin typeface="Times New Roman" panose="02020603050405020304" pitchFamily="18" charset="0"/>
                <a:cs typeface="Times New Roman" panose="02020603050405020304" pitchFamily="18" charset="0"/>
              </a:rPr>
              <a:t>Energy</a:t>
            </a:r>
            <a:r>
              <a:rPr lang="tr-TR" sz="1200" b="1" dirty="0">
                <a:solidFill>
                  <a:srgbClr val="002060"/>
                </a:solidFill>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i="1" dirty="0" err="1">
                <a:latin typeface="Times New Roman" panose="02020603050405020304" pitchFamily="18" charset="0"/>
                <a:cs typeface="Times New Roman" panose="02020603050405020304" pitchFamily="18" charset="0"/>
              </a:rPr>
              <a:t>səʊ.lər</a:t>
            </a:r>
            <a:r>
              <a:rPr lang="tr-TR" sz="1200" i="1" dirty="0">
                <a:latin typeface="Times New Roman" panose="02020603050405020304" pitchFamily="18" charset="0"/>
                <a:cs typeface="Times New Roman" panose="02020603050405020304" pitchFamily="18" charset="0"/>
              </a:rPr>
              <a:t> ˈ</a:t>
            </a:r>
            <a:r>
              <a:rPr lang="tr-TR" sz="1200" i="1" dirty="0" err="1">
                <a:latin typeface="Times New Roman" panose="02020603050405020304" pitchFamily="18" charset="0"/>
                <a:cs typeface="Times New Roman" panose="02020603050405020304" pitchFamily="18" charset="0"/>
              </a:rPr>
              <a:t>en.ə.dʒi</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Solar </a:t>
            </a:r>
            <a:r>
              <a:rPr lang="tr-TR" sz="1200" dirty="0" err="1">
                <a:latin typeface="Times New Roman" panose="02020603050405020304" pitchFamily="18" charset="0"/>
                <a:cs typeface="Times New Roman" panose="02020603050405020304" pitchFamily="18" charset="0"/>
              </a:rPr>
              <a:t>energy</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created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nuclear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fusion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that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takes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place</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sun. </a:t>
            </a:r>
            <a:r>
              <a:rPr lang="tr-TR" sz="1200" dirty="0" err="1">
                <a:latin typeface="Times New Roman" panose="02020603050405020304" pitchFamily="18" charset="0"/>
                <a:cs typeface="Times New Roman" panose="02020603050405020304" pitchFamily="18" charset="0"/>
              </a:rPr>
              <a:t>It</a:t>
            </a:r>
            <a:r>
              <a:rPr lang="tr-TR" sz="1200" dirty="0">
                <a:latin typeface="Times New Roman" panose="02020603050405020304" pitchFamily="18" charset="0"/>
                <a:cs typeface="Times New Roman" panose="02020603050405020304" pitchFamily="18" charset="0"/>
              </a:rPr>
              <a:t> is </a:t>
            </a:r>
            <a:r>
              <a:rPr lang="tr-TR" sz="1200" dirty="0" err="1">
                <a:latin typeface="Times New Roman" panose="02020603050405020304" pitchFamily="18" charset="0"/>
                <a:cs typeface="Times New Roman" panose="02020603050405020304" pitchFamily="18" charset="0"/>
              </a:rPr>
              <a:t>necessary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for</a:t>
            </a:r>
            <a:r>
              <a:rPr lang="tr-TR" sz="1200" dirty="0">
                <a:latin typeface="Times New Roman" panose="02020603050405020304" pitchFamily="18" charset="0"/>
                <a:cs typeface="Times New Roman" panose="02020603050405020304" pitchFamily="18" charset="0"/>
              </a:rPr>
              <a:t> life on Earth,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can be </a:t>
            </a:r>
            <a:r>
              <a:rPr lang="tr-TR" sz="1200" dirty="0" err="1">
                <a:latin typeface="Times New Roman" panose="02020603050405020304" pitchFamily="18" charset="0"/>
                <a:cs typeface="Times New Roman" panose="02020603050405020304" pitchFamily="18" charset="0"/>
              </a:rPr>
              <a:t>harvested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for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human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uses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such</a:t>
            </a:r>
            <a:r>
              <a:rPr lang="tr-TR" sz="1200" dirty="0">
                <a:latin typeface="Times New Roman" panose="02020603050405020304" pitchFamily="18" charset="0"/>
                <a:cs typeface="Times New Roman" panose="02020603050405020304" pitchFamily="18" charset="0"/>
              </a:rPr>
              <a:t> as </a:t>
            </a:r>
            <a:r>
              <a:rPr lang="tr-TR" sz="1200" dirty="0" err="1">
                <a:latin typeface="Times New Roman" panose="02020603050405020304" pitchFamily="18" charset="0"/>
                <a:cs typeface="Times New Roman" panose="02020603050405020304" pitchFamily="18" charset="0"/>
              </a:rPr>
              <a:t>electricity</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There</a:t>
            </a:r>
            <a:r>
              <a:rPr lang="tr-TR" sz="1200" dirty="0">
                <a:latin typeface="Times New Roman" panose="02020603050405020304" pitchFamily="18" charset="0"/>
                <a:cs typeface="Times New Roman" panose="02020603050405020304" pitchFamily="18" charset="0"/>
              </a:rPr>
              <a:t> are1644 solar </a:t>
            </a:r>
            <a:r>
              <a:rPr lang="tr-TR" sz="1200" dirty="0" err="1">
                <a:latin typeface="Times New Roman" panose="02020603050405020304" pitchFamily="18" charset="0"/>
                <a:cs typeface="Times New Roman" panose="02020603050405020304" pitchFamily="18" charset="0"/>
              </a:rPr>
              <a:t>energy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centrals</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Turkey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Those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centrals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producing</a:t>
            </a:r>
            <a:r>
              <a:rPr lang="tr-TR" sz="1200" dirty="0">
                <a:latin typeface="Times New Roman" panose="02020603050405020304" pitchFamily="18" charset="0"/>
                <a:cs typeface="Times New Roman" panose="02020603050405020304" pitchFamily="18" charset="0"/>
              </a:rPr>
              <a:t> 1.020.000.000 </a:t>
            </a:r>
            <a:r>
              <a:rPr lang="tr-TR" sz="1200" dirty="0" err="1">
                <a:latin typeface="Times New Roman" panose="02020603050405020304" pitchFamily="18" charset="0"/>
                <a:cs typeface="Times New Roman" panose="02020603050405020304" pitchFamily="18" charset="0"/>
              </a:rPr>
              <a:t>kWh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electrical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energy</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55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437197"/>
            <a:ext cx="859790" cy="925195"/>
          </a:xfrm>
          <a:prstGeom prst="rect">
            <a:avLst/>
          </a:prstGeom>
          <a:noFill/>
          <a:ln>
            <a:noFill/>
          </a:ln>
        </p:spPr>
      </p:pic>
      <p:pic>
        <p:nvPicPr>
          <p:cNvPr id="3" name="Resi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896" y="782002"/>
            <a:ext cx="2033151" cy="580390"/>
          </a:xfrm>
          <a:prstGeom prst="rect">
            <a:avLst/>
          </a:prstGeom>
          <a:noFill/>
          <a:ln>
            <a:noFill/>
          </a:ln>
        </p:spPr>
      </p:pic>
      <p:pic>
        <p:nvPicPr>
          <p:cNvPr id="4" name="Resim 3"/>
          <p:cNvPicPr/>
          <p:nvPr/>
        </p:nvPicPr>
        <p:blipFill>
          <a:blip r:embed="rId4">
            <a:extLst>
              <a:ext uri="{28A0092B-C50C-407E-A947-70E740481C1C}">
                <a14:useLocalDpi xmlns:a14="http://schemas.microsoft.com/office/drawing/2010/main" val="0"/>
              </a:ext>
            </a:extLst>
          </a:blip>
          <a:srcRect/>
          <a:stretch>
            <a:fillRect/>
          </a:stretch>
        </p:blipFill>
        <p:spPr bwMode="auto">
          <a:xfrm>
            <a:off x="10938827" y="437197"/>
            <a:ext cx="745173" cy="925195"/>
          </a:xfrm>
          <a:prstGeom prst="rect">
            <a:avLst/>
          </a:prstGeom>
          <a:noFill/>
          <a:ln>
            <a:noFill/>
          </a:ln>
        </p:spPr>
      </p:pic>
      <p:pic>
        <p:nvPicPr>
          <p:cNvPr id="5" name="Resim 4"/>
          <p:cNvPicPr/>
          <p:nvPr/>
        </p:nvPicPr>
        <p:blipFill>
          <a:blip r:embed="rId5" cstate="print">
            <a:extLst>
              <a:ext uri="{28A0092B-C50C-407E-A947-70E740481C1C}">
                <a14:useLocalDpi xmlns:a14="http://schemas.microsoft.com/office/drawing/2010/main" val="0"/>
              </a:ext>
            </a:extLst>
          </a:blip>
          <a:stretch>
            <a:fillRect/>
          </a:stretch>
        </p:blipFill>
        <p:spPr>
          <a:xfrm>
            <a:off x="4523534" y="1918123"/>
            <a:ext cx="2579629" cy="1266748"/>
          </a:xfrm>
          <a:prstGeom prst="rect">
            <a:avLst/>
          </a:prstGeom>
        </p:spPr>
      </p:pic>
      <p:sp>
        <p:nvSpPr>
          <p:cNvPr id="11" name="Unvan 10"/>
          <p:cNvSpPr>
            <a:spLocks noGrp="1"/>
          </p:cNvSpPr>
          <p:nvPr>
            <p:ph type="title"/>
          </p:nvPr>
        </p:nvSpPr>
        <p:spPr>
          <a:xfrm>
            <a:off x="582671" y="3064902"/>
            <a:ext cx="10515600" cy="1325563"/>
          </a:xfrm>
        </p:spPr>
        <p:txBody>
          <a:bodyPr>
            <a:noAutofit/>
          </a:bodyPr>
          <a:lstStyle/>
          <a:p>
            <a:pPr algn="ctr"/>
            <a:r>
              <a:rPr lang="en-US" sz="1200" b="1" dirty="0">
                <a:solidFill>
                  <a:srgbClr val="002060"/>
                </a:solidFill>
                <a:latin typeface="Times New Roman" panose="02020603050405020304" pitchFamily="18" charset="0"/>
                <a:cs typeface="Times New Roman" panose="02020603050405020304" pitchFamily="18" charset="0"/>
              </a:rPr>
              <a:t>Transportation</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a:t>
            </a:r>
            <a:r>
              <a:rPr lang="en-US" sz="1200" i="1" dirty="0" err="1">
                <a:latin typeface="Times New Roman" panose="02020603050405020304" pitchFamily="18" charset="0"/>
                <a:cs typeface="Times New Roman" panose="02020603050405020304" pitchFamily="18" charset="0"/>
              </a:rPr>
              <a:t>transpərˈtāSHən</a:t>
            </a:r>
            <a:r>
              <a:rPr lang="en-US" sz="1200" i="1" dirty="0">
                <a:latin typeface="Times New Roman" panose="02020603050405020304" pitchFamily="18" charset="0"/>
                <a:cs typeface="Times New Roman" panose="02020603050405020304" pitchFamily="18" charset="0"/>
              </a:rPr>
              <a:t>)</a:t>
            </a:r>
            <a:br>
              <a:rPr lang="en-US" sz="1200" i="1"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The environmental impact of transport is significant because transport is a major user of energy, and burns most of the world's petroleum. This creates air pollution, including nitrous oxides and particulates, and is a significant contributor to global warming through emission of carbon dioxide.</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In Turkey, transportation releases so much CO2 to the air and causes </a:t>
            </a:r>
            <a:r>
              <a:rPr lang="tr-TR" sz="1200" dirty="0">
                <a:latin typeface="Times New Roman" panose="02020603050405020304" pitchFamily="18" charset="0"/>
                <a:cs typeface="Times New Roman" panose="02020603050405020304" pitchFamily="18" charset="0"/>
              </a:rPr>
              <a:t>global </a:t>
            </a:r>
            <a:r>
              <a:rPr lang="tr-TR" sz="1200" dirty="0" err="1">
                <a:latin typeface="Times New Roman" panose="02020603050405020304" pitchFamily="18" charset="0"/>
                <a:cs typeface="Times New Roman" panose="02020603050405020304" pitchFamily="18" charset="0"/>
              </a:rPr>
              <a:t>warming</a:t>
            </a:r>
            <a:r>
              <a:rPr lang="tr-TR"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a:t>
            </a:r>
            <a:br>
              <a:rPr lang="en-US"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pic>
        <p:nvPicPr>
          <p:cNvPr id="7" name="1 Resim" descr="turkiye-ruzgar-enerjisi.png">
            <a:extLst>
              <a:ext uri="{FF2B5EF4-FFF2-40B4-BE49-F238E27FC236}">
                <a16:creationId xmlns:a16="http://schemas.microsoft.com/office/drawing/2014/main" id="{6AE19872-5131-44AF-ADF9-0E99221D8C3C}"/>
              </a:ext>
            </a:extLst>
          </p:cNvPr>
          <p:cNvPicPr/>
          <p:nvPr/>
        </p:nvPicPr>
        <p:blipFill>
          <a:blip r:embed="rId6" cstate="print"/>
          <a:stretch>
            <a:fillRect/>
          </a:stretch>
        </p:blipFill>
        <p:spPr>
          <a:xfrm>
            <a:off x="4638255" y="4254007"/>
            <a:ext cx="2350189" cy="1504014"/>
          </a:xfrm>
          <a:prstGeom prst="rect">
            <a:avLst/>
          </a:prstGeom>
        </p:spPr>
      </p:pic>
      <p:sp>
        <p:nvSpPr>
          <p:cNvPr id="8" name="Unvan 5">
            <a:extLst>
              <a:ext uri="{FF2B5EF4-FFF2-40B4-BE49-F238E27FC236}">
                <a16:creationId xmlns:a16="http://schemas.microsoft.com/office/drawing/2014/main" id="{6AA7E0AA-5BAE-489B-96D6-5D79A4E4EB91}"/>
              </a:ext>
            </a:extLst>
          </p:cNvPr>
          <p:cNvSpPr txBox="1">
            <a:spLocks/>
          </p:cNvSpPr>
          <p:nvPr/>
        </p:nvSpPr>
        <p:spPr>
          <a:xfrm>
            <a:off x="582671" y="575802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err="1">
                <a:solidFill>
                  <a:srgbClr val="002060"/>
                </a:solidFill>
                <a:latin typeface="Times New Roman" panose="02020603050405020304" pitchFamily="18" charset="0"/>
                <a:cs typeface="Times New Roman" panose="02020603050405020304" pitchFamily="18" charset="0"/>
              </a:rPr>
              <a:t>Wind</a:t>
            </a:r>
            <a:r>
              <a:rPr lang="tr-TR" sz="1200" b="1" dirty="0">
                <a:solidFill>
                  <a:srgbClr val="002060"/>
                </a:solidFill>
                <a:latin typeface="Times New Roman" panose="02020603050405020304" pitchFamily="18" charset="0"/>
                <a:cs typeface="Times New Roman" panose="02020603050405020304" pitchFamily="18" charset="0"/>
              </a:rPr>
              <a:t> </a:t>
            </a:r>
            <a:r>
              <a:rPr lang="tr-TR" sz="1200" b="1" dirty="0" err="1">
                <a:solidFill>
                  <a:srgbClr val="002060"/>
                </a:solidFill>
                <a:latin typeface="Times New Roman" panose="02020603050405020304" pitchFamily="18" charset="0"/>
                <a:cs typeface="Times New Roman" panose="02020603050405020304" pitchFamily="18" charset="0"/>
              </a:rPr>
              <a:t>Turbine</a:t>
            </a:r>
            <a:r>
              <a:rPr lang="tr-TR" sz="1200" b="1" dirty="0">
                <a:latin typeface="Times New Roman" panose="02020603050405020304" pitchFamily="18" charset="0"/>
                <a:cs typeface="Times New Roman" panose="02020603050405020304" pitchFamily="18" charset="0"/>
              </a:rPr>
              <a:t> </a:t>
            </a:r>
            <a:r>
              <a:rPr lang="tr-TR" sz="1200" i="1" dirty="0">
                <a:latin typeface="Times New Roman" panose="02020603050405020304" pitchFamily="18" charset="0"/>
                <a:cs typeface="Times New Roman" panose="02020603050405020304" pitchFamily="18" charset="0"/>
              </a:rPr>
              <a:t>(</a:t>
            </a:r>
            <a:r>
              <a:rPr lang="tr-TR" sz="1200" i="1" dirty="0" err="1">
                <a:latin typeface="Times New Roman" panose="02020603050405020304" pitchFamily="18" charset="0"/>
                <a:cs typeface="Times New Roman" panose="02020603050405020304" pitchFamily="18" charset="0"/>
              </a:rPr>
              <a:t>wɪnd</a:t>
            </a:r>
            <a:r>
              <a:rPr lang="tr-TR" sz="1200" i="1" dirty="0">
                <a:latin typeface="Times New Roman" panose="02020603050405020304" pitchFamily="18" charset="0"/>
                <a:cs typeface="Times New Roman" panose="02020603050405020304" pitchFamily="18" charset="0"/>
              </a:rPr>
              <a:t> ˌ</a:t>
            </a:r>
            <a:r>
              <a:rPr lang="tr-TR" sz="1200" i="1" dirty="0" err="1">
                <a:latin typeface="Times New Roman" panose="02020603050405020304" pitchFamily="18" charset="0"/>
                <a:cs typeface="Times New Roman" panose="02020603050405020304" pitchFamily="18" charset="0"/>
              </a:rPr>
              <a:t>tɜ</a:t>
            </a:r>
            <a:r>
              <a:rPr lang="tr-TR" sz="1200" i="1" dirty="0">
                <a:latin typeface="Times New Roman" panose="02020603050405020304" pitchFamily="18" charset="0"/>
                <a:cs typeface="Times New Roman" panose="02020603050405020304" pitchFamily="18" charset="0"/>
              </a:rPr>
              <a:t>ː.</a:t>
            </a:r>
            <a:r>
              <a:rPr lang="tr-TR" sz="1200" i="1" dirty="0" err="1">
                <a:latin typeface="Times New Roman" panose="02020603050405020304" pitchFamily="18" charset="0"/>
                <a:cs typeface="Times New Roman" panose="02020603050405020304" pitchFamily="18" charset="0"/>
              </a:rPr>
              <a:t>baɪn</a:t>
            </a:r>
            <a:r>
              <a:rPr lang="tr-TR" sz="1200" i="1"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a:latin typeface="Times New Roman" panose="02020603050405020304" pitchFamily="18" charset="0"/>
                <a:cs typeface="Times New Roman" panose="02020603050405020304" pitchFamily="18" charset="0"/>
              </a:rPr>
              <a:t>A </a:t>
            </a:r>
            <a:r>
              <a:rPr lang="tr-TR" sz="1200" dirty="0" err="1">
                <a:latin typeface="Times New Roman" panose="02020603050405020304" pitchFamily="18" charset="0"/>
                <a:cs typeface="Times New Roman" panose="02020603050405020304" pitchFamily="18" charset="0"/>
              </a:rPr>
              <a:t>large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tall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structure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with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blades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that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blown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round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wind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produce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power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to</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make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electricity</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r>
              <a:rPr lang="tr-TR" sz="1200" dirty="0" err="1">
                <a:latin typeface="Times New Roman" panose="02020603050405020304" pitchFamily="18" charset="0"/>
                <a:cs typeface="Times New Roman" panose="02020603050405020304" pitchFamily="18" charset="0"/>
              </a:rPr>
              <a:t>Today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there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are</a:t>
            </a:r>
            <a:r>
              <a:rPr lang="tr-TR" sz="1200" dirty="0">
                <a:latin typeface="Times New Roman" panose="02020603050405020304" pitchFamily="18" charset="0"/>
                <a:cs typeface="Times New Roman" panose="02020603050405020304" pitchFamily="18" charset="0"/>
              </a:rPr>
              <a:t> 171 </a:t>
            </a:r>
            <a:r>
              <a:rPr lang="tr-TR" sz="1200" dirty="0" err="1">
                <a:latin typeface="Times New Roman" panose="02020603050405020304" pitchFamily="18" charset="0"/>
                <a:cs typeface="Times New Roman" panose="02020603050405020304" pitchFamily="18" charset="0"/>
              </a:rPr>
              <a:t>wind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turbines</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Turkey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Wind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turbines</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usually</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take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place</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Aegean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region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We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have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still</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been</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installing</a:t>
            </a:r>
            <a:r>
              <a:rPr lang="tr-TR" sz="1200" dirty="0">
                <a:latin typeface="Times New Roman" panose="02020603050405020304" pitchFamily="18" charset="0"/>
                <a:cs typeface="Times New Roman" panose="02020603050405020304" pitchFamily="18" charset="0"/>
              </a:rPr>
              <a:t> in </a:t>
            </a:r>
            <a:r>
              <a:rPr lang="tr-TR" sz="1200" dirty="0" err="1">
                <a:latin typeface="Times New Roman" panose="02020603050405020304" pitchFamily="18" charset="0"/>
                <a:cs typeface="Times New Roman" panose="02020603050405020304" pitchFamily="18" charset="0"/>
              </a:rPr>
              <a:t>the</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other</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regions</a:t>
            </a:r>
            <a:r>
              <a:rPr lang="tr-TR" sz="1200" dirty="0">
                <a:latin typeface="Times New Roman" panose="02020603050405020304" pitchFamily="18" charset="0"/>
                <a:cs typeface="Times New Roman" panose="02020603050405020304" pitchFamily="18" charset="0"/>
              </a:rPr>
              <a:t> of </a:t>
            </a:r>
            <a:r>
              <a:rPr lang="tr-TR" sz="1200" dirty="0" err="1">
                <a:latin typeface="Times New Roman" panose="02020603050405020304" pitchFamily="18" charset="0"/>
                <a:cs typeface="Times New Roman" panose="02020603050405020304" pitchFamily="18" charset="0"/>
              </a:rPr>
              <a:t>Turkey</a:t>
            </a:r>
            <a:r>
              <a:rPr lang="tr-TR" sz="1200" dirty="0">
                <a:latin typeface="Times New Roman" panose="02020603050405020304" pitchFamily="18" charset="0"/>
                <a:cs typeface="Times New Roman" panose="02020603050405020304" pitchFamily="18" charset="0"/>
              </a:rPr>
              <a:t>.</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67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1" y="-6502400"/>
            <a:ext cx="12230101" cy="14431519"/>
          </a:xfrm>
          <a:prstGeom prst="rect">
            <a:avLst/>
          </a:prstGeom>
        </p:spPr>
      </p:pic>
    </p:spTree>
    <p:extLst>
      <p:ext uri="{BB962C8B-B14F-4D97-AF65-F5344CB8AC3E}">
        <p14:creationId xmlns:p14="http://schemas.microsoft.com/office/powerpoint/2010/main" val="38194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653</Words>
  <Application>Microsoft Office PowerPoint</Application>
  <PresentationFormat>Geniş ekran</PresentationFormat>
  <Paragraphs>14</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Aharoni</vt:lpstr>
      <vt:lpstr>Arial</vt:lpstr>
      <vt:lpstr>Calibri</vt:lpstr>
      <vt:lpstr>Calibri Light</vt:lpstr>
      <vt:lpstr>Times New Roman</vt:lpstr>
      <vt:lpstr>Office Teması</vt:lpstr>
      <vt:lpstr>ENVIRONMENTAL</vt:lpstr>
      <vt:lpstr>Agricultural Pollution (ˌagriˈkəlCHərəl pəˈlo͞oSHən)  Farming wastes, including runoff and leaching of pesticides and fertilizers; erosion and dust from plowing; improper disposal of animal and carcasses; crop residues and debris. Therefore, prices of ecological products are expensive in Turkey.</vt:lpstr>
      <vt:lpstr>Enviromental Association (ɪnˌvaɪ.rənˈmen.təl   əˌsəʊ.siˈeɪ.ʃən) An offical group of people who have joined together for the purpose of protecting the environment.  IAERE, Italian Association of Enviromental and Resources Economists Friends of the Earth Poland / Polski Klub Ekologiczny REC Networks: REC Romania – Regional Enviromental Center Greenpeace Espana TEMA: The Turkish foundation for combating erosion reforestation and the protection of natural habitats </vt:lpstr>
      <vt:lpstr>Green Business  (ɡriːnˈbɪznɪs) A business functioning in a capacity where no negative impact is made on the local or global environment, the community, or the economy. There are several green business companies in Turkey</vt:lpstr>
      <vt:lpstr>Renewable Resources (rɪˈnjuːəbl rɪˈsɔːsɪz) A renewable resource is one that can be used repeatedly and does not run out because it is naturally replaced.  Turkey has a great variety of renewable energies, such as wind, solar, geothermal, biomass, hydraulic. </vt:lpstr>
      <vt:lpstr>Transportation (transpərˈtāSHən) The environmental impact of transport is significant because transport is a major user of energy, and burns most of the world's petroleum. This creates air pollution, including nitrous oxides and particulates, and is a significant contributor to global warming through emission of carbon dioxide. In Turkey, transportation releases so much CO2 to the air and causes global warming.. </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Pollution (ˌagriˈkəlCHərəl pəˈlo͞oSHən)  Farming wastes, including runoff and leaching of pesticides and fertilizers; erosion and dust from plowing; improper disposal of animal and carcasses; crop residues and debris. Therefore, prices of ecological products are expensive in Turkey.</dc:title>
  <dc:creator>müzik-lab</dc:creator>
  <cp:lastModifiedBy>ferdi aklık</cp:lastModifiedBy>
  <cp:revision>9</cp:revision>
  <dcterms:created xsi:type="dcterms:W3CDTF">2020-01-15T10:27:22Z</dcterms:created>
  <dcterms:modified xsi:type="dcterms:W3CDTF">2020-02-06T00:21:20Z</dcterms:modified>
</cp:coreProperties>
</file>