
<file path=[Content_Types].xml><?xml version="1.0" encoding="utf-8"?>
<Types xmlns="http://schemas.openxmlformats.org/package/2006/content-types">
  <Default Extension="jpeg" ContentType="image/jpeg"/>
  <Default Extension="jpg" ContentType="image/jpeg"/>
  <Default Extension="php"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9"/>
  </p:notesMasterIdLst>
  <p:sldIdLst>
    <p:sldId id="264" r:id="rId2"/>
    <p:sldId id="256" r:id="rId3"/>
    <p:sldId id="262" r:id="rId4"/>
    <p:sldId id="261" r:id="rId5"/>
    <p:sldId id="257" r:id="rId6"/>
    <p:sldId id="263" r:id="rId7"/>
    <p:sldId id="265"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569" autoAdjust="0"/>
  </p:normalViewPr>
  <p:slideViewPr>
    <p:cSldViewPr>
      <p:cViewPr varScale="1">
        <p:scale>
          <a:sx n="107" d="100"/>
          <a:sy n="107" d="100"/>
        </p:scale>
        <p:origin x="12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1484BB-BF99-4C30-B3D2-F55D02610D1B}" type="datetimeFigureOut">
              <a:rPr lang="en-US" smtClean="0"/>
              <a:t>2/7/2020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4E41A8-BBB8-43CD-A7E3-AAC7D84E59B0}" type="slidenum">
              <a:rPr lang="en-US" smtClean="0"/>
              <a:t>‹#›</a:t>
            </a:fld>
            <a:endParaRPr lang="en-US"/>
          </a:p>
        </p:txBody>
      </p:sp>
    </p:spTree>
    <p:extLst>
      <p:ext uri="{BB962C8B-B14F-4D97-AF65-F5344CB8AC3E}">
        <p14:creationId xmlns:p14="http://schemas.microsoft.com/office/powerpoint/2010/main" val="1717343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River Dying: The pollution comes from the engines of the Institution.</a:t>
            </a:r>
            <a:r>
              <a:rPr lang="en-US" baseline="0" dirty="0"/>
              <a:t> The way that the company tried to </a:t>
            </a:r>
            <a:r>
              <a:rPr lang="en-US" baseline="0" dirty="0" err="1"/>
              <a:t>diminute</a:t>
            </a:r>
            <a:r>
              <a:rPr lang="en-US" baseline="0" dirty="0"/>
              <a:t> the pollution was by placing some </a:t>
            </a:r>
            <a:r>
              <a:rPr lang="en-US" baseline="0" dirty="0" err="1"/>
              <a:t>absorbant</a:t>
            </a:r>
            <a:r>
              <a:rPr lang="en-US" baseline="0" dirty="0"/>
              <a:t> materials for oil and </a:t>
            </a:r>
            <a:r>
              <a:rPr lang="en-US" baseline="0" dirty="0" err="1"/>
              <a:t>hydrocarbs</a:t>
            </a:r>
            <a:r>
              <a:rPr lang="en-US" baseline="0" dirty="0"/>
              <a:t>, but still, some of the pollutants got away as </a:t>
            </a:r>
            <a:r>
              <a:rPr lang="en-US" dirty="0"/>
              <a:t>iridescent substances. The Water</a:t>
            </a:r>
            <a:r>
              <a:rPr lang="en-US" baseline="0" dirty="0"/>
              <a:t> Basin </a:t>
            </a:r>
            <a:r>
              <a:rPr lang="en-US" baseline="0" dirty="0" err="1"/>
              <a:t>Administrants</a:t>
            </a:r>
            <a:r>
              <a:rPr lang="en-US" baseline="0" dirty="0"/>
              <a:t> Prut-</a:t>
            </a:r>
            <a:r>
              <a:rPr lang="en-US" baseline="0" dirty="0" err="1"/>
              <a:t>Barlad</a:t>
            </a:r>
            <a:r>
              <a:rPr lang="en-US" baseline="0" dirty="0"/>
              <a:t> installed seven </a:t>
            </a:r>
            <a:r>
              <a:rPr lang="en-US" baseline="0" dirty="0" err="1"/>
              <a:t>absorband</a:t>
            </a:r>
            <a:r>
              <a:rPr lang="en-US" baseline="0" dirty="0"/>
              <a:t> barrages on </a:t>
            </a:r>
            <a:r>
              <a:rPr lang="en-US" baseline="0" dirty="0" err="1"/>
              <a:t>Nicolina</a:t>
            </a:r>
            <a:r>
              <a:rPr lang="en-US" baseline="0" dirty="0"/>
              <a:t> and </a:t>
            </a:r>
            <a:r>
              <a:rPr lang="en-US" baseline="0" dirty="0" err="1"/>
              <a:t>Bahlui</a:t>
            </a:r>
            <a:r>
              <a:rPr lang="en-US" baseline="0" dirty="0"/>
              <a:t> rivers, also, </a:t>
            </a:r>
            <a:r>
              <a:rPr lang="en-US" baseline="0" dirty="0" err="1"/>
              <a:t>absorbant</a:t>
            </a:r>
            <a:r>
              <a:rPr lang="en-US" baseline="0" dirty="0"/>
              <a:t> material was spread on the water surface, for collecting the iridescent pollutants. The Authorities installed another flowing </a:t>
            </a:r>
            <a:r>
              <a:rPr lang="en-US" baseline="0" dirty="0" err="1"/>
              <a:t>absorbant</a:t>
            </a:r>
            <a:r>
              <a:rPr lang="en-US" baseline="0" dirty="0"/>
              <a:t> barrage on the river </a:t>
            </a:r>
            <a:r>
              <a:rPr lang="en-US" baseline="0" dirty="0" err="1"/>
              <a:t>Jijia</a:t>
            </a:r>
            <a:r>
              <a:rPr lang="en-US" baseline="0" dirty="0"/>
              <a:t>. Because of the danger of the pollution, the Ministry of Water and Forests got in touch with Republic Moldova Authorities, and they started cooperating for the </a:t>
            </a:r>
            <a:r>
              <a:rPr lang="en-US" baseline="0" dirty="0" err="1"/>
              <a:t>utilisation</a:t>
            </a:r>
            <a:r>
              <a:rPr lang="en-US" baseline="0" dirty="0"/>
              <a:t> and protection of Prut and </a:t>
            </a:r>
            <a:r>
              <a:rPr lang="en-US" baseline="0" dirty="0" err="1"/>
              <a:t>Dunarea</a:t>
            </a:r>
            <a:r>
              <a:rPr lang="en-US" baseline="0" dirty="0"/>
              <a:t>.</a:t>
            </a:r>
          </a:p>
          <a:p>
            <a:endParaRPr lang="en-US" baseline="0" dirty="0"/>
          </a:p>
          <a:p>
            <a:endParaRPr lang="en-US" baseline="0" dirty="0"/>
          </a:p>
          <a:p>
            <a:r>
              <a:rPr lang="en-US" baseline="0" dirty="0"/>
              <a:t>Chernobyl: Romania increased the intensity</a:t>
            </a:r>
            <a:r>
              <a:rPr lang="en-US" sz="1200" b="0" i="0" kern="1200" dirty="0">
                <a:solidFill>
                  <a:schemeClr val="tx1"/>
                </a:solidFill>
                <a:effectLst/>
                <a:latin typeface="+mn-lt"/>
                <a:ea typeface="+mn-ea"/>
                <a:cs typeface="+mn-cs"/>
              </a:rPr>
              <a:t> their chemical training for soldiers and officers and were given courses on how to better understand and prepare for biochemical attacks. We were soon told to avoid lying in the sun, or risk burning</a:t>
            </a:r>
            <a:r>
              <a:rPr lang="ro-RO" sz="1200" b="0" i="0" kern="1200" dirty="0">
                <a:solidFill>
                  <a:schemeClr val="tx1"/>
                </a:solidFill>
                <a:effectLst/>
                <a:latin typeface="+mn-lt"/>
                <a:ea typeface="+mn-ea"/>
                <a:cs typeface="+mn-cs"/>
              </a:rPr>
              <a:t> </a:t>
            </a:r>
            <a:r>
              <a:rPr lang="ro-RO" sz="1200" b="0" i="0" kern="1200" dirty="0" err="1">
                <a:solidFill>
                  <a:schemeClr val="tx1"/>
                </a:solidFill>
                <a:effectLst/>
                <a:latin typeface="+mn-lt"/>
                <a:ea typeface="+mn-ea"/>
                <a:cs typeface="+mn-cs"/>
              </a:rPr>
              <a:t>the</a:t>
            </a:r>
            <a:r>
              <a:rPr lang="en-US" sz="1200" b="0" i="0" kern="1200" dirty="0">
                <a:solidFill>
                  <a:schemeClr val="tx1"/>
                </a:solidFill>
                <a:effectLst/>
                <a:latin typeface="+mn-lt"/>
                <a:ea typeface="+mn-ea"/>
                <a:cs typeface="+mn-cs"/>
              </a:rPr>
              <a:t> skin. Only later did </a:t>
            </a:r>
            <a:r>
              <a:rPr lang="ro-RO" sz="1200" b="0" i="0" kern="1200" dirty="0">
                <a:solidFill>
                  <a:schemeClr val="tx1"/>
                </a:solidFill>
                <a:effectLst/>
                <a:latin typeface="+mn-lt"/>
                <a:ea typeface="+mn-ea"/>
                <a:cs typeface="+mn-cs"/>
              </a:rPr>
              <a:t>w</a:t>
            </a:r>
            <a:r>
              <a:rPr lang="en-US" sz="1200" b="0" i="0" kern="1200" dirty="0">
                <a:solidFill>
                  <a:schemeClr val="tx1"/>
                </a:solidFill>
                <a:effectLst/>
                <a:latin typeface="+mn-lt"/>
                <a:ea typeface="+mn-ea"/>
                <a:cs typeface="+mn-cs"/>
              </a:rPr>
              <a:t>e </a:t>
            </a:r>
            <a:r>
              <a:rPr lang="en-US" sz="1200" b="0" i="0" kern="1200" dirty="0" err="1">
                <a:solidFill>
                  <a:schemeClr val="tx1"/>
                </a:solidFill>
                <a:effectLst/>
                <a:latin typeface="+mn-lt"/>
                <a:ea typeface="+mn-ea"/>
                <a:cs typeface="+mn-cs"/>
              </a:rPr>
              <a:t>realise</a:t>
            </a:r>
            <a:r>
              <a:rPr lang="en-US" sz="1200" b="0" i="0" kern="1200" dirty="0">
                <a:solidFill>
                  <a:schemeClr val="tx1"/>
                </a:solidFill>
                <a:effectLst/>
                <a:latin typeface="+mn-lt"/>
                <a:ea typeface="+mn-ea"/>
                <a:cs typeface="+mn-cs"/>
              </a:rPr>
              <a:t> that radioactive fallout was the real concern.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err="1">
                <a:solidFill>
                  <a:schemeClr val="tx1"/>
                </a:solidFill>
                <a:effectLst/>
                <a:latin typeface="+mn-lt"/>
                <a:ea typeface="+mn-ea"/>
                <a:cs typeface="+mn-cs"/>
              </a:rPr>
              <a:t>Dorina</a:t>
            </a:r>
            <a:r>
              <a:rPr lang="en-US" sz="1200" b="0" i="0" kern="1200" dirty="0">
                <a:solidFill>
                  <a:schemeClr val="tx1"/>
                </a:solidFill>
                <a:effectLst/>
                <a:latin typeface="+mn-lt"/>
                <a:ea typeface="+mn-ea"/>
                <a:cs typeface="+mn-cs"/>
              </a:rPr>
              <a:t>-decompressing my memories and digging up those of my family back in Romania – there’s still a heaviness in my chest. There’s an understandable desire among people in eastern Europe to distance ourselves from our difficult – even traumatic – past, but Chernobyl’s heritage, like most communist heritage, is as much about the past as it is about the future.</a:t>
            </a:r>
          </a:p>
        </p:txBody>
      </p:sp>
      <p:sp>
        <p:nvSpPr>
          <p:cNvPr id="4" name="Slide Number Placeholder 3"/>
          <p:cNvSpPr>
            <a:spLocks noGrp="1"/>
          </p:cNvSpPr>
          <p:nvPr>
            <p:ph type="sldNum" sz="quarter" idx="10"/>
          </p:nvPr>
        </p:nvSpPr>
        <p:spPr/>
        <p:txBody>
          <a:bodyPr/>
          <a:lstStyle/>
          <a:p>
            <a:fld id="{7D4E41A8-BBB8-43CD-A7E3-AAC7D84E59B0}" type="slidenum">
              <a:rPr lang="en-US" smtClean="0"/>
              <a:t>2</a:t>
            </a:fld>
            <a:endParaRPr lang="en-US"/>
          </a:p>
        </p:txBody>
      </p:sp>
    </p:spTree>
    <p:extLst>
      <p:ext uri="{BB962C8B-B14F-4D97-AF65-F5344CB8AC3E}">
        <p14:creationId xmlns:p14="http://schemas.microsoft.com/office/powerpoint/2010/main" val="290246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36969-FE6C-405F-8229-B6A9E0DFC1BB}" type="slidenum">
              <a:rPr lang="en-US" smtClean="0"/>
              <a:t>4</a:t>
            </a:fld>
            <a:endParaRPr lang="en-US"/>
          </a:p>
        </p:txBody>
      </p:sp>
    </p:spTree>
    <p:extLst>
      <p:ext uri="{BB962C8B-B14F-4D97-AF65-F5344CB8AC3E}">
        <p14:creationId xmlns:p14="http://schemas.microsoft.com/office/powerpoint/2010/main" val="7557071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ro-RO"/>
              <a:t>Faceți clic pentru a edita stilul de titlu coordonator</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A703B125-A19F-4A77-BA35-DC37D88871F4}" type="datetimeFigureOut">
              <a:rPr lang="en-US" smtClean="0"/>
              <a:t>2/7/2020</a:t>
            </a:fld>
            <a:endParaRPr lang="en-US"/>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5EBF969C-D090-4A06-B2F3-66AC5ABD2641}"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60764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ine panoramică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A703B125-A19F-4A77-BA35-DC37D88871F4}"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BF969C-D090-4A06-B2F3-66AC5ABD2641}" type="slidenum">
              <a:rPr lang="en-US" smtClean="0"/>
              <a:t>‹#›</a:t>
            </a:fld>
            <a:endParaRPr lang="en-US"/>
          </a:p>
        </p:txBody>
      </p:sp>
    </p:spTree>
    <p:extLst>
      <p:ext uri="{BB962C8B-B14F-4D97-AF65-F5344CB8AC3E}">
        <p14:creationId xmlns:p14="http://schemas.microsoft.com/office/powerpoint/2010/main" val="3566800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A703B125-A19F-4A77-BA35-DC37D88871F4}"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BF969C-D090-4A06-B2F3-66AC5ABD2641}" type="slidenum">
              <a:rPr lang="en-US" smtClean="0"/>
              <a:t>‹#›</a:t>
            </a:fld>
            <a:endParaRPr lang="en-US"/>
          </a:p>
        </p:txBody>
      </p:sp>
    </p:spTree>
    <p:extLst>
      <p:ext uri="{BB962C8B-B14F-4D97-AF65-F5344CB8AC3E}">
        <p14:creationId xmlns:p14="http://schemas.microsoft.com/office/powerpoint/2010/main" val="4260143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ro-RO"/>
              <a:t>Faceți clic pentru a edita stilul de titlu coordonator</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A703B125-A19F-4A77-BA35-DC37D88871F4}"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BF969C-D090-4A06-B2F3-66AC5ABD2641}"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18601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A703B125-A19F-4A77-BA35-DC37D88871F4}"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BF969C-D090-4A06-B2F3-66AC5ABD2641}" type="slidenum">
              <a:rPr lang="en-US" smtClean="0"/>
              <a:t>‹#›</a:t>
            </a:fld>
            <a:endParaRPr lang="en-US"/>
          </a:p>
        </p:txBody>
      </p:sp>
    </p:spTree>
    <p:extLst>
      <p:ext uri="{BB962C8B-B14F-4D97-AF65-F5344CB8AC3E}">
        <p14:creationId xmlns:p14="http://schemas.microsoft.com/office/powerpoint/2010/main" val="1178607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ane">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ro-RO"/>
              <a:t>Faceți clic pentru a edita stilul de titlu coordonator</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3" name="Date Placeholder 2"/>
          <p:cNvSpPr>
            <a:spLocks noGrp="1"/>
          </p:cNvSpPr>
          <p:nvPr>
            <p:ph type="dt" sz="half" idx="10"/>
          </p:nvPr>
        </p:nvSpPr>
        <p:spPr/>
        <p:txBody>
          <a:bodyPr/>
          <a:lstStyle/>
          <a:p>
            <a:fld id="{A703B125-A19F-4A77-BA35-DC37D88871F4}" type="datetimeFigureOut">
              <a:rPr lang="en-US" smtClean="0"/>
              <a:t>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BF969C-D090-4A06-B2F3-66AC5ABD2641}" type="slidenum">
              <a:rPr lang="en-US" smtClean="0"/>
              <a:t>‹#›</a:t>
            </a:fld>
            <a:endParaRPr lang="en-US"/>
          </a:p>
        </p:txBody>
      </p:sp>
    </p:spTree>
    <p:extLst>
      <p:ext uri="{BB962C8B-B14F-4D97-AF65-F5344CB8AC3E}">
        <p14:creationId xmlns:p14="http://schemas.microsoft.com/office/powerpoint/2010/main" val="701323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oană cu trei imagini">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ro-RO"/>
              <a:t>Faceți clic pentru a edita stilul de titlu coordonator</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3" name="Date Placeholder 2"/>
          <p:cNvSpPr>
            <a:spLocks noGrp="1"/>
          </p:cNvSpPr>
          <p:nvPr>
            <p:ph type="dt" sz="half" idx="10"/>
          </p:nvPr>
        </p:nvSpPr>
        <p:spPr/>
        <p:txBody>
          <a:bodyPr/>
          <a:lstStyle/>
          <a:p>
            <a:fld id="{A703B125-A19F-4A77-BA35-DC37D88871F4}" type="datetimeFigureOut">
              <a:rPr lang="en-US" smtClean="0"/>
              <a:t>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BF969C-D090-4A06-B2F3-66AC5ABD2641}" type="slidenum">
              <a:rPr lang="en-US" smtClean="0"/>
              <a:t>‹#›</a:t>
            </a:fld>
            <a:endParaRPr lang="en-US"/>
          </a:p>
        </p:txBody>
      </p:sp>
    </p:spTree>
    <p:extLst>
      <p:ext uri="{BB962C8B-B14F-4D97-AF65-F5344CB8AC3E}">
        <p14:creationId xmlns:p14="http://schemas.microsoft.com/office/powerpoint/2010/main" val="456463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o-RO"/>
              <a:t>Faceți clic pentru a edita stilul de titlu coordonator</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A703B125-A19F-4A77-BA35-DC37D88871F4}"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F969C-D090-4A06-B2F3-66AC5ABD2641}" type="slidenum">
              <a:rPr lang="en-US" smtClean="0"/>
              <a:t>‹#›</a:t>
            </a:fld>
            <a:endParaRPr lang="en-US"/>
          </a:p>
        </p:txBody>
      </p:sp>
    </p:spTree>
    <p:extLst>
      <p:ext uri="{BB962C8B-B14F-4D97-AF65-F5344CB8AC3E}">
        <p14:creationId xmlns:p14="http://schemas.microsoft.com/office/powerpoint/2010/main" val="3739431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ro-RO"/>
              <a:t>Faceți clic pentru a edita stilul de titlu coordonator</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A703B125-A19F-4A77-BA35-DC37D88871F4}"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F969C-D090-4A06-B2F3-66AC5ABD2641}" type="slidenum">
              <a:rPr lang="en-US" smtClean="0"/>
              <a:t>‹#›</a:t>
            </a:fld>
            <a:endParaRPr lang="en-US"/>
          </a:p>
        </p:txBody>
      </p:sp>
    </p:spTree>
    <p:extLst>
      <p:ext uri="{BB962C8B-B14F-4D97-AF65-F5344CB8AC3E}">
        <p14:creationId xmlns:p14="http://schemas.microsoft.com/office/powerpoint/2010/main" val="2115714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1_Comparaț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A703B125-A19F-4A77-BA35-DC37D88871F4}" type="datetimeFigureOut">
              <a:rPr lang="en-US" smtClean="0"/>
              <a:t>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BF969C-D090-4A06-B2F3-66AC5ABD2641}" type="slidenum">
              <a:rPr lang="en-US" smtClean="0"/>
              <a:t>‹#›</a:t>
            </a:fld>
            <a:endParaRPr lang="en-US"/>
          </a:p>
        </p:txBody>
      </p:sp>
    </p:spTree>
    <p:extLst>
      <p:ext uri="{BB962C8B-B14F-4D97-AF65-F5344CB8AC3E}">
        <p14:creationId xmlns:p14="http://schemas.microsoft.com/office/powerpoint/2010/main" val="2518493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A703B125-A19F-4A77-BA35-DC37D88871F4}"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BF969C-D090-4A06-B2F3-66AC5ABD2641}" type="slidenum">
              <a:rPr lang="en-US" smtClean="0"/>
              <a:t>‹#›</a:t>
            </a:fld>
            <a:endParaRPr lang="en-US"/>
          </a:p>
        </p:txBody>
      </p:sp>
    </p:spTree>
    <p:extLst>
      <p:ext uri="{BB962C8B-B14F-4D97-AF65-F5344CB8AC3E}">
        <p14:creationId xmlns:p14="http://schemas.microsoft.com/office/powerpoint/2010/main" val="2595754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A703B125-A19F-4A77-BA35-DC37D88871F4}"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F969C-D090-4A06-B2F3-66AC5ABD2641}" type="slidenum">
              <a:rPr lang="en-US" smtClean="0"/>
              <a:t>‹#›</a:t>
            </a:fld>
            <a:endParaRPr lang="en-US"/>
          </a:p>
        </p:txBody>
      </p:sp>
    </p:spTree>
    <p:extLst>
      <p:ext uri="{BB962C8B-B14F-4D97-AF65-F5344CB8AC3E}">
        <p14:creationId xmlns:p14="http://schemas.microsoft.com/office/powerpoint/2010/main" val="1601950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A703B125-A19F-4A77-BA35-DC37D88871F4}"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F969C-D090-4A06-B2F3-66AC5ABD2641}" type="slidenum">
              <a:rPr lang="en-US" smtClean="0"/>
              <a:t>‹#›</a:t>
            </a:fld>
            <a:endParaRPr lang="en-US"/>
          </a:p>
        </p:txBody>
      </p:sp>
    </p:spTree>
    <p:extLst>
      <p:ext uri="{BB962C8B-B14F-4D97-AF65-F5344CB8AC3E}">
        <p14:creationId xmlns:p14="http://schemas.microsoft.com/office/powerpoint/2010/main" val="1032412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ro-RO"/>
              <a:t>Faceți clic pentru a edita stilul de titlu coordonator</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A703B125-A19F-4A77-BA35-DC37D88871F4}"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BF969C-D090-4A06-B2F3-66AC5ABD2641}" type="slidenum">
              <a:rPr lang="en-US" smtClean="0"/>
              <a:t>‹#›</a:t>
            </a:fld>
            <a:endParaRPr lang="en-US"/>
          </a:p>
        </p:txBody>
      </p:sp>
    </p:spTree>
    <p:extLst>
      <p:ext uri="{BB962C8B-B14F-4D97-AF65-F5344CB8AC3E}">
        <p14:creationId xmlns:p14="http://schemas.microsoft.com/office/powerpoint/2010/main" val="2493325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2" name="Content Placeholder 3"/>
          <p:cNvSpPr>
            <a:spLocks noGrp="1"/>
          </p:cNvSpPr>
          <p:nvPr>
            <p:ph sz="quarter" idx="13"/>
          </p:nvPr>
        </p:nvSpPr>
        <p:spPr>
          <a:xfrm>
            <a:off x="685802" y="2861733"/>
            <a:ext cx="5088712" cy="2512852"/>
          </a:xfrm>
        </p:spPr>
        <p:txBody>
          <a:bodyPr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3" name="Content Placeholder 5"/>
          <p:cNvSpPr>
            <a:spLocks noGrp="1"/>
          </p:cNvSpPr>
          <p:nvPr>
            <p:ph sz="quarter" idx="14"/>
          </p:nvPr>
        </p:nvSpPr>
        <p:spPr>
          <a:xfrm>
            <a:off x="5993969" y="2861733"/>
            <a:ext cx="5088713" cy="2512852"/>
          </a:xfrm>
        </p:spPr>
        <p:txBody>
          <a:bodyPr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A703B125-A19F-4A77-BA35-DC37D88871F4}" type="datetimeFigureOut">
              <a:rPr lang="en-US" smtClean="0"/>
              <a:t>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BF969C-D090-4A06-B2F3-66AC5ABD2641}" type="slidenum">
              <a:rPr lang="en-US" smtClean="0"/>
              <a:t>‹#›</a:t>
            </a:fld>
            <a:endParaRPr lang="en-US"/>
          </a:p>
        </p:txBody>
      </p:sp>
    </p:spTree>
    <p:extLst>
      <p:ext uri="{BB962C8B-B14F-4D97-AF65-F5344CB8AC3E}">
        <p14:creationId xmlns:p14="http://schemas.microsoft.com/office/powerpoint/2010/main" val="3360095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A703B125-A19F-4A77-BA35-DC37D88871F4}" type="datetimeFigureOut">
              <a:rPr lang="en-US" smtClean="0"/>
              <a:t>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BF969C-D090-4A06-B2F3-66AC5ABD2641}" type="slidenum">
              <a:rPr lang="en-US" smtClean="0"/>
              <a:t>‹#›</a:t>
            </a:fld>
            <a:endParaRPr lang="en-US"/>
          </a:p>
        </p:txBody>
      </p:sp>
    </p:spTree>
    <p:extLst>
      <p:ext uri="{BB962C8B-B14F-4D97-AF65-F5344CB8AC3E}">
        <p14:creationId xmlns:p14="http://schemas.microsoft.com/office/powerpoint/2010/main" val="1872500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3B125-A19F-4A77-BA35-DC37D88871F4}" type="datetimeFigureOut">
              <a:rPr lang="en-US" smtClean="0"/>
              <a:t>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BF969C-D090-4A06-B2F3-66AC5ABD2641}" type="slidenum">
              <a:rPr lang="en-US" smtClean="0"/>
              <a:t>‹#›</a:t>
            </a:fld>
            <a:endParaRPr lang="en-US"/>
          </a:p>
        </p:txBody>
      </p:sp>
    </p:spTree>
    <p:extLst>
      <p:ext uri="{BB962C8B-B14F-4D97-AF65-F5344CB8AC3E}">
        <p14:creationId xmlns:p14="http://schemas.microsoft.com/office/powerpoint/2010/main" val="1869270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ro-RO"/>
              <a:t>Faceți clic pentru a edita stilul de titlu coordonator</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A703B125-A19F-4A77-BA35-DC37D88871F4}"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BF969C-D090-4A06-B2F3-66AC5ABD2641}" type="slidenum">
              <a:rPr lang="en-US" smtClean="0"/>
              <a:t>‹#›</a:t>
            </a:fld>
            <a:endParaRPr lang="en-US"/>
          </a:p>
        </p:txBody>
      </p:sp>
    </p:spTree>
    <p:extLst>
      <p:ext uri="{BB962C8B-B14F-4D97-AF65-F5344CB8AC3E}">
        <p14:creationId xmlns:p14="http://schemas.microsoft.com/office/powerpoint/2010/main" val="191659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A703B125-A19F-4A77-BA35-DC37D88871F4}"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BF969C-D090-4A06-B2F3-66AC5ABD2641}" type="slidenum">
              <a:rPr lang="en-US" smtClean="0"/>
              <a:t>‹#›</a:t>
            </a:fld>
            <a:endParaRPr lang="en-US"/>
          </a:p>
        </p:txBody>
      </p:sp>
    </p:spTree>
    <p:extLst>
      <p:ext uri="{BB962C8B-B14F-4D97-AF65-F5344CB8AC3E}">
        <p14:creationId xmlns:p14="http://schemas.microsoft.com/office/powerpoint/2010/main" val="3608820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A703B125-A19F-4A77-BA35-DC37D88871F4}" type="datetimeFigureOut">
              <a:rPr lang="en-US" smtClean="0"/>
              <a:t>2/7/2020</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5EBF969C-D090-4A06-B2F3-66AC5ABD2641}" type="slidenum">
              <a:rPr lang="en-US" smtClean="0"/>
              <a:t>‹#›</a:t>
            </a:fld>
            <a:endParaRPr lang="en-US"/>
          </a:p>
        </p:txBody>
      </p:sp>
    </p:spTree>
    <p:extLst>
      <p:ext uri="{BB962C8B-B14F-4D97-AF65-F5344CB8AC3E}">
        <p14:creationId xmlns:p14="http://schemas.microsoft.com/office/powerpoint/2010/main" val="286832818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hp"/><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hyperlink" Target="https://tophonetics.com/"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 Id="rId4" Type="http://schemas.openxmlformats.org/officeDocument/2006/relationships/hyperlink" Target="https://tophonetics.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cjsutm.ro/alunecari-de-teren/" TargetMode="External"/><Relationship Id="rId3" Type="http://schemas.openxmlformats.org/officeDocument/2006/relationships/hyperlink" Target="https://www.descopera.ro/stiinta/9352608-ploile-acide-moartea-care-vine-din-cer" TargetMode="External"/><Relationship Id="rId7" Type="http://schemas.openxmlformats.org/officeDocument/2006/relationships/hyperlink" Target="https://ro.wikipedia.org/wiki/Defri%C8%99are" TargetMode="External"/><Relationship Id="rId2" Type="http://schemas.openxmlformats.org/officeDocument/2006/relationships/hyperlink" Target="https://www.dw.com/ro/azotul-un-pericol-din-ce-%C3%AEn-ce-mai-mare-pentru-mediu/a-6101396" TargetMode="External"/><Relationship Id="rId1" Type="http://schemas.openxmlformats.org/officeDocument/2006/relationships/slideLayout" Target="../slideLayouts/slideLayout9.xml"/><Relationship Id="rId6" Type="http://schemas.openxmlformats.org/officeDocument/2006/relationships/hyperlink" Target="https://www.rosiamontana.org/" TargetMode="External"/><Relationship Id="rId5" Type="http://schemas.openxmlformats.org/officeDocument/2006/relationships/hyperlink" Target="https://ro.wikipedia.org/wiki/Resurse_naturale" TargetMode="External"/><Relationship Id="rId10" Type="http://schemas.openxmlformats.org/officeDocument/2006/relationships/image" Target="../media/image17.jpg"/><Relationship Id="rId4" Type="http://schemas.openxmlformats.org/officeDocument/2006/relationships/hyperlink" Target="https://adevarul.ro/news/societate/goana-resurse-1_50ad48e87c42d5a663923ffd/index.html" TargetMode="External"/><Relationship Id="rId9" Type="http://schemas.openxmlformats.org/officeDocument/2006/relationships/hyperlink" Target="https://ro.wikipedia.org/wiki/specii_amenin%c8%9ba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F339E21-96E1-401B-AFE6-E092DA0F09BC}"/>
              </a:ext>
            </a:extLst>
          </p:cNvPr>
          <p:cNvSpPr>
            <a:spLocks noGrp="1"/>
          </p:cNvSpPr>
          <p:nvPr>
            <p:ph type="ctrTitle"/>
          </p:nvPr>
        </p:nvSpPr>
        <p:spPr>
          <a:xfrm rot="21420000">
            <a:off x="-2055" y="2141358"/>
            <a:ext cx="11441128" cy="1141432"/>
          </a:xfrm>
        </p:spPr>
        <p:txBody>
          <a:bodyPr>
            <a:noAutofit/>
          </a:bodyPr>
          <a:lstStyle/>
          <a:p>
            <a:pPr algn="ctr"/>
            <a:br>
              <a:rPr lang="ro-RO" sz="6000" b="1" dirty="0">
                <a:latin typeface="Times New Roman" panose="02020603050405020304" pitchFamily="18" charset="0"/>
                <a:cs typeface="Times New Roman" panose="02020603050405020304" pitchFamily="18" charset="0"/>
              </a:rPr>
            </a:br>
            <a:r>
              <a:rPr lang="es-ES" sz="6000" b="1" dirty="0">
                <a:latin typeface="Times New Roman" panose="02020603050405020304" pitchFamily="18" charset="0"/>
                <a:cs typeface="Times New Roman" panose="02020603050405020304" pitchFamily="18" charset="0"/>
              </a:rPr>
              <a:t>Environmental words</a:t>
            </a:r>
            <a:br>
              <a:rPr lang="es-ES" sz="3200" dirty="0">
                <a:latin typeface="Times New Roman" panose="02020603050405020304" pitchFamily="18" charset="0"/>
                <a:cs typeface="Times New Roman" panose="02020603050405020304" pitchFamily="18" charset="0"/>
              </a:rPr>
            </a:br>
            <a:r>
              <a:rPr lang="es-ES" sz="1800" dirty="0">
                <a:latin typeface="Times New Roman" panose="02020603050405020304" pitchFamily="18" charset="0"/>
                <a:cs typeface="Times New Roman" panose="02020603050405020304" pitchFamily="18" charset="0"/>
              </a:rPr>
              <a:t>Colegiul Agricol </a:t>
            </a:r>
            <a:r>
              <a:rPr lang="ro-RO" sz="1800" dirty="0">
                <a:latin typeface="Times New Roman" panose="02020603050405020304" pitchFamily="18" charset="0"/>
                <a:cs typeface="Times New Roman" panose="02020603050405020304" pitchFamily="18" charset="0"/>
              </a:rPr>
              <a:t>ș</a:t>
            </a:r>
            <a:r>
              <a:rPr lang="es-ES" sz="1800" dirty="0">
                <a:latin typeface="Times New Roman" panose="02020603050405020304" pitchFamily="18" charset="0"/>
                <a:cs typeface="Times New Roman" panose="02020603050405020304" pitchFamily="18" charset="0"/>
              </a:rPr>
              <a:t>i de Industrie Alimenatr</a:t>
            </a:r>
            <a:r>
              <a:rPr lang="ro-RO" sz="1800" dirty="0">
                <a:latin typeface="Times New Roman" panose="02020603050405020304" pitchFamily="18" charset="0"/>
                <a:cs typeface="Times New Roman" panose="02020603050405020304" pitchFamily="18" charset="0"/>
              </a:rPr>
              <a:t>ă „Vasile </a:t>
            </a:r>
            <a:r>
              <a:rPr lang="ro-RO" sz="1800" dirty="0" err="1">
                <a:latin typeface="Times New Roman" panose="02020603050405020304" pitchFamily="18" charset="0"/>
                <a:cs typeface="Times New Roman" panose="02020603050405020304" pitchFamily="18" charset="0"/>
              </a:rPr>
              <a:t>Adamachi</a:t>
            </a:r>
            <a:r>
              <a:rPr lang="ro-RO" sz="1800" dirty="0">
                <a:latin typeface="Times New Roman" panose="02020603050405020304" pitchFamily="18" charset="0"/>
                <a:cs typeface="Times New Roman" panose="02020603050405020304" pitchFamily="18" charset="0"/>
              </a:rPr>
              <a:t>”, Iași, Romania</a:t>
            </a:r>
            <a:endParaRPr lang="ro-RO" sz="3200" dirty="0"/>
          </a:p>
        </p:txBody>
      </p:sp>
      <p:sp>
        <p:nvSpPr>
          <p:cNvPr id="3" name="Subtitlu 2">
            <a:extLst>
              <a:ext uri="{FF2B5EF4-FFF2-40B4-BE49-F238E27FC236}">
                <a16:creationId xmlns:a16="http://schemas.microsoft.com/office/drawing/2014/main" id="{8A15E0C7-BD3A-4A24-8766-8F21EC52592C}"/>
              </a:ext>
            </a:extLst>
          </p:cNvPr>
          <p:cNvSpPr>
            <a:spLocks noGrp="1"/>
          </p:cNvSpPr>
          <p:nvPr>
            <p:ph type="subTitle" idx="1"/>
          </p:nvPr>
        </p:nvSpPr>
        <p:spPr>
          <a:xfrm rot="21420000">
            <a:off x="3904" y="4188070"/>
            <a:ext cx="11586245" cy="452585"/>
          </a:xfrm>
        </p:spPr>
        <p:txBody>
          <a:bodyPr/>
          <a:lstStyle/>
          <a:p>
            <a:pPr algn="ctr">
              <a:lnSpc>
                <a:spcPct val="100000"/>
              </a:lnSpc>
            </a:pPr>
            <a:r>
              <a:rPr lang="ro-RO" sz="2200" dirty="0">
                <a:solidFill>
                  <a:schemeClr val="tx1"/>
                </a:solidFill>
              </a:rPr>
              <a:t>Bazon Lavinia       </a:t>
            </a:r>
            <a:r>
              <a:rPr lang="en-US" sz="2200" dirty="0" err="1">
                <a:solidFill>
                  <a:schemeClr val="tx1"/>
                </a:solidFill>
              </a:rPr>
              <a:t>Panțiru</a:t>
            </a:r>
            <a:r>
              <a:rPr lang="en-US" sz="2200" dirty="0">
                <a:solidFill>
                  <a:schemeClr val="tx1"/>
                </a:solidFill>
              </a:rPr>
              <a:t> Florin</a:t>
            </a:r>
            <a:r>
              <a:rPr lang="ro-RO" sz="2200" dirty="0">
                <a:solidFill>
                  <a:schemeClr val="tx1"/>
                </a:solidFill>
              </a:rPr>
              <a:t>     </a:t>
            </a:r>
            <a:r>
              <a:rPr lang="ro-RO" sz="2200" dirty="0" err="1">
                <a:solidFill>
                  <a:schemeClr val="tx1"/>
                </a:solidFill>
              </a:rPr>
              <a:t>Rădeanu</a:t>
            </a:r>
            <a:r>
              <a:rPr lang="ro-RO" sz="2200" dirty="0">
                <a:solidFill>
                  <a:schemeClr val="tx1"/>
                </a:solidFill>
              </a:rPr>
              <a:t> Teodora Ilinca     Tătaru Sabina      Vizitiu Andrei</a:t>
            </a:r>
          </a:p>
        </p:txBody>
      </p:sp>
      <p:pic>
        <p:nvPicPr>
          <p:cNvPr id="8" name="Picture 2" descr="twinspace-logo">
            <a:extLst>
              <a:ext uri="{FF2B5EF4-FFF2-40B4-BE49-F238E27FC236}">
                <a16:creationId xmlns:a16="http://schemas.microsoft.com/office/drawing/2014/main" id="{7583BCE2-A233-4B65-A74B-05BAC3BA2D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14684">
            <a:off x="8258021" y="257020"/>
            <a:ext cx="1084157" cy="1084157"/>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ine 12">
            <a:extLst>
              <a:ext uri="{FF2B5EF4-FFF2-40B4-BE49-F238E27FC236}">
                <a16:creationId xmlns:a16="http://schemas.microsoft.com/office/drawing/2014/main" id="{8CD6837B-7D51-4E33-B765-9B0BA4E2B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85538">
            <a:off x="790427" y="545584"/>
            <a:ext cx="2124133" cy="978219"/>
          </a:xfrm>
          <a:prstGeom prst="rect">
            <a:avLst/>
          </a:prstGeom>
        </p:spPr>
      </p:pic>
    </p:spTree>
    <p:extLst>
      <p:ext uri="{BB962C8B-B14F-4D97-AF65-F5344CB8AC3E}">
        <p14:creationId xmlns:p14="http://schemas.microsoft.com/office/powerpoint/2010/main" val="3161662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125" y="0"/>
            <a:ext cx="5638800" cy="923330"/>
          </a:xfrm>
          <a:prstGeom prst="rect">
            <a:avLst/>
          </a:prstGeom>
          <a:noFill/>
        </p:spPr>
        <p:txBody>
          <a:bodyPr wrap="squar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latin typeface="Aver" panose="02040503060805020303" pitchFamily="18" charset="0"/>
              </a:rPr>
              <a:t>River d</a:t>
            </a:r>
            <a:r>
              <a:rPr lang="ro-RO" sz="3600" dirty="0">
                <a:ln w="0"/>
                <a:solidFill>
                  <a:schemeClr val="accent1"/>
                </a:solidFill>
                <a:effectLst>
                  <a:outerShdw blurRad="38100" dist="25400" dir="5400000" algn="ctr" rotWithShape="0">
                    <a:srgbClr val="6E747A">
                      <a:alpha val="43000"/>
                    </a:srgbClr>
                  </a:outerShdw>
                </a:effectLst>
                <a:latin typeface="Aver" panose="02040503060805020303" pitchFamily="18" charset="0"/>
              </a:rPr>
              <a:t>r</a:t>
            </a:r>
            <a:r>
              <a:rPr lang="en-US" sz="3600" dirty="0" err="1">
                <a:ln w="0"/>
                <a:solidFill>
                  <a:schemeClr val="accent1"/>
                </a:solidFill>
                <a:effectLst>
                  <a:outerShdw blurRad="38100" dist="25400" dir="5400000" algn="ctr" rotWithShape="0">
                    <a:srgbClr val="6E747A">
                      <a:alpha val="43000"/>
                    </a:srgbClr>
                  </a:outerShdw>
                </a:effectLst>
                <a:latin typeface="Aver" panose="02040503060805020303" pitchFamily="18" charset="0"/>
              </a:rPr>
              <a:t>ying</a:t>
            </a:r>
            <a:r>
              <a:rPr lang="ro-RO" sz="3600" dirty="0">
                <a:ln w="0"/>
                <a:solidFill>
                  <a:schemeClr val="accent1"/>
                </a:solidFill>
                <a:effectLst>
                  <a:outerShdw blurRad="38100" dist="25400" dir="5400000" algn="ctr" rotWithShape="0">
                    <a:srgbClr val="6E747A">
                      <a:alpha val="43000"/>
                    </a:srgbClr>
                  </a:outerShdw>
                </a:effectLst>
                <a:latin typeface="Aver" panose="02040503060805020303" pitchFamily="18" charset="0"/>
              </a:rPr>
              <a:t> </a:t>
            </a:r>
          </a:p>
          <a:p>
            <a:pPr algn="ctr"/>
            <a:r>
              <a:rPr lang="ro-RO" dirty="0" err="1">
                <a:latin typeface="Book Antiqua" panose="02040602050305030304" pitchFamily="18" charset="0"/>
              </a:rPr>
              <a:t>rɪvə</a:t>
            </a:r>
            <a:r>
              <a:rPr lang="ro-RO" dirty="0">
                <a:latin typeface="Book Antiqua" panose="02040602050305030304" pitchFamily="18" charset="0"/>
              </a:rPr>
              <a:t> ˈ</a:t>
            </a:r>
            <a:r>
              <a:rPr lang="ro-RO" dirty="0" err="1">
                <a:latin typeface="Book Antiqua" panose="02040602050305030304" pitchFamily="18" charset="0"/>
              </a:rPr>
              <a:t>draɪɪŋ</a:t>
            </a:r>
            <a:endParaRPr lang="en-US" sz="3600" dirty="0">
              <a:ln w="0"/>
              <a:solidFill>
                <a:schemeClr val="accent1"/>
              </a:solidFill>
              <a:effectLst>
                <a:outerShdw blurRad="38100" dist="25400" dir="5400000" algn="ctr" rotWithShape="0">
                  <a:srgbClr val="6E747A">
                    <a:alpha val="43000"/>
                  </a:srgbClr>
                </a:outerShdw>
              </a:effectLst>
              <a:latin typeface="Book Antiqua" panose="02040602050305030304" pitchFamily="18" charset="0"/>
            </a:endParaRPr>
          </a:p>
        </p:txBody>
      </p:sp>
      <p:sp>
        <p:nvSpPr>
          <p:cNvPr id="8" name="TextBox 7"/>
          <p:cNvSpPr txBox="1"/>
          <p:nvPr/>
        </p:nvSpPr>
        <p:spPr>
          <a:xfrm>
            <a:off x="46665" y="2937544"/>
            <a:ext cx="6079721" cy="2246769"/>
          </a:xfrm>
          <a:prstGeom prst="rect">
            <a:avLst/>
          </a:prstGeom>
          <a:noFill/>
          <a:ln>
            <a:noFill/>
          </a:ln>
        </p:spPr>
        <p:txBody>
          <a:bodyPr wrap="square" rtlCol="0">
            <a:spAutoFit/>
          </a:bodyPr>
          <a:lstStyle/>
          <a:p>
            <a:pPr algn="ctr"/>
            <a:r>
              <a:rPr lang="en-US" sz="2800" dirty="0">
                <a:ln w="0"/>
                <a:effectLst>
                  <a:outerShdw blurRad="38100" dist="19050" dir="2700000" algn="tl" rotWithShape="0">
                    <a:schemeClr val="dk1">
                      <a:alpha val="40000"/>
                    </a:schemeClr>
                  </a:outerShdw>
                </a:effectLst>
                <a:latin typeface="Book Antiqua" panose="02040602050305030304" pitchFamily="18" charset="0"/>
              </a:rPr>
              <a:t>River drying is determined by the substantial decrease in the level of groundwater (groundwater reservoir) </a:t>
            </a:r>
            <a:r>
              <a:rPr lang="ro-RO" sz="2800" dirty="0" err="1">
                <a:ln w="0"/>
                <a:effectLst>
                  <a:outerShdw blurRad="38100" dist="19050" dir="2700000" algn="tl" rotWithShape="0">
                    <a:schemeClr val="dk1">
                      <a:alpha val="40000"/>
                    </a:schemeClr>
                  </a:outerShdw>
                </a:effectLst>
                <a:latin typeface="Book Antiqua" panose="02040602050305030304" pitchFamily="18" charset="0"/>
              </a:rPr>
              <a:t>and</a:t>
            </a:r>
            <a:r>
              <a:rPr lang="ro-RO" sz="2800" dirty="0">
                <a:ln w="0"/>
                <a:effectLst>
                  <a:outerShdw blurRad="38100" dist="19050" dir="2700000" algn="tl" rotWithShape="0">
                    <a:schemeClr val="dk1">
                      <a:alpha val="40000"/>
                    </a:schemeClr>
                  </a:outerShdw>
                </a:effectLst>
                <a:latin typeface="Book Antiqua" panose="02040602050305030304" pitchFamily="18" charset="0"/>
              </a:rPr>
              <a:t> </a:t>
            </a:r>
            <a:r>
              <a:rPr lang="en-US" sz="2800" dirty="0">
                <a:ln w="0"/>
                <a:effectLst>
                  <a:outerShdw blurRad="38100" dist="19050" dir="2700000" algn="tl" rotWithShape="0">
                    <a:schemeClr val="dk1">
                      <a:alpha val="40000"/>
                    </a:schemeClr>
                  </a:outerShdw>
                </a:effectLst>
                <a:latin typeface="Book Antiqua" panose="02040602050305030304" pitchFamily="18" charset="0"/>
              </a:rPr>
              <a:t>the level of the flowing and standing water.</a:t>
            </a:r>
          </a:p>
        </p:txBody>
      </p:sp>
      <p:sp>
        <p:nvSpPr>
          <p:cNvPr id="9" name="Rectangle 8"/>
          <p:cNvSpPr/>
          <p:nvPr/>
        </p:nvSpPr>
        <p:spPr>
          <a:xfrm>
            <a:off x="6103398" y="0"/>
            <a:ext cx="5790353" cy="861774"/>
          </a:xfrm>
          <a:prstGeom prst="rect">
            <a:avLst/>
          </a:prstGeom>
          <a:noFill/>
        </p:spPr>
        <p:txBody>
          <a:bodyPr wrap="squar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latin typeface="Aver" panose="02040503060805020303" pitchFamily="18" charset="0"/>
              </a:rPr>
              <a:t>Radioactive contamination</a:t>
            </a:r>
            <a:endParaRPr lang="ro-RO" sz="3600" dirty="0">
              <a:ln w="0"/>
              <a:solidFill>
                <a:schemeClr val="accent1"/>
              </a:solidFill>
              <a:effectLst>
                <a:outerShdw blurRad="38100" dist="25400" dir="5400000" algn="ctr" rotWithShape="0">
                  <a:srgbClr val="6E747A">
                    <a:alpha val="43000"/>
                  </a:srgbClr>
                </a:outerShdw>
              </a:effectLst>
              <a:latin typeface="Aver" panose="02040503060805020303" pitchFamily="18" charset="0"/>
            </a:endParaRPr>
          </a:p>
          <a:p>
            <a:pPr algn="ctr"/>
            <a:r>
              <a:rPr lang="ro-RO" sz="1400" dirty="0" err="1">
                <a:latin typeface="Book Antiqua" panose="02040602050305030304" pitchFamily="18" charset="0"/>
              </a:rPr>
              <a:t>reɪdɪəʊˈæktɪv</a:t>
            </a:r>
            <a:r>
              <a:rPr lang="ro-RO" sz="1400" dirty="0">
                <a:latin typeface="Book Antiqua" panose="02040602050305030304" pitchFamily="18" charset="0"/>
              </a:rPr>
              <a:t> </a:t>
            </a:r>
            <a:r>
              <a:rPr lang="ro-RO" sz="1400" dirty="0" err="1">
                <a:latin typeface="Book Antiqua" panose="02040602050305030304" pitchFamily="18" charset="0"/>
              </a:rPr>
              <a:t>kənˌtæmɪˈneɪʃən</a:t>
            </a:r>
            <a:endParaRPr lang="en-US" sz="2800" dirty="0">
              <a:ln w="0"/>
              <a:solidFill>
                <a:schemeClr val="accent1"/>
              </a:solidFill>
              <a:effectLst>
                <a:outerShdw blurRad="38100" dist="25400" dir="5400000" algn="ctr" rotWithShape="0">
                  <a:srgbClr val="6E747A">
                    <a:alpha val="43000"/>
                  </a:srgbClr>
                </a:outerShdw>
              </a:effectLst>
              <a:latin typeface="Book Antiqua" panose="02040602050305030304" pitchFamily="18"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3369"/>
          <a:stretch/>
        </p:blipFill>
        <p:spPr>
          <a:xfrm>
            <a:off x="1396089" y="860286"/>
            <a:ext cx="3287541" cy="2057511"/>
          </a:xfrm>
          <a:prstGeom prst="rect">
            <a:avLst/>
          </a:prstGeom>
        </p:spPr>
      </p:pic>
      <p:sp>
        <p:nvSpPr>
          <p:cNvPr id="13" name="TextBox 12"/>
          <p:cNvSpPr txBox="1"/>
          <p:nvPr/>
        </p:nvSpPr>
        <p:spPr>
          <a:xfrm>
            <a:off x="6126386" y="3008055"/>
            <a:ext cx="5577502" cy="2554545"/>
          </a:xfrm>
          <a:prstGeom prst="rect">
            <a:avLst/>
          </a:prstGeom>
          <a:noFill/>
          <a:ln>
            <a:noFill/>
          </a:ln>
        </p:spPr>
        <p:txBody>
          <a:bodyPr wrap="square" rtlCol="0">
            <a:spAutoFit/>
          </a:bodyPr>
          <a:lstStyle/>
          <a:p>
            <a:pPr algn="ctr"/>
            <a:r>
              <a:rPr lang="en-US" sz="2000" dirty="0">
                <a:ln w="0"/>
                <a:effectLst>
                  <a:outerShdw blurRad="38100" dist="19050" dir="2700000" algn="tl" rotWithShape="0">
                    <a:schemeClr val="dk1">
                      <a:alpha val="40000"/>
                    </a:schemeClr>
                  </a:outerShdw>
                </a:effectLst>
                <a:latin typeface="Book Antiqua" panose="02040602050305030304" pitchFamily="18" charset="0"/>
              </a:rPr>
              <a:t>  The Chernobyl disaster is considered the worst nuclear power plant accident in history.</a:t>
            </a:r>
          </a:p>
          <a:p>
            <a:pPr algn="ctr"/>
            <a:r>
              <a:rPr lang="en-US" sz="2000" dirty="0">
                <a:ln w="0"/>
                <a:effectLst>
                  <a:outerShdw blurRad="38100" dist="19050" dir="2700000" algn="tl" rotWithShape="0">
                    <a:schemeClr val="dk1">
                      <a:alpha val="40000"/>
                    </a:schemeClr>
                  </a:outerShdw>
                </a:effectLst>
                <a:latin typeface="Book Antiqua" panose="02040602050305030304" pitchFamily="18" charset="0"/>
              </a:rPr>
              <a:t>Romania w</a:t>
            </a:r>
            <a:r>
              <a:rPr lang="ro-RO" sz="2000" dirty="0">
                <a:ln w="0"/>
                <a:effectLst>
                  <a:outerShdw blurRad="38100" dist="19050" dir="2700000" algn="tl" rotWithShape="0">
                    <a:schemeClr val="dk1">
                      <a:alpha val="40000"/>
                    </a:schemeClr>
                  </a:outerShdw>
                </a:effectLst>
                <a:latin typeface="Book Antiqua" panose="02040602050305030304" pitchFamily="18" charset="0"/>
              </a:rPr>
              <a:t>as </a:t>
            </a:r>
            <a:r>
              <a:rPr lang="en-US" sz="2000" dirty="0">
                <a:ln w="0"/>
                <a:effectLst>
                  <a:outerShdw blurRad="38100" dist="19050" dir="2700000" algn="tl" rotWithShape="0">
                    <a:schemeClr val="dk1">
                      <a:alpha val="40000"/>
                    </a:schemeClr>
                  </a:outerShdw>
                </a:effectLst>
                <a:latin typeface="Book Antiqua" panose="02040602050305030304" pitchFamily="18" charset="0"/>
              </a:rPr>
              <a:t>heavily contaminated by radioactive material from Chernobyl. We were soon dubbed “the Chernobyl children”, the communist authorities kept Romanians in the dark about the magnitude and implications of the explosion.</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4339" y="825031"/>
            <a:ext cx="3432349" cy="2077258"/>
          </a:xfrm>
          <a:prstGeom prst="rect">
            <a:avLst/>
          </a:prstGeom>
        </p:spPr>
      </p:pic>
      <p:sp>
        <p:nvSpPr>
          <p:cNvPr id="15" name="TextBox 14"/>
          <p:cNvSpPr txBox="1"/>
          <p:nvPr/>
        </p:nvSpPr>
        <p:spPr>
          <a:xfrm>
            <a:off x="3352800" y="2691322"/>
            <a:ext cx="1600200" cy="246221"/>
          </a:xfrm>
          <a:prstGeom prst="rect">
            <a:avLst/>
          </a:prstGeom>
          <a:noFill/>
        </p:spPr>
        <p:txBody>
          <a:bodyPr wrap="square" rtlCol="0">
            <a:spAutoFit/>
          </a:bodyPr>
          <a:lstStyle/>
          <a:p>
            <a:r>
              <a:rPr lang="en-US" sz="1000" dirty="0" err="1">
                <a:solidFill>
                  <a:schemeClr val="bg1"/>
                </a:solidFill>
              </a:rPr>
              <a:t>Source:Google</a:t>
            </a:r>
            <a:r>
              <a:rPr lang="en-US" sz="1000" dirty="0">
                <a:solidFill>
                  <a:schemeClr val="bg1"/>
                </a:solidFill>
              </a:rPr>
              <a:t> Images</a:t>
            </a:r>
          </a:p>
        </p:txBody>
      </p:sp>
      <p:sp>
        <p:nvSpPr>
          <p:cNvPr id="16" name="TextBox 15"/>
          <p:cNvSpPr txBox="1"/>
          <p:nvPr/>
        </p:nvSpPr>
        <p:spPr>
          <a:xfrm>
            <a:off x="9368842" y="2691322"/>
            <a:ext cx="1617216" cy="246221"/>
          </a:xfrm>
          <a:prstGeom prst="rect">
            <a:avLst/>
          </a:prstGeom>
          <a:noFill/>
        </p:spPr>
        <p:txBody>
          <a:bodyPr wrap="square" rtlCol="0">
            <a:spAutoFit/>
          </a:bodyPr>
          <a:lstStyle/>
          <a:p>
            <a:r>
              <a:rPr lang="en-US" sz="1000" dirty="0">
                <a:solidFill>
                  <a:srgbClr val="FFFF00"/>
                </a:solidFill>
              </a:rPr>
              <a:t>Source: Google Images</a:t>
            </a:r>
          </a:p>
        </p:txBody>
      </p:sp>
      <p:cxnSp>
        <p:nvCxnSpPr>
          <p:cNvPr id="4" name="Straight Connector 3"/>
          <p:cNvCxnSpPr/>
          <p:nvPr/>
        </p:nvCxnSpPr>
        <p:spPr>
          <a:xfrm rot="16200000" flipH="1">
            <a:off x="2662561" y="3417163"/>
            <a:ext cx="6858000" cy="23674"/>
          </a:xfrm>
          <a:prstGeom prst="curvedConnector3">
            <a:avLst>
              <a:gd name="adj1" fmla="val 50000"/>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622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228" y="0"/>
            <a:ext cx="6021332" cy="866741"/>
          </a:xfrm>
        </p:spPr>
        <p:txBody>
          <a:bodyPr>
            <a:normAutofit fontScale="25000" lnSpcReduction="20000"/>
          </a:bodyPr>
          <a:lstStyle/>
          <a:p>
            <a:pPr algn="ctr"/>
            <a:r>
              <a:rPr lang="en-US" sz="12800" cap="none" dirty="0" err="1">
                <a:ln w="0"/>
                <a:solidFill>
                  <a:schemeClr val="accent1"/>
                </a:solidFill>
                <a:effectLst>
                  <a:outerShdw blurRad="38100" dist="25400" dir="5400000" algn="ctr" rotWithShape="0">
                    <a:srgbClr val="6E747A">
                      <a:alpha val="43000"/>
                    </a:srgbClr>
                  </a:outerShdw>
                </a:effectLst>
                <a:latin typeface="Aver" panose="02040503060805020303" pitchFamily="18" charset="0"/>
              </a:rPr>
              <a:t>Extintion</a:t>
            </a:r>
            <a:r>
              <a:rPr lang="en-US" sz="12800" cap="none" dirty="0">
                <a:ln w="0"/>
                <a:solidFill>
                  <a:schemeClr val="accent1"/>
                </a:solidFill>
                <a:effectLst>
                  <a:outerShdw blurRad="38100" dist="25400" dir="5400000" algn="ctr" rotWithShape="0">
                    <a:srgbClr val="6E747A">
                      <a:alpha val="43000"/>
                    </a:srgbClr>
                  </a:outerShdw>
                </a:effectLst>
                <a:latin typeface="Aver" panose="02040503060805020303" pitchFamily="18" charset="0"/>
              </a:rPr>
              <a:t> of animal species</a:t>
            </a:r>
            <a:endParaRPr lang="ro-RO" sz="12800" cap="none" dirty="0">
              <a:ln w="0"/>
              <a:solidFill>
                <a:schemeClr val="accent1"/>
              </a:solidFill>
              <a:effectLst>
                <a:outerShdw blurRad="38100" dist="25400" dir="5400000" algn="ctr" rotWithShape="0">
                  <a:srgbClr val="6E747A">
                    <a:alpha val="43000"/>
                  </a:srgbClr>
                </a:outerShdw>
              </a:effectLst>
              <a:latin typeface="Aver" panose="02040503060805020303" pitchFamily="18" charset="0"/>
            </a:endParaRPr>
          </a:p>
          <a:p>
            <a:r>
              <a:rPr lang="ro-RO" sz="6400" cap="none" dirty="0" err="1">
                <a:latin typeface="Book Antiqua" panose="02040602050305030304" pitchFamily="18" charset="0"/>
              </a:rPr>
              <a:t>Extintion</a:t>
            </a:r>
            <a:r>
              <a:rPr lang="ro-RO" sz="6400" cap="none" dirty="0">
                <a:latin typeface="Book Antiqua" panose="02040602050305030304" pitchFamily="18" charset="0"/>
              </a:rPr>
              <a:t> </a:t>
            </a:r>
            <a:r>
              <a:rPr lang="ro-RO" sz="6400" cap="none" dirty="0" err="1">
                <a:latin typeface="Book Antiqua" panose="02040602050305030304" pitchFamily="18" charset="0"/>
              </a:rPr>
              <a:t>ʌv</a:t>
            </a:r>
            <a:r>
              <a:rPr lang="ro-RO" sz="6400" cap="none" dirty="0">
                <a:latin typeface="Book Antiqua" panose="02040602050305030304" pitchFamily="18" charset="0"/>
              </a:rPr>
              <a:t> ˈ</a:t>
            </a:r>
            <a:r>
              <a:rPr lang="ro-RO" sz="6400" cap="none" dirty="0" err="1">
                <a:latin typeface="Book Antiqua" panose="02040602050305030304" pitchFamily="18" charset="0"/>
              </a:rPr>
              <a:t>ænəməl</a:t>
            </a:r>
            <a:r>
              <a:rPr lang="ro-RO" sz="6400" cap="none" dirty="0">
                <a:latin typeface="Book Antiqua" panose="02040602050305030304" pitchFamily="18" charset="0"/>
              </a:rPr>
              <a:t> ˈ</a:t>
            </a:r>
            <a:r>
              <a:rPr lang="ro-RO" sz="6400" cap="none" dirty="0" err="1">
                <a:latin typeface="Book Antiqua" panose="02040602050305030304" pitchFamily="18" charset="0"/>
              </a:rPr>
              <a:t>spiʃiz</a:t>
            </a:r>
            <a:endParaRPr lang="en-US" sz="6400" cap="none" dirty="0">
              <a:ln w="0"/>
              <a:solidFill>
                <a:schemeClr val="accent1"/>
              </a:solidFill>
              <a:effectLst>
                <a:outerShdw blurRad="38100" dist="25400" dir="5400000" algn="ctr" rotWithShape="0">
                  <a:srgbClr val="6E747A">
                    <a:alpha val="43000"/>
                  </a:srgbClr>
                </a:outerShdw>
              </a:effectLst>
              <a:latin typeface="Book Antiqua" panose="02040602050305030304" pitchFamily="18" charset="0"/>
            </a:endParaRPr>
          </a:p>
        </p:txBody>
      </p:sp>
      <p:sp>
        <p:nvSpPr>
          <p:cNvPr id="8" name="Content Placeholder 7"/>
          <p:cNvSpPr>
            <a:spLocks noGrp="1"/>
          </p:cNvSpPr>
          <p:nvPr>
            <p:ph sz="half" idx="2"/>
          </p:nvPr>
        </p:nvSpPr>
        <p:spPr>
          <a:xfrm>
            <a:off x="145386" y="2971800"/>
            <a:ext cx="5874414" cy="2590800"/>
          </a:xfrm>
        </p:spPr>
        <p:txBody>
          <a:bodyPr>
            <a:normAutofit fontScale="85000" lnSpcReduction="10000"/>
          </a:bodyPr>
          <a:lstStyle/>
          <a:p>
            <a:pPr marL="0" indent="0">
              <a:buNone/>
            </a:pPr>
            <a:r>
              <a:rPr lang="en-US" cap="none" dirty="0">
                <a:latin typeface="Book Antiqua" panose="02040602050305030304" pitchFamily="18" charset="0"/>
              </a:rPr>
              <a:t>Threatened species are any species of animals, plants, fungi, which are in danger of disappearing from the earth.</a:t>
            </a:r>
            <a:endParaRPr lang="ro-RO" cap="none" dirty="0">
              <a:latin typeface="Book Antiqua" panose="02040602050305030304" pitchFamily="18" charset="0"/>
            </a:endParaRPr>
          </a:p>
          <a:p>
            <a:pPr marL="0" indent="0">
              <a:buNone/>
            </a:pPr>
            <a:r>
              <a:rPr lang="ro-RO" cap="none" dirty="0">
                <a:latin typeface="Book Antiqua" panose="02040602050305030304" pitchFamily="18" charset="0"/>
              </a:rPr>
              <a:t>R</a:t>
            </a:r>
            <a:r>
              <a:rPr lang="en-US" cap="none" dirty="0" err="1">
                <a:latin typeface="Book Antiqua" panose="02040602050305030304" pitchFamily="18" charset="0"/>
              </a:rPr>
              <a:t>omania</a:t>
            </a:r>
            <a:r>
              <a:rPr lang="en-US" cap="none" dirty="0">
                <a:latin typeface="Book Antiqua" panose="02040602050305030304" pitchFamily="18" charset="0"/>
              </a:rPr>
              <a:t> is the ideal habitat for many species of animals due to the diversity of ecosystems and extensive forests, but illegal hunting and deforestation continue to cause havoc among wild animals. </a:t>
            </a:r>
            <a:br>
              <a:rPr lang="en-US" cap="none" dirty="0">
                <a:latin typeface="Book Antiqua" panose="02040602050305030304" pitchFamily="18" charset="0"/>
              </a:rPr>
            </a:br>
            <a:r>
              <a:rPr lang="en-US" cap="none" dirty="0">
                <a:latin typeface="Book Antiqua" panose="02040602050305030304" pitchFamily="18" charset="0"/>
              </a:rPr>
              <a:t>Examples: </a:t>
            </a:r>
            <a:r>
              <a:rPr lang="ro-RO" cap="none" dirty="0">
                <a:latin typeface="Book Antiqua" panose="02040602050305030304" pitchFamily="18" charset="0"/>
              </a:rPr>
              <a:t>r</a:t>
            </a:r>
            <a:r>
              <a:rPr lang="en-US" cap="none" dirty="0">
                <a:latin typeface="Book Antiqua" panose="02040602050305030304" pitchFamily="18" charset="0"/>
              </a:rPr>
              <a:t>ed breasted goose</a:t>
            </a:r>
            <a:r>
              <a:rPr lang="ro-RO" cap="none" dirty="0">
                <a:latin typeface="Book Antiqua" panose="02040602050305030304" pitchFamily="18" charset="0"/>
              </a:rPr>
              <a:t>, b</a:t>
            </a:r>
            <a:r>
              <a:rPr lang="en-US" cap="none" dirty="0" err="1">
                <a:latin typeface="Book Antiqua" panose="02040602050305030304" pitchFamily="18" charset="0"/>
              </a:rPr>
              <a:t>elug</a:t>
            </a:r>
            <a:r>
              <a:rPr lang="ro-RO" cap="none" dirty="0">
                <a:latin typeface="Book Antiqua" panose="02040602050305030304" pitchFamily="18" charset="0"/>
              </a:rPr>
              <a:t>a</a:t>
            </a:r>
            <a:endParaRPr lang="en-US" cap="none" dirty="0">
              <a:latin typeface="Book Antiqua" panose="02040602050305030304" pitchFamily="18" charset="0"/>
            </a:endParaRPr>
          </a:p>
        </p:txBody>
      </p:sp>
      <p:sp>
        <p:nvSpPr>
          <p:cNvPr id="5" name="Text Placeholder 4"/>
          <p:cNvSpPr>
            <a:spLocks noGrp="1"/>
          </p:cNvSpPr>
          <p:nvPr>
            <p:ph type="body" sz="quarter" idx="3"/>
          </p:nvPr>
        </p:nvSpPr>
        <p:spPr>
          <a:xfrm>
            <a:off x="6121627" y="0"/>
            <a:ext cx="5613173" cy="895272"/>
          </a:xfrm>
        </p:spPr>
        <p:txBody>
          <a:bodyPr>
            <a:noAutofit/>
          </a:bodyPr>
          <a:lstStyle/>
          <a:p>
            <a:pPr algn="ctr">
              <a:lnSpc>
                <a:spcPct val="100000"/>
              </a:lnSpc>
            </a:pPr>
            <a:r>
              <a:rPr lang="en-US" sz="3000" cap="none" dirty="0">
                <a:ln w="0"/>
                <a:solidFill>
                  <a:schemeClr val="accent1"/>
                </a:solidFill>
                <a:effectLst>
                  <a:outerShdw blurRad="38100" dist="25400" dir="5400000" algn="ctr" rotWithShape="0">
                    <a:srgbClr val="6E747A">
                      <a:alpha val="43000"/>
                    </a:srgbClr>
                  </a:outerShdw>
                </a:effectLst>
                <a:latin typeface="Aver" panose="02040503060805020303" pitchFamily="18" charset="0"/>
              </a:rPr>
              <a:t>Landslides</a:t>
            </a:r>
            <a:endParaRPr lang="ro-RO" sz="3000" cap="none" dirty="0">
              <a:ln w="0"/>
              <a:solidFill>
                <a:schemeClr val="accent1"/>
              </a:solidFill>
              <a:effectLst>
                <a:outerShdw blurRad="38100" dist="25400" dir="5400000" algn="ctr" rotWithShape="0">
                  <a:srgbClr val="6E747A">
                    <a:alpha val="43000"/>
                  </a:srgbClr>
                </a:outerShdw>
              </a:effectLst>
              <a:latin typeface="Aver" panose="02040503060805020303" pitchFamily="18" charset="0"/>
            </a:endParaRPr>
          </a:p>
          <a:p>
            <a:pPr>
              <a:lnSpc>
                <a:spcPct val="100000"/>
              </a:lnSpc>
            </a:pPr>
            <a:r>
              <a:rPr lang="en-US" cap="none" dirty="0" err="1">
                <a:latin typeface="Book Antiqua" panose="02040602050305030304" pitchFamily="18" charset="0"/>
              </a:rPr>
              <a:t>Lændˌslaɪdz</a:t>
            </a:r>
            <a:endParaRPr lang="en-US" cap="none" dirty="0">
              <a:latin typeface="Book Antiqua" panose="02040602050305030304" pitchFamily="18" charset="0"/>
            </a:endParaRPr>
          </a:p>
        </p:txBody>
      </p:sp>
      <p:sp>
        <p:nvSpPr>
          <p:cNvPr id="6" name="Content Placeholder 5"/>
          <p:cNvSpPr>
            <a:spLocks noGrp="1"/>
          </p:cNvSpPr>
          <p:nvPr>
            <p:ph sz="quarter" idx="4"/>
          </p:nvPr>
        </p:nvSpPr>
        <p:spPr>
          <a:xfrm>
            <a:off x="6121627" y="2895600"/>
            <a:ext cx="5589498" cy="2590800"/>
          </a:xfrm>
        </p:spPr>
        <p:txBody>
          <a:bodyPr>
            <a:noAutofit/>
          </a:bodyPr>
          <a:lstStyle/>
          <a:p>
            <a:pPr marL="0" indent="0">
              <a:buNone/>
            </a:pPr>
            <a:r>
              <a:rPr lang="en-US" sz="1800" cap="none" dirty="0">
                <a:latin typeface="Book Antiqua" panose="02040602050305030304" pitchFamily="18" charset="0"/>
              </a:rPr>
              <a:t>The landslides represent displacements of the rocks that form the slopes of mountains, hills, hydro-amelioration works or other man-made ramps. Rock movements can occur along the slope or laterally, as a result of natural phenomena or even as a result of human activities.</a:t>
            </a:r>
          </a:p>
        </p:txBody>
      </p:sp>
      <p:pic>
        <p:nvPicPr>
          <p:cNvPr id="1028" name="Picture 4" descr="C:\Users\Elev S21\Desktop\alunecari_de_teren_95282100-696x3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5025" y="838200"/>
            <a:ext cx="3481058" cy="196059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3">
            <a:extLst>
              <a:ext uri="{FF2B5EF4-FFF2-40B4-BE49-F238E27FC236}">
                <a16:creationId xmlns:a16="http://schemas.microsoft.com/office/drawing/2014/main" id="{188083A4-CBB4-4CF0-9E87-4054A63063C3}"/>
              </a:ext>
            </a:extLst>
          </p:cNvPr>
          <p:cNvCxnSpPr/>
          <p:nvPr/>
        </p:nvCxnSpPr>
        <p:spPr>
          <a:xfrm rot="16200000" flipH="1">
            <a:off x="2662561" y="3417163"/>
            <a:ext cx="6858000" cy="23674"/>
          </a:xfrm>
          <a:prstGeom prst="curvedConnector3">
            <a:avLst>
              <a:gd name="adj1" fmla="val 50000"/>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id="{9D3E0E42-86FF-49AC-AAF4-3FA98953D6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385" y="852948"/>
            <a:ext cx="2920596" cy="19458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A39D700-61AE-434A-9DC4-FE2D806755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5982" y="838200"/>
            <a:ext cx="2953818" cy="1960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76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6032371" cy="1003955"/>
          </a:xfrm>
          <a:ln>
            <a:noFill/>
          </a:ln>
        </p:spPr>
        <p:txBody>
          <a:bodyPr>
            <a:normAutofit fontScale="47500" lnSpcReduction="20000"/>
          </a:bodyPr>
          <a:lstStyle/>
          <a:p>
            <a:pPr algn="ctr"/>
            <a:r>
              <a:rPr lang="ro-RO" sz="6700" cap="none" dirty="0" err="1">
                <a:ln w="0"/>
                <a:solidFill>
                  <a:schemeClr val="accent1"/>
                </a:solidFill>
                <a:effectLst>
                  <a:outerShdw blurRad="38100" dist="25400" dir="5400000" algn="ctr" rotWithShape="0">
                    <a:srgbClr val="6E747A">
                      <a:alpha val="43000"/>
                    </a:srgbClr>
                  </a:outerShdw>
                </a:effectLst>
                <a:latin typeface="Aver" panose="02040503060805020303" pitchFamily="18" charset="0"/>
              </a:rPr>
              <a:t>Floods</a:t>
            </a:r>
            <a:endParaRPr lang="ro-RO" sz="6700" cap="none" dirty="0">
              <a:ln w="0"/>
              <a:solidFill>
                <a:schemeClr val="accent1"/>
              </a:solidFill>
              <a:effectLst>
                <a:outerShdw blurRad="38100" dist="25400" dir="5400000" algn="ctr" rotWithShape="0">
                  <a:srgbClr val="6E747A">
                    <a:alpha val="43000"/>
                  </a:srgbClr>
                </a:outerShdw>
              </a:effectLst>
              <a:latin typeface="Aver" panose="02040503060805020303" pitchFamily="18" charset="0"/>
            </a:endParaRPr>
          </a:p>
          <a:p>
            <a:r>
              <a:rPr lang="ro-RO" sz="3300" cap="none" dirty="0" err="1">
                <a:latin typeface="Book Antiqua" panose="02040602050305030304" pitchFamily="18" charset="0"/>
              </a:rPr>
              <a:t>Flʌdz</a:t>
            </a:r>
            <a:endParaRPr lang="en-US" sz="3300" cap="none" dirty="0">
              <a:ln w="0"/>
              <a:solidFill>
                <a:schemeClr val="accent1"/>
              </a:solidFill>
              <a:effectLst>
                <a:outerShdw blurRad="38100" dist="25400" dir="5400000" algn="ctr" rotWithShape="0">
                  <a:srgbClr val="6E747A">
                    <a:alpha val="43000"/>
                  </a:srgbClr>
                </a:outerShdw>
              </a:effectLst>
              <a:latin typeface="Book Antiqua" panose="02040602050305030304" pitchFamily="18" charset="0"/>
            </a:endParaRPr>
          </a:p>
        </p:txBody>
      </p:sp>
      <p:sp>
        <p:nvSpPr>
          <p:cNvPr id="4" name="Content Placeholder 3"/>
          <p:cNvSpPr>
            <a:spLocks noGrp="1"/>
          </p:cNvSpPr>
          <p:nvPr>
            <p:ph sz="half" idx="2"/>
          </p:nvPr>
        </p:nvSpPr>
        <p:spPr>
          <a:xfrm>
            <a:off x="152401" y="3287895"/>
            <a:ext cx="5786752" cy="2304297"/>
          </a:xfrm>
        </p:spPr>
        <p:txBody>
          <a:bodyPr>
            <a:noAutofit/>
          </a:bodyPr>
          <a:lstStyle/>
          <a:p>
            <a:pPr marL="0" indent="0" algn="just">
              <a:lnSpc>
                <a:spcPct val="100000"/>
              </a:lnSpc>
              <a:buNone/>
            </a:pPr>
            <a:r>
              <a:rPr lang="en-US" sz="1800" cap="none" dirty="0">
                <a:latin typeface="Book Antiqua" panose="02040602050305030304" pitchFamily="18" charset="0"/>
              </a:rPr>
              <a:t>Flooding is a natural hazard which means temporary water cover of land that is not normally covered with water.</a:t>
            </a:r>
            <a:r>
              <a:rPr lang="ro-RO" sz="1800" cap="none" dirty="0">
                <a:latin typeface="Book Antiqua" panose="02040602050305030304" pitchFamily="18" charset="0"/>
              </a:rPr>
              <a:t> </a:t>
            </a:r>
            <a:r>
              <a:rPr lang="en-US" sz="1800" cap="none" dirty="0">
                <a:latin typeface="Book Antiqua" panose="02040602050305030304" pitchFamily="18" charset="0"/>
              </a:rPr>
              <a:t>The cause of the floods is the overflow of rivers or lakes.</a:t>
            </a:r>
            <a:r>
              <a:rPr lang="ro-RO" sz="1800" cap="none" dirty="0">
                <a:latin typeface="Book Antiqua" panose="02040602050305030304" pitchFamily="18" charset="0"/>
              </a:rPr>
              <a:t> </a:t>
            </a:r>
            <a:r>
              <a:rPr lang="en-US" sz="1800" cap="none" dirty="0">
                <a:latin typeface="Book Antiqua" panose="02040602050305030304" pitchFamily="18" charset="0"/>
              </a:rPr>
              <a:t>Flooding can occur during floods, due to torrential rains, sudden melting of snow, etc. Sometimes, the floods occur at the mouth of the plain rivers, following the action of the winds that blow from the sea, the earthquakes underwater, etc.</a:t>
            </a:r>
          </a:p>
        </p:txBody>
      </p:sp>
      <p:sp>
        <p:nvSpPr>
          <p:cNvPr id="5" name="Text Placeholder 4"/>
          <p:cNvSpPr>
            <a:spLocks noGrp="1"/>
          </p:cNvSpPr>
          <p:nvPr>
            <p:ph type="body" sz="quarter" idx="3"/>
          </p:nvPr>
        </p:nvSpPr>
        <p:spPr>
          <a:xfrm>
            <a:off x="6215393" y="0"/>
            <a:ext cx="5514507" cy="1003955"/>
          </a:xfrm>
          <a:ln>
            <a:noFill/>
          </a:ln>
        </p:spPr>
        <p:txBody>
          <a:bodyPr>
            <a:normAutofit fontScale="47500" lnSpcReduction="20000"/>
          </a:bodyPr>
          <a:lstStyle/>
          <a:p>
            <a:pPr algn="ctr"/>
            <a:r>
              <a:rPr lang="ro-RO" sz="6700" cap="none" dirty="0">
                <a:ln w="0"/>
                <a:solidFill>
                  <a:schemeClr val="accent1"/>
                </a:solidFill>
                <a:effectLst>
                  <a:outerShdw blurRad="38100" dist="25400" dir="5400000" algn="ctr" rotWithShape="0">
                    <a:srgbClr val="6E747A">
                      <a:alpha val="43000"/>
                    </a:srgbClr>
                  </a:outerShdw>
                </a:effectLst>
                <a:latin typeface="Aver" panose="02040503060805020303" pitchFamily="18" charset="0"/>
              </a:rPr>
              <a:t>Hairy </a:t>
            </a:r>
            <a:r>
              <a:rPr lang="ro-RO" sz="6700" cap="none" dirty="0" err="1">
                <a:ln w="0"/>
                <a:solidFill>
                  <a:schemeClr val="accent1"/>
                </a:solidFill>
                <a:effectLst>
                  <a:outerShdw blurRad="38100" dist="25400" dir="5400000" algn="ctr" rotWithShape="0">
                    <a:srgbClr val="6E747A">
                      <a:alpha val="43000"/>
                    </a:srgbClr>
                  </a:outerShdw>
                </a:effectLst>
                <a:latin typeface="Aver" panose="02040503060805020303" pitchFamily="18" charset="0"/>
              </a:rPr>
              <a:t>caterpillar</a:t>
            </a:r>
            <a:r>
              <a:rPr lang="ro-RO" sz="6700" cap="none" dirty="0">
                <a:ln w="0"/>
                <a:solidFill>
                  <a:schemeClr val="accent1"/>
                </a:solidFill>
                <a:effectLst>
                  <a:outerShdw blurRad="38100" dist="25400" dir="5400000" algn="ctr" rotWithShape="0">
                    <a:srgbClr val="6E747A">
                      <a:alpha val="43000"/>
                    </a:srgbClr>
                  </a:outerShdw>
                </a:effectLst>
                <a:latin typeface="Aver" panose="02040503060805020303" pitchFamily="18" charset="0"/>
              </a:rPr>
              <a:t> </a:t>
            </a:r>
            <a:r>
              <a:rPr lang="ro-RO" sz="6700" cap="none" dirty="0" err="1">
                <a:ln w="0"/>
                <a:solidFill>
                  <a:schemeClr val="accent1"/>
                </a:solidFill>
                <a:effectLst>
                  <a:outerShdw blurRad="38100" dist="25400" dir="5400000" algn="ctr" rotWithShape="0">
                    <a:srgbClr val="6E747A">
                      <a:alpha val="43000"/>
                    </a:srgbClr>
                  </a:outerShdw>
                </a:effectLst>
                <a:latin typeface="Aver" panose="02040503060805020303" pitchFamily="18" charset="0"/>
              </a:rPr>
              <a:t>invasion</a:t>
            </a:r>
            <a:endParaRPr lang="ro-RO" sz="6700" cap="none" dirty="0">
              <a:ln w="0"/>
              <a:solidFill>
                <a:schemeClr val="accent1"/>
              </a:solidFill>
              <a:effectLst>
                <a:outerShdw blurRad="38100" dist="25400" dir="5400000" algn="ctr" rotWithShape="0">
                  <a:srgbClr val="6E747A">
                    <a:alpha val="43000"/>
                  </a:srgbClr>
                </a:outerShdw>
              </a:effectLst>
              <a:latin typeface="Aver" panose="02040503060805020303" pitchFamily="18" charset="0"/>
            </a:endParaRPr>
          </a:p>
          <a:p>
            <a:r>
              <a:rPr lang="ro-RO" sz="3800" cap="none" dirty="0" err="1">
                <a:latin typeface="Book Antiqua" panose="02040602050305030304" pitchFamily="18" charset="0"/>
              </a:rPr>
              <a:t>Hɛri</a:t>
            </a:r>
            <a:r>
              <a:rPr lang="ro-RO" sz="3800" cap="none" dirty="0">
                <a:latin typeface="Book Antiqua" panose="02040602050305030304" pitchFamily="18" charset="0"/>
              </a:rPr>
              <a:t> </a:t>
            </a:r>
            <a:r>
              <a:rPr lang="ro-RO" sz="3800" cap="none" dirty="0">
                <a:latin typeface="Book Antiqua" panose="02040602050305030304" pitchFamily="18" charset="0"/>
                <a:hlinkClick r:id="rId3">
                  <a:extLst>
                    <a:ext uri="{A12FA001-AC4F-418D-AE19-62706E023703}">
                      <ahyp:hlinkClr xmlns:ahyp="http://schemas.microsoft.com/office/drawing/2018/hyperlinkcolor" val="tx"/>
                    </a:ext>
                  </a:extLst>
                </a:hlinkClick>
              </a:rPr>
              <a:t>ˈ</a:t>
            </a:r>
            <a:r>
              <a:rPr lang="ro-RO" sz="3800" cap="none" dirty="0" err="1">
                <a:latin typeface="Book Antiqua" panose="02040602050305030304" pitchFamily="18" charset="0"/>
                <a:hlinkClick r:id="rId3">
                  <a:extLst>
                    <a:ext uri="{A12FA001-AC4F-418D-AE19-62706E023703}">
                      <ahyp:hlinkClr xmlns:ahyp="http://schemas.microsoft.com/office/drawing/2018/hyperlinkcolor" val="tx"/>
                    </a:ext>
                  </a:extLst>
                </a:hlinkClick>
              </a:rPr>
              <a:t>kætəˌpɪlər</a:t>
            </a:r>
            <a:r>
              <a:rPr lang="ro-RO" sz="3800" cap="none" dirty="0">
                <a:latin typeface="Book Antiqua" panose="02040602050305030304" pitchFamily="18" charset="0"/>
              </a:rPr>
              <a:t> </a:t>
            </a:r>
            <a:r>
              <a:rPr lang="ro-RO" sz="3800" cap="none" dirty="0" err="1">
                <a:latin typeface="Book Antiqua" panose="02040602050305030304" pitchFamily="18" charset="0"/>
              </a:rPr>
              <a:t>ɪnˈveɪʒən</a:t>
            </a:r>
            <a:endParaRPr lang="en-US" sz="3800" cap="none" dirty="0">
              <a:ln w="0"/>
              <a:effectLst>
                <a:outerShdw blurRad="38100" dist="25400" dir="5400000" algn="ctr" rotWithShape="0">
                  <a:srgbClr val="6E747A">
                    <a:alpha val="43000"/>
                  </a:srgbClr>
                </a:outerShdw>
              </a:effectLst>
              <a:latin typeface="Book Antiqua" panose="02040602050305030304" pitchFamily="18" charset="0"/>
            </a:endParaRPr>
          </a:p>
        </p:txBody>
      </p:sp>
      <p:sp>
        <p:nvSpPr>
          <p:cNvPr id="6" name="Content Placeholder 5"/>
          <p:cNvSpPr>
            <a:spLocks noGrp="1"/>
          </p:cNvSpPr>
          <p:nvPr>
            <p:ph sz="quarter" idx="4"/>
          </p:nvPr>
        </p:nvSpPr>
        <p:spPr>
          <a:xfrm>
            <a:off x="6399149" y="3165416"/>
            <a:ext cx="5124359" cy="2835495"/>
          </a:xfrm>
        </p:spPr>
        <p:txBody>
          <a:bodyPr>
            <a:normAutofit/>
          </a:bodyPr>
          <a:lstStyle/>
          <a:p>
            <a:pPr marL="0" indent="0" algn="just">
              <a:buNone/>
            </a:pPr>
            <a:r>
              <a:rPr lang="en-US" sz="1800" cap="none" dirty="0">
                <a:latin typeface="Book Antiqua" panose="02040602050305030304" pitchFamily="18" charset="0"/>
              </a:rPr>
              <a:t>Hairy </a:t>
            </a:r>
            <a:r>
              <a:rPr lang="ro-RO" sz="1800" cap="none" dirty="0" err="1">
                <a:latin typeface="Book Antiqua" panose="02040602050305030304" pitchFamily="18" charset="0"/>
              </a:rPr>
              <a:t>caterpillar</a:t>
            </a:r>
            <a:r>
              <a:rPr lang="en-US" sz="1800" cap="none" dirty="0">
                <a:latin typeface="Book Antiqua" panose="02040602050305030304" pitchFamily="18" charset="0"/>
              </a:rPr>
              <a:t> is a common pest present in </a:t>
            </a:r>
            <a:r>
              <a:rPr lang="ro-RO" sz="1800" cap="none" dirty="0">
                <a:latin typeface="Book Antiqua" panose="02040602050305030304" pitchFamily="18" charset="0"/>
              </a:rPr>
              <a:t>R</a:t>
            </a:r>
            <a:r>
              <a:rPr lang="en-US" sz="1800" cap="none" dirty="0" err="1">
                <a:latin typeface="Book Antiqua" panose="02040602050305030304" pitchFamily="18" charset="0"/>
              </a:rPr>
              <a:t>omania</a:t>
            </a:r>
            <a:r>
              <a:rPr lang="en-US" sz="1800" cap="none" dirty="0">
                <a:latin typeface="Book Antiqua" panose="02040602050305030304" pitchFamily="18" charset="0"/>
              </a:rPr>
              <a:t> since 1949 when it was reported in </a:t>
            </a:r>
            <a:r>
              <a:rPr lang="ro-RO" sz="1800" cap="none" dirty="0">
                <a:latin typeface="Book Antiqua" panose="02040602050305030304" pitchFamily="18" charset="0"/>
              </a:rPr>
              <a:t>B</a:t>
            </a:r>
            <a:r>
              <a:rPr lang="en-US" sz="1800" cap="none" dirty="0" err="1">
                <a:latin typeface="Book Antiqua" panose="02040602050305030304" pitchFamily="18" charset="0"/>
              </a:rPr>
              <a:t>ihor</a:t>
            </a:r>
            <a:r>
              <a:rPr lang="en-US" sz="1800" cap="none" dirty="0">
                <a:latin typeface="Book Antiqua" panose="02040602050305030304" pitchFamily="18" charset="0"/>
              </a:rPr>
              <a:t> county, although its presence in </a:t>
            </a:r>
            <a:r>
              <a:rPr lang="ro-RO" sz="1800" cap="none" dirty="0">
                <a:latin typeface="Book Antiqua" panose="02040602050305030304" pitchFamily="18" charset="0"/>
              </a:rPr>
              <a:t>E</a:t>
            </a:r>
            <a:r>
              <a:rPr lang="en-US" sz="1800" cap="none" dirty="0" err="1">
                <a:latin typeface="Book Antiqua" panose="02040602050305030304" pitchFamily="18" charset="0"/>
              </a:rPr>
              <a:t>urope</a:t>
            </a:r>
            <a:r>
              <a:rPr lang="en-US" sz="1800" cap="none" dirty="0">
                <a:latin typeface="Book Antiqua" panose="02040602050305030304" pitchFamily="18" charset="0"/>
              </a:rPr>
              <a:t> has been reported since 1940.</a:t>
            </a:r>
            <a:endParaRPr lang="ro-RO" sz="1800" cap="none" dirty="0">
              <a:latin typeface="Book Antiqua" panose="02040602050305030304" pitchFamily="18" charset="0"/>
            </a:endParaRPr>
          </a:p>
          <a:p>
            <a:pPr marL="0" indent="0" algn="just">
              <a:buNone/>
            </a:pPr>
            <a:r>
              <a:rPr lang="en-US" sz="1800" cap="none" dirty="0">
                <a:latin typeface="Book Antiqua" panose="02040602050305030304" pitchFamily="18" charset="0"/>
              </a:rPr>
              <a:t>Hairy caterpillar feeds a large number of plant leaves, attacking mulberry fruit trees, vines and lately sunflower and maize attack.</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508" y="974727"/>
            <a:ext cx="3114537" cy="2304297"/>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6560" y="948133"/>
            <a:ext cx="4052172" cy="20650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2446193" y="2949973"/>
            <a:ext cx="2476278" cy="430887"/>
          </a:xfrm>
          <a:prstGeom prst="rect">
            <a:avLst/>
          </a:prstGeom>
        </p:spPr>
        <p:txBody>
          <a:bodyPr wrap="square">
            <a:spAutoFit/>
          </a:bodyPr>
          <a:lstStyle/>
          <a:p>
            <a:r>
              <a:rPr lang="en-US" sz="1100" dirty="0">
                <a:ln>
                  <a:solidFill>
                    <a:schemeClr val="accent5">
                      <a:lumMod val="50000"/>
                    </a:schemeClr>
                  </a:solidFill>
                </a:ln>
              </a:rPr>
              <a:t>Source: www.romania-insider.com</a:t>
            </a:r>
          </a:p>
        </p:txBody>
      </p:sp>
      <p:sp>
        <p:nvSpPr>
          <p:cNvPr id="13" name="Rectangle 12"/>
          <p:cNvSpPr/>
          <p:nvPr/>
        </p:nvSpPr>
        <p:spPr>
          <a:xfrm>
            <a:off x="7896201" y="2784200"/>
            <a:ext cx="2376265" cy="430887"/>
          </a:xfrm>
          <a:prstGeom prst="rect">
            <a:avLst/>
          </a:prstGeom>
        </p:spPr>
        <p:txBody>
          <a:bodyPr wrap="square">
            <a:spAutoFit/>
          </a:bodyPr>
          <a:lstStyle/>
          <a:p>
            <a:r>
              <a:rPr lang="en-US" sz="1100" dirty="0">
                <a:ln>
                  <a:solidFill>
                    <a:schemeClr val="accent1">
                      <a:lumMod val="40000"/>
                      <a:lumOff val="60000"/>
                    </a:schemeClr>
                  </a:solidFill>
                </a:ln>
                <a:solidFill>
                  <a:schemeClr val="accent1">
                    <a:lumMod val="60000"/>
                    <a:lumOff val="40000"/>
                  </a:schemeClr>
                </a:solidFill>
              </a:rPr>
              <a:t>Source: www.romania-insider.com</a:t>
            </a:r>
          </a:p>
        </p:txBody>
      </p:sp>
      <p:cxnSp>
        <p:nvCxnSpPr>
          <p:cNvPr id="12" name="Straight Connector 3">
            <a:extLst>
              <a:ext uri="{FF2B5EF4-FFF2-40B4-BE49-F238E27FC236}">
                <a16:creationId xmlns:a16="http://schemas.microsoft.com/office/drawing/2014/main" id="{7968A2B8-63AD-48C7-9522-D6B0DCE43FF3}"/>
              </a:ext>
            </a:extLst>
          </p:cNvPr>
          <p:cNvCxnSpPr/>
          <p:nvPr/>
        </p:nvCxnSpPr>
        <p:spPr>
          <a:xfrm rot="16200000" flipH="1">
            <a:off x="2662561" y="3417163"/>
            <a:ext cx="6858000" cy="23674"/>
          </a:xfrm>
          <a:prstGeom prst="curvedConnector3">
            <a:avLst>
              <a:gd name="adj1" fmla="val 50000"/>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1691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83497" y="3340625"/>
            <a:ext cx="5407257" cy="1477328"/>
          </a:xfrm>
          <a:prstGeom prst="rect">
            <a:avLst/>
          </a:prstGeom>
          <a:noFill/>
          <a:ln>
            <a:noFill/>
          </a:ln>
        </p:spPr>
        <p:txBody>
          <a:bodyPr wrap="square" rtlCol="0">
            <a:spAutoFit/>
          </a:bodyPr>
          <a:lstStyle/>
          <a:p>
            <a:r>
              <a:rPr lang="en-US" dirty="0">
                <a:latin typeface="Book Antiqua" panose="02040602050305030304" pitchFamily="18" charset="0"/>
              </a:rPr>
              <a:t>Deforestation consists in the total removal of the woody vegetation from a certain area, without being followed by its regeneration, including the removal of roots and shrubs, with the change of use and destination of the land.</a:t>
            </a:r>
            <a:endParaRPr lang="ro-RO" dirty="0">
              <a:latin typeface="Book Antiqua" panose="02040602050305030304" pitchFamily="18" charset="0"/>
            </a:endParaRPr>
          </a:p>
        </p:txBody>
      </p:sp>
      <p:sp>
        <p:nvSpPr>
          <p:cNvPr id="8" name="TextBox 7"/>
          <p:cNvSpPr txBox="1"/>
          <p:nvPr/>
        </p:nvSpPr>
        <p:spPr>
          <a:xfrm>
            <a:off x="47350" y="31855"/>
            <a:ext cx="6032373" cy="861774"/>
          </a:xfrm>
          <a:prstGeom prst="rect">
            <a:avLst/>
          </a:prstGeom>
          <a:noFill/>
        </p:spPr>
        <p:txBody>
          <a:bodyPr wrap="square" rtlCol="0">
            <a:spAutoFit/>
          </a:bodyPr>
          <a:lstStyle/>
          <a:p>
            <a:pPr algn="ctr"/>
            <a:r>
              <a:rPr lang="en-US" sz="3200" dirty="0">
                <a:ln w="0"/>
                <a:solidFill>
                  <a:schemeClr val="accent1"/>
                </a:solidFill>
                <a:effectLst>
                  <a:outerShdw blurRad="38100" dist="25400" dir="5400000" algn="ctr" rotWithShape="0">
                    <a:srgbClr val="6E747A">
                      <a:alpha val="43000"/>
                    </a:srgbClr>
                  </a:outerShdw>
                </a:effectLst>
                <a:latin typeface="Aver" panose="02040503060805020303" pitchFamily="18" charset="0"/>
              </a:rPr>
              <a:t>Deforestation</a:t>
            </a:r>
            <a:endParaRPr lang="ro-RO" sz="3200" dirty="0">
              <a:ln w="0"/>
              <a:solidFill>
                <a:schemeClr val="accent1"/>
              </a:solidFill>
              <a:effectLst>
                <a:outerShdw blurRad="38100" dist="25400" dir="5400000" algn="ctr" rotWithShape="0">
                  <a:srgbClr val="6E747A">
                    <a:alpha val="43000"/>
                  </a:srgbClr>
                </a:outerShdw>
              </a:effectLst>
              <a:latin typeface="Aver" panose="02040503060805020303" pitchFamily="18" charset="0"/>
            </a:endParaRPr>
          </a:p>
          <a:p>
            <a:pPr algn="ctr"/>
            <a:r>
              <a:rPr lang="ro-RO" dirty="0" err="1">
                <a:latin typeface="Book Antiqua" panose="02040602050305030304" pitchFamily="18" charset="0"/>
              </a:rPr>
              <a:t>dɪˌfɔrɪˈsteɪʃən</a:t>
            </a:r>
            <a:endParaRPr lang="ro-RO" dirty="0">
              <a:latin typeface="Book Antiqua" panose="02040602050305030304" pitchFamily="18" charset="0"/>
            </a:endParaRPr>
          </a:p>
        </p:txBody>
      </p:sp>
      <p:sp>
        <p:nvSpPr>
          <p:cNvPr id="10" name="TextBox 9"/>
          <p:cNvSpPr txBox="1"/>
          <p:nvPr/>
        </p:nvSpPr>
        <p:spPr>
          <a:xfrm>
            <a:off x="6103398" y="191869"/>
            <a:ext cx="5531527" cy="646331"/>
          </a:xfrm>
          <a:prstGeom prst="rect">
            <a:avLst/>
          </a:prstGeom>
          <a:noFill/>
        </p:spPr>
        <p:txBody>
          <a:bodyPr wrap="square" rtlCol="0">
            <a:spAutoFit/>
          </a:bodyPr>
          <a:lstStyle/>
          <a:p>
            <a:pPr algn="ctr"/>
            <a:r>
              <a:rPr lang="en-US" sz="2000" dirty="0">
                <a:ln w="0"/>
                <a:solidFill>
                  <a:schemeClr val="accent1"/>
                </a:solidFill>
                <a:effectLst>
                  <a:outerShdw blurRad="38100" dist="25400" dir="5400000" algn="ctr" rotWithShape="0">
                    <a:srgbClr val="6E747A">
                      <a:alpha val="43000"/>
                    </a:srgbClr>
                  </a:outerShdw>
                </a:effectLst>
                <a:latin typeface="Aver" panose="02040503060805020303" pitchFamily="18" charset="0"/>
              </a:rPr>
              <a:t>Uncontrolled exploitation of land resources</a:t>
            </a:r>
            <a:endParaRPr lang="ro-RO" sz="2000" dirty="0">
              <a:ln w="0"/>
              <a:solidFill>
                <a:schemeClr val="accent1"/>
              </a:solidFill>
              <a:effectLst>
                <a:outerShdw blurRad="38100" dist="25400" dir="5400000" algn="ctr" rotWithShape="0">
                  <a:srgbClr val="6E747A">
                    <a:alpha val="43000"/>
                  </a:srgbClr>
                </a:outerShdw>
              </a:effectLst>
              <a:latin typeface="Aver" panose="02040503060805020303" pitchFamily="18" charset="0"/>
            </a:endParaRPr>
          </a:p>
          <a:p>
            <a:pPr algn="ctr"/>
            <a:r>
              <a:rPr lang="ro-RO" sz="1600" dirty="0" err="1">
                <a:latin typeface="Book Antiqua" panose="02040602050305030304" pitchFamily="18" charset="0"/>
              </a:rPr>
              <a:t>ʌnkənˈtroʊld</a:t>
            </a:r>
            <a:r>
              <a:rPr lang="ro-RO" sz="1600" dirty="0">
                <a:latin typeface="Book Antiqua" panose="02040602050305030304" pitchFamily="18" charset="0"/>
              </a:rPr>
              <a:t> ˌ</a:t>
            </a:r>
            <a:r>
              <a:rPr lang="ro-RO" sz="1600" dirty="0" err="1">
                <a:latin typeface="Book Antiqua" panose="02040602050305030304" pitchFamily="18" charset="0"/>
              </a:rPr>
              <a:t>ɛkˌsplɔɪˈteɪʃən</a:t>
            </a:r>
            <a:r>
              <a:rPr lang="ro-RO" sz="1600" dirty="0">
                <a:latin typeface="Book Antiqua" panose="02040602050305030304" pitchFamily="18" charset="0"/>
              </a:rPr>
              <a:t> </a:t>
            </a:r>
            <a:r>
              <a:rPr lang="ro-RO" sz="1600" dirty="0" err="1">
                <a:latin typeface="Book Antiqua" panose="02040602050305030304" pitchFamily="18" charset="0"/>
              </a:rPr>
              <a:t>ʌv</a:t>
            </a:r>
            <a:r>
              <a:rPr lang="ro-RO" sz="1600" dirty="0">
                <a:latin typeface="Book Antiqua" panose="02040602050305030304" pitchFamily="18" charset="0"/>
              </a:rPr>
              <a:t> </a:t>
            </a:r>
            <a:r>
              <a:rPr lang="ro-RO" sz="1600" dirty="0" err="1">
                <a:latin typeface="Book Antiqua" panose="02040602050305030304" pitchFamily="18" charset="0"/>
              </a:rPr>
              <a:t>lænd</a:t>
            </a:r>
            <a:r>
              <a:rPr lang="ro-RO" sz="1600" dirty="0">
                <a:latin typeface="Book Antiqua" panose="02040602050305030304" pitchFamily="18" charset="0"/>
              </a:rPr>
              <a:t> ˈ</a:t>
            </a:r>
            <a:r>
              <a:rPr lang="ro-RO" sz="1600" dirty="0" err="1">
                <a:latin typeface="Book Antiqua" panose="02040602050305030304" pitchFamily="18" charset="0"/>
              </a:rPr>
              <a:t>risɔrsɪz</a:t>
            </a:r>
            <a:endParaRPr lang="ro-RO" sz="1600" dirty="0">
              <a:latin typeface="Book Antiqua" panose="02040602050305030304" pitchFamily="18" charset="0"/>
            </a:endParaRPr>
          </a:p>
        </p:txBody>
      </p:sp>
      <p:sp>
        <p:nvSpPr>
          <p:cNvPr id="15" name="TextBox 14"/>
          <p:cNvSpPr txBox="1"/>
          <p:nvPr/>
        </p:nvSpPr>
        <p:spPr>
          <a:xfrm>
            <a:off x="6290199" y="3238500"/>
            <a:ext cx="5344726" cy="1569660"/>
          </a:xfrm>
          <a:prstGeom prst="rect">
            <a:avLst/>
          </a:prstGeom>
          <a:noFill/>
          <a:ln>
            <a:noFill/>
          </a:ln>
        </p:spPr>
        <p:txBody>
          <a:bodyPr wrap="square" rtlCol="0">
            <a:spAutoFit/>
          </a:bodyPr>
          <a:lstStyle/>
          <a:p>
            <a:r>
              <a:rPr lang="en-US" sz="1600" dirty="0">
                <a:latin typeface="Book Antiqua" panose="02040602050305030304" pitchFamily="18" charset="0"/>
              </a:rPr>
              <a:t>Natural resources represent the totality of mineral deposits, arable land, forests and water available to a particular country.</a:t>
            </a:r>
            <a:endParaRPr lang="ro-RO" sz="1600" dirty="0">
              <a:latin typeface="Book Antiqua" panose="02040602050305030304" pitchFamily="18" charset="0"/>
            </a:endParaRPr>
          </a:p>
          <a:p>
            <a:r>
              <a:rPr lang="en-US" sz="1600" dirty="0">
                <a:latin typeface="Book Antiqua" panose="02040602050305030304" pitchFamily="18" charset="0"/>
              </a:rPr>
              <a:t>Excessive extraction of underground resources, excessive consumption and pollution have led to degradation and depletion of natural substrate.</a:t>
            </a:r>
            <a:endParaRPr lang="ro-RO" sz="1600" dirty="0">
              <a:latin typeface="Book Antiqua" panose="02040602050305030304" pitchFamily="18" charset="0"/>
            </a:endParaRPr>
          </a:p>
        </p:txBody>
      </p:sp>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843" y="842768"/>
            <a:ext cx="4096320" cy="2386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Imagini pentru rosia montana&quot;">
            <a:extLst>
              <a:ext uri="{FF2B5EF4-FFF2-40B4-BE49-F238E27FC236}">
                <a16:creationId xmlns:a16="http://schemas.microsoft.com/office/drawing/2014/main" id="{79081CF9-FB5B-4049-9082-17AF9C6480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9264" y="842768"/>
            <a:ext cx="4119995" cy="232410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3">
            <a:extLst>
              <a:ext uri="{FF2B5EF4-FFF2-40B4-BE49-F238E27FC236}">
                <a16:creationId xmlns:a16="http://schemas.microsoft.com/office/drawing/2014/main" id="{F7699AD5-4879-4528-8A96-CCB132AEEA16}"/>
              </a:ext>
            </a:extLst>
          </p:cNvPr>
          <p:cNvCxnSpPr/>
          <p:nvPr/>
        </p:nvCxnSpPr>
        <p:spPr>
          <a:xfrm rot="16200000" flipH="1">
            <a:off x="2662561" y="3417163"/>
            <a:ext cx="6858000" cy="23674"/>
          </a:xfrm>
          <a:prstGeom prst="curvedConnector3">
            <a:avLst>
              <a:gd name="adj1" fmla="val 50000"/>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17989" y="2930723"/>
            <a:ext cx="2819400" cy="307777"/>
          </a:xfrm>
          <a:prstGeom prst="rect">
            <a:avLst/>
          </a:prstGeom>
          <a:noFill/>
        </p:spPr>
        <p:txBody>
          <a:bodyPr wrap="square" rtlCol="0">
            <a:spAutoFit/>
          </a:bodyPr>
          <a:lstStyle/>
          <a:p>
            <a:r>
              <a:rPr lang="en-US" sz="1400" dirty="0">
                <a:solidFill>
                  <a:schemeClr val="bg1"/>
                </a:solidFill>
              </a:rPr>
              <a:t>Source: </a:t>
            </a:r>
            <a:r>
              <a:rPr lang="ro-RO" sz="1400" dirty="0">
                <a:solidFill>
                  <a:schemeClr val="bg1"/>
                </a:solidFill>
              </a:rPr>
              <a:t>www.ziare.com</a:t>
            </a:r>
          </a:p>
        </p:txBody>
      </p:sp>
      <p:sp>
        <p:nvSpPr>
          <p:cNvPr id="2" name="CasetăText 1">
            <a:extLst>
              <a:ext uri="{FF2B5EF4-FFF2-40B4-BE49-F238E27FC236}">
                <a16:creationId xmlns:a16="http://schemas.microsoft.com/office/drawing/2014/main" id="{52F89A68-A7F7-499E-BDC9-1080E22DA2DC}"/>
              </a:ext>
            </a:extLst>
          </p:cNvPr>
          <p:cNvSpPr txBox="1"/>
          <p:nvPr/>
        </p:nvSpPr>
        <p:spPr>
          <a:xfrm>
            <a:off x="6655391" y="2894907"/>
            <a:ext cx="3076851" cy="307777"/>
          </a:xfrm>
          <a:prstGeom prst="rect">
            <a:avLst/>
          </a:prstGeom>
          <a:noFill/>
        </p:spPr>
        <p:txBody>
          <a:bodyPr wrap="square" rtlCol="0">
            <a:spAutoFit/>
          </a:bodyPr>
          <a:lstStyle/>
          <a:p>
            <a:r>
              <a:rPr lang="ro-RO" sz="1400" dirty="0" err="1"/>
              <a:t>Source</a:t>
            </a:r>
            <a:r>
              <a:rPr lang="ro-RO" sz="1400" dirty="0"/>
              <a:t>: www.google.com</a:t>
            </a:r>
          </a:p>
        </p:txBody>
      </p:sp>
    </p:spTree>
    <p:extLst>
      <p:ext uri="{BB962C8B-B14F-4D97-AF65-F5344CB8AC3E}">
        <p14:creationId xmlns:p14="http://schemas.microsoft.com/office/powerpoint/2010/main" val="1576302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8628" y="3124200"/>
            <a:ext cx="5795957" cy="2286000"/>
          </a:xfrm>
        </p:spPr>
        <p:txBody>
          <a:bodyPr>
            <a:noAutofit/>
          </a:bodyPr>
          <a:lstStyle/>
          <a:p>
            <a:pPr marL="0" indent="0">
              <a:buNone/>
            </a:pPr>
            <a:r>
              <a:rPr lang="ro-RO" cap="none" dirty="0">
                <a:latin typeface="Book Antiqua" panose="02040602050305030304" pitchFamily="18" charset="0"/>
              </a:rPr>
              <a:t>A</a:t>
            </a:r>
            <a:r>
              <a:rPr lang="en-US" cap="none" dirty="0" err="1">
                <a:latin typeface="Book Antiqua" panose="02040602050305030304" pitchFamily="18" charset="0"/>
              </a:rPr>
              <a:t>cid</a:t>
            </a:r>
            <a:r>
              <a:rPr lang="en-US" cap="none" dirty="0">
                <a:latin typeface="Book Antiqua" panose="02040602050305030304" pitchFamily="18" charset="0"/>
              </a:rPr>
              <a:t> rains are precipitations that have a pH lower than 5.6, and therefore have a pronounced acid character.</a:t>
            </a:r>
            <a:endParaRPr lang="ro-RO" cap="none" dirty="0">
              <a:latin typeface="Book Antiqua" panose="02040602050305030304" pitchFamily="18" charset="0"/>
            </a:endParaRPr>
          </a:p>
          <a:p>
            <a:pPr marL="0" indent="0">
              <a:buNone/>
            </a:pPr>
            <a:r>
              <a:rPr lang="en-US" cap="none" dirty="0">
                <a:latin typeface="Book Antiqua" panose="02040602050305030304" pitchFamily="18" charset="0"/>
              </a:rPr>
              <a:t>Acid precipitation usually occurs when large quantities of sulfur dioxide (SO2) or nitrogen monoxide (NO) are released into the atmosphere.</a:t>
            </a:r>
          </a:p>
        </p:txBody>
      </p:sp>
      <p:sp>
        <p:nvSpPr>
          <p:cNvPr id="3" name="Content Placeholder 2"/>
          <p:cNvSpPr>
            <a:spLocks noGrp="1"/>
          </p:cNvSpPr>
          <p:nvPr>
            <p:ph sz="half" idx="2"/>
          </p:nvPr>
        </p:nvSpPr>
        <p:spPr>
          <a:xfrm>
            <a:off x="6187415" y="3124201"/>
            <a:ext cx="5316671" cy="2514600"/>
          </a:xfrm>
        </p:spPr>
        <p:txBody>
          <a:bodyPr>
            <a:normAutofit fontScale="85000" lnSpcReduction="10000"/>
          </a:bodyPr>
          <a:lstStyle/>
          <a:p>
            <a:pPr marL="0" indent="0">
              <a:buNone/>
            </a:pPr>
            <a:r>
              <a:rPr lang="ro-RO" cap="none" dirty="0">
                <a:latin typeface="Book Antiqua" panose="02040602050305030304" pitchFamily="18" charset="0"/>
              </a:rPr>
              <a:t>I</a:t>
            </a:r>
            <a:r>
              <a:rPr lang="en-US" cap="none" dirty="0">
                <a:latin typeface="Book Antiqua" panose="02040602050305030304" pitchFamily="18" charset="0"/>
              </a:rPr>
              <a:t>n </a:t>
            </a:r>
            <a:r>
              <a:rPr lang="ro-RO" cap="none" dirty="0">
                <a:latin typeface="Book Antiqua" panose="02040602050305030304" pitchFamily="18" charset="0"/>
              </a:rPr>
              <a:t>R</a:t>
            </a:r>
            <a:r>
              <a:rPr lang="en-US" cap="none" dirty="0" err="1">
                <a:latin typeface="Book Antiqua" panose="02040602050305030304" pitchFamily="18" charset="0"/>
              </a:rPr>
              <a:t>omania</a:t>
            </a:r>
            <a:r>
              <a:rPr lang="en-US" cap="none" dirty="0">
                <a:latin typeface="Book Antiqua" panose="02040602050305030304" pitchFamily="18" charset="0"/>
              </a:rPr>
              <a:t>, intensive agriculture has the effect of water and soil pollution </a:t>
            </a:r>
            <a:r>
              <a:rPr lang="ro-RO" cap="none" dirty="0">
                <a:latin typeface="Book Antiqua" panose="02040602050305030304" pitchFamily="18" charset="0"/>
              </a:rPr>
              <a:t>but </a:t>
            </a:r>
            <a:r>
              <a:rPr lang="en-US" cap="none" dirty="0">
                <a:latin typeface="Book Antiqua" panose="02040602050305030304" pitchFamily="18" charset="0"/>
              </a:rPr>
              <a:t>the main cause is the excessive use of fertilizers, pesticides or irrigation water.</a:t>
            </a:r>
            <a:endParaRPr lang="ro-RO" cap="none" dirty="0">
              <a:latin typeface="Book Antiqua" panose="02040602050305030304" pitchFamily="18" charset="0"/>
            </a:endParaRPr>
          </a:p>
          <a:p>
            <a:pPr marL="0" indent="0">
              <a:buNone/>
            </a:pPr>
            <a:r>
              <a:rPr lang="en-US" cap="none" dirty="0">
                <a:latin typeface="Book Antiqua" panose="02040602050305030304" pitchFamily="18" charset="0"/>
              </a:rPr>
              <a:t>Excessive nitrogen accumulation in the environment can cause a number of problems, such as dead areas in water, acid rain, smog, climate change or depletion of the ozone layer.</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3878" y="916271"/>
            <a:ext cx="3542891" cy="1987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9742" y="916271"/>
            <a:ext cx="3048000" cy="20370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3">
            <a:extLst>
              <a:ext uri="{FF2B5EF4-FFF2-40B4-BE49-F238E27FC236}">
                <a16:creationId xmlns:a16="http://schemas.microsoft.com/office/drawing/2014/main" id="{4C976537-6450-47AF-A797-6E79ED70C8B1}"/>
              </a:ext>
            </a:extLst>
          </p:cNvPr>
          <p:cNvCxnSpPr/>
          <p:nvPr/>
        </p:nvCxnSpPr>
        <p:spPr>
          <a:xfrm rot="16200000" flipH="1">
            <a:off x="2662561" y="3417163"/>
            <a:ext cx="6858000" cy="23674"/>
          </a:xfrm>
          <a:prstGeom prst="curvedConnector3">
            <a:avLst>
              <a:gd name="adj1" fmla="val 50000"/>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5" name="CasetăText 4">
            <a:extLst>
              <a:ext uri="{FF2B5EF4-FFF2-40B4-BE49-F238E27FC236}">
                <a16:creationId xmlns:a16="http://schemas.microsoft.com/office/drawing/2014/main" id="{5D259E12-3EBD-4930-9B23-44418BCBC2E7}"/>
              </a:ext>
            </a:extLst>
          </p:cNvPr>
          <p:cNvSpPr txBox="1"/>
          <p:nvPr/>
        </p:nvSpPr>
        <p:spPr>
          <a:xfrm>
            <a:off x="128725" y="54497"/>
            <a:ext cx="5819631" cy="861774"/>
          </a:xfrm>
          <a:prstGeom prst="rect">
            <a:avLst/>
          </a:prstGeom>
          <a:noFill/>
        </p:spPr>
        <p:txBody>
          <a:bodyPr wrap="square" rtlCol="0">
            <a:spAutoFit/>
          </a:bodyPr>
          <a:lstStyle/>
          <a:p>
            <a:pPr algn="ctr"/>
            <a:r>
              <a:rPr lang="ro-RO" sz="3200" dirty="0">
                <a:ln w="0"/>
                <a:solidFill>
                  <a:schemeClr val="accent1"/>
                </a:solidFill>
                <a:effectLst>
                  <a:outerShdw blurRad="38100" dist="25400" dir="5400000" algn="ctr" rotWithShape="0">
                    <a:srgbClr val="6E747A">
                      <a:alpha val="43000"/>
                    </a:srgbClr>
                  </a:outerShdw>
                </a:effectLst>
                <a:latin typeface="Aver" panose="02040503060805020303" pitchFamily="18" charset="0"/>
              </a:rPr>
              <a:t>Acid </a:t>
            </a:r>
            <a:r>
              <a:rPr lang="ro-RO" sz="3200" dirty="0" err="1">
                <a:ln w="0"/>
                <a:solidFill>
                  <a:schemeClr val="accent1"/>
                </a:solidFill>
                <a:effectLst>
                  <a:outerShdw blurRad="38100" dist="25400" dir="5400000" algn="ctr" rotWithShape="0">
                    <a:srgbClr val="6E747A">
                      <a:alpha val="43000"/>
                    </a:srgbClr>
                  </a:outerShdw>
                </a:effectLst>
                <a:latin typeface="Aver" panose="02040503060805020303" pitchFamily="18" charset="0"/>
              </a:rPr>
              <a:t>Rain</a:t>
            </a:r>
            <a:endParaRPr lang="ro-RO" sz="3200" dirty="0">
              <a:ln w="0"/>
              <a:solidFill>
                <a:schemeClr val="accent1"/>
              </a:solidFill>
              <a:effectLst>
                <a:outerShdw blurRad="38100" dist="25400" dir="5400000" algn="ctr" rotWithShape="0">
                  <a:srgbClr val="6E747A">
                    <a:alpha val="43000"/>
                  </a:srgbClr>
                </a:outerShdw>
              </a:effectLst>
              <a:latin typeface="Aver" panose="02040503060805020303" pitchFamily="18" charset="0"/>
            </a:endParaRPr>
          </a:p>
          <a:p>
            <a:pPr algn="ctr"/>
            <a:r>
              <a:rPr lang="ro-RO" dirty="0" err="1">
                <a:latin typeface="Book Antiqua" panose="02040602050305030304" pitchFamily="18" charset="0"/>
              </a:rPr>
              <a:t>æsəd</a:t>
            </a:r>
            <a:r>
              <a:rPr lang="ro-RO" dirty="0">
                <a:latin typeface="Book Antiqua" panose="02040602050305030304" pitchFamily="18" charset="0"/>
              </a:rPr>
              <a:t> </a:t>
            </a:r>
            <a:r>
              <a:rPr lang="ro-RO" dirty="0" err="1">
                <a:latin typeface="Book Antiqua" panose="02040602050305030304" pitchFamily="18" charset="0"/>
              </a:rPr>
              <a:t>reɪn</a:t>
            </a:r>
            <a:endParaRPr lang="ro-RO" dirty="0">
              <a:latin typeface="Book Antiqua" panose="02040602050305030304" pitchFamily="18" charset="0"/>
            </a:endParaRPr>
          </a:p>
        </p:txBody>
      </p:sp>
      <p:sp>
        <p:nvSpPr>
          <p:cNvPr id="12" name="CasetăText 11">
            <a:extLst>
              <a:ext uri="{FF2B5EF4-FFF2-40B4-BE49-F238E27FC236}">
                <a16:creationId xmlns:a16="http://schemas.microsoft.com/office/drawing/2014/main" id="{BBEB9C41-EBAC-466B-8636-8EE2B6CA40A2}"/>
              </a:ext>
            </a:extLst>
          </p:cNvPr>
          <p:cNvSpPr txBox="1"/>
          <p:nvPr/>
        </p:nvSpPr>
        <p:spPr>
          <a:xfrm>
            <a:off x="6103398" y="28575"/>
            <a:ext cx="5400688" cy="861774"/>
          </a:xfrm>
          <a:prstGeom prst="rect">
            <a:avLst/>
          </a:prstGeom>
          <a:noFill/>
        </p:spPr>
        <p:txBody>
          <a:bodyPr wrap="square" rtlCol="0">
            <a:spAutoFit/>
          </a:bodyPr>
          <a:lstStyle/>
          <a:p>
            <a:pPr algn="ctr"/>
            <a:r>
              <a:rPr lang="ro-RO" sz="3200" dirty="0" err="1">
                <a:ln w="0"/>
                <a:solidFill>
                  <a:schemeClr val="accent1"/>
                </a:solidFill>
                <a:effectLst>
                  <a:outerShdw blurRad="38100" dist="25400" dir="5400000" algn="ctr" rotWithShape="0">
                    <a:srgbClr val="6E747A">
                      <a:alpha val="43000"/>
                    </a:srgbClr>
                  </a:outerShdw>
                </a:effectLst>
                <a:latin typeface="Aver" panose="02040503060805020303" pitchFamily="18" charset="0"/>
              </a:rPr>
              <a:t>Excessive</a:t>
            </a:r>
            <a:r>
              <a:rPr lang="ro-RO" sz="3200" dirty="0">
                <a:ln w="0"/>
                <a:solidFill>
                  <a:schemeClr val="accent1"/>
                </a:solidFill>
                <a:effectLst>
                  <a:outerShdw blurRad="38100" dist="25400" dir="5400000" algn="ctr" rotWithShape="0">
                    <a:srgbClr val="6E747A">
                      <a:alpha val="43000"/>
                    </a:srgbClr>
                  </a:outerShdw>
                </a:effectLst>
                <a:latin typeface="Aver" panose="02040503060805020303" pitchFamily="18" charset="0"/>
              </a:rPr>
              <a:t> </a:t>
            </a:r>
            <a:r>
              <a:rPr lang="ro-RO" sz="3200" dirty="0" err="1">
                <a:ln w="0"/>
                <a:solidFill>
                  <a:schemeClr val="accent1"/>
                </a:solidFill>
                <a:effectLst>
                  <a:outerShdw blurRad="38100" dist="25400" dir="5400000" algn="ctr" rotWithShape="0">
                    <a:srgbClr val="6E747A">
                      <a:alpha val="43000"/>
                    </a:srgbClr>
                  </a:outerShdw>
                </a:effectLst>
                <a:latin typeface="Aver" panose="02040503060805020303" pitchFamily="18" charset="0"/>
              </a:rPr>
              <a:t>use</a:t>
            </a:r>
            <a:r>
              <a:rPr lang="ro-RO" sz="3200" dirty="0">
                <a:ln w="0"/>
                <a:solidFill>
                  <a:schemeClr val="accent1"/>
                </a:solidFill>
                <a:effectLst>
                  <a:outerShdw blurRad="38100" dist="25400" dir="5400000" algn="ctr" rotWithShape="0">
                    <a:srgbClr val="6E747A">
                      <a:alpha val="43000"/>
                    </a:srgbClr>
                  </a:outerShdw>
                </a:effectLst>
                <a:latin typeface="Aver" panose="02040503060805020303" pitchFamily="18" charset="0"/>
              </a:rPr>
              <a:t> of </a:t>
            </a:r>
            <a:r>
              <a:rPr lang="ro-RO" sz="3200" dirty="0" err="1">
                <a:ln w="0"/>
                <a:solidFill>
                  <a:schemeClr val="accent1"/>
                </a:solidFill>
                <a:effectLst>
                  <a:outerShdw blurRad="38100" dist="25400" dir="5400000" algn="ctr" rotWithShape="0">
                    <a:srgbClr val="6E747A">
                      <a:alpha val="43000"/>
                    </a:srgbClr>
                  </a:outerShdw>
                </a:effectLst>
                <a:latin typeface="Aver" panose="02040503060805020303" pitchFamily="18" charset="0"/>
              </a:rPr>
              <a:t>fertilizers</a:t>
            </a:r>
            <a:endParaRPr lang="ro-RO" sz="3200" dirty="0">
              <a:ln w="0"/>
              <a:solidFill>
                <a:schemeClr val="accent1"/>
              </a:solidFill>
              <a:effectLst>
                <a:outerShdw blurRad="38100" dist="25400" dir="5400000" algn="ctr" rotWithShape="0">
                  <a:srgbClr val="6E747A">
                    <a:alpha val="43000"/>
                  </a:srgbClr>
                </a:outerShdw>
              </a:effectLst>
              <a:latin typeface="Aver" panose="02040503060805020303" pitchFamily="18" charset="0"/>
            </a:endParaRPr>
          </a:p>
          <a:p>
            <a:pPr algn="ctr"/>
            <a:r>
              <a:rPr lang="ro-RO" dirty="0" err="1">
                <a:latin typeface="Book Antiqua" panose="02040602050305030304" pitchFamily="18" charset="0"/>
              </a:rPr>
              <a:t>ɪkˈsɛsɪv</a:t>
            </a:r>
            <a:r>
              <a:rPr lang="ro-RO" dirty="0">
                <a:latin typeface="Book Antiqua" panose="02040602050305030304" pitchFamily="18" charset="0"/>
              </a:rPr>
              <a:t> </a:t>
            </a:r>
            <a:r>
              <a:rPr lang="ro-RO" dirty="0" err="1">
                <a:latin typeface="Book Antiqua" panose="02040602050305030304" pitchFamily="18" charset="0"/>
                <a:hlinkClick r:id="rId4">
                  <a:extLst>
                    <a:ext uri="{A12FA001-AC4F-418D-AE19-62706E023703}">
                      <ahyp:hlinkClr xmlns:ahyp="http://schemas.microsoft.com/office/drawing/2018/hyperlinkcolor" val="tx"/>
                    </a:ext>
                  </a:extLst>
                </a:hlinkClick>
              </a:rPr>
              <a:t>juz</a:t>
            </a:r>
            <a:r>
              <a:rPr lang="ro-RO" dirty="0">
                <a:latin typeface="Book Antiqua" panose="02040602050305030304" pitchFamily="18" charset="0"/>
              </a:rPr>
              <a:t> </a:t>
            </a:r>
            <a:r>
              <a:rPr lang="ro-RO" dirty="0" err="1">
                <a:latin typeface="Book Antiqua" panose="02040602050305030304" pitchFamily="18" charset="0"/>
              </a:rPr>
              <a:t>ʌv</a:t>
            </a:r>
            <a:r>
              <a:rPr lang="ro-RO" dirty="0">
                <a:latin typeface="Book Antiqua" panose="02040602050305030304" pitchFamily="18" charset="0"/>
              </a:rPr>
              <a:t> ˈ</a:t>
            </a:r>
            <a:r>
              <a:rPr lang="ro-RO" dirty="0" err="1">
                <a:latin typeface="Book Antiqua" panose="02040602050305030304" pitchFamily="18" charset="0"/>
              </a:rPr>
              <a:t>fɜrtəˌlaɪzərz</a:t>
            </a:r>
            <a:endParaRPr lang="ro-RO" dirty="0">
              <a:latin typeface="Book Antiqua" panose="02040602050305030304" pitchFamily="18" charset="0"/>
            </a:endParaRPr>
          </a:p>
        </p:txBody>
      </p:sp>
    </p:spTree>
    <p:extLst>
      <p:ext uri="{BB962C8B-B14F-4D97-AF65-F5344CB8AC3E}">
        <p14:creationId xmlns:p14="http://schemas.microsoft.com/office/powerpoint/2010/main" val="105307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6F01B47-691F-41F3-AFD6-11CD6CEF249E}"/>
              </a:ext>
            </a:extLst>
          </p:cNvPr>
          <p:cNvSpPr>
            <a:spLocks noGrp="1"/>
          </p:cNvSpPr>
          <p:nvPr>
            <p:ph type="title"/>
          </p:nvPr>
        </p:nvSpPr>
        <p:spPr>
          <a:xfrm>
            <a:off x="685800" y="228600"/>
            <a:ext cx="6345302" cy="1143000"/>
          </a:xfrm>
        </p:spPr>
        <p:txBody>
          <a:bodyPr>
            <a:normAutofit fontScale="90000"/>
          </a:bodyPr>
          <a:lstStyle/>
          <a:p>
            <a:r>
              <a:rPr lang="ro-RO" sz="8000" cap="none" dirty="0" err="1">
                <a:ln w="0"/>
                <a:effectLst>
                  <a:outerShdw blurRad="38100" dist="25400" dir="5400000" algn="ctr" rotWithShape="0">
                    <a:srgbClr val="6E747A">
                      <a:alpha val="43000"/>
                    </a:srgbClr>
                  </a:outerShdw>
                </a:effectLst>
                <a:latin typeface="Aver" panose="02040503060805020303" pitchFamily="18" charset="0"/>
              </a:rPr>
              <a:t>Credits</a:t>
            </a:r>
            <a:endParaRPr lang="ro-RO" sz="8000" cap="none" dirty="0">
              <a:ln w="0"/>
              <a:effectLst>
                <a:outerShdw blurRad="38100" dist="25400" dir="5400000" algn="ctr" rotWithShape="0">
                  <a:srgbClr val="6E747A">
                    <a:alpha val="43000"/>
                  </a:srgbClr>
                </a:outerShdw>
              </a:effectLst>
              <a:latin typeface="Aver" panose="02040503060805020303" pitchFamily="18" charset="0"/>
            </a:endParaRPr>
          </a:p>
        </p:txBody>
      </p:sp>
      <p:sp>
        <p:nvSpPr>
          <p:cNvPr id="4" name="Substituent text 3">
            <a:extLst>
              <a:ext uri="{FF2B5EF4-FFF2-40B4-BE49-F238E27FC236}">
                <a16:creationId xmlns:a16="http://schemas.microsoft.com/office/drawing/2014/main" id="{F000006F-85E6-4B29-BA91-D5EDAA04F887}"/>
              </a:ext>
            </a:extLst>
          </p:cNvPr>
          <p:cNvSpPr>
            <a:spLocks noGrp="1"/>
          </p:cNvSpPr>
          <p:nvPr>
            <p:ph type="body" sz="half" idx="2"/>
          </p:nvPr>
        </p:nvSpPr>
        <p:spPr>
          <a:xfrm>
            <a:off x="228601" y="1524000"/>
            <a:ext cx="7086600" cy="3547533"/>
          </a:xfrm>
        </p:spPr>
        <p:txBody>
          <a:bodyPr>
            <a:normAutofit/>
          </a:bodyPr>
          <a:lstStyle/>
          <a:p>
            <a:pPr algn="l"/>
            <a:r>
              <a:rPr lang="ro-RO" sz="1050" cap="none" dirty="0">
                <a:solidFill>
                  <a:srgbClr val="0070C0"/>
                </a:solidFill>
                <a:latin typeface="Book Antiqua" panose="02040602050305030304" pitchFamily="18" charset="0"/>
                <a:hlinkClick r:id="rId2">
                  <a:extLst>
                    <a:ext uri="{A12FA001-AC4F-418D-AE19-62706E023703}">
                      <ahyp:hlinkClr xmlns:ahyp="http://schemas.microsoft.com/office/drawing/2018/hyperlinkcolor" val="tx"/>
                    </a:ext>
                  </a:extLst>
                </a:hlinkClick>
              </a:rPr>
              <a:t>Https://www.Dw.Com/ro/azotul-un-pericol-din-ce-%c3%aen-ce-mai-mare-pentru-mediu/a-6101396</a:t>
            </a:r>
            <a:endParaRPr lang="ro-RO" sz="1050" cap="none" dirty="0">
              <a:solidFill>
                <a:srgbClr val="0070C0"/>
              </a:solidFill>
              <a:latin typeface="Book Antiqua" panose="02040602050305030304" pitchFamily="18" charset="0"/>
            </a:endParaRPr>
          </a:p>
          <a:p>
            <a:pPr algn="l"/>
            <a:r>
              <a:rPr lang="ro-RO" sz="1050" cap="none" dirty="0">
                <a:solidFill>
                  <a:srgbClr val="0070C0"/>
                </a:solidFill>
                <a:latin typeface="Book Antiqua" panose="02040602050305030304" pitchFamily="18" charset="0"/>
                <a:hlinkClick r:id="rId3">
                  <a:extLst>
                    <a:ext uri="{A12FA001-AC4F-418D-AE19-62706E023703}">
                      <ahyp:hlinkClr xmlns:ahyp="http://schemas.microsoft.com/office/drawing/2018/hyperlinkcolor" val="tx"/>
                    </a:ext>
                  </a:extLst>
                </a:hlinkClick>
              </a:rPr>
              <a:t>Https://www.Descopera.Ro/stiinta/9352608-ploile-acide-moartea-care-vine-din-cer</a:t>
            </a:r>
            <a:endParaRPr lang="ro-RO" sz="1050" cap="none" dirty="0">
              <a:solidFill>
                <a:srgbClr val="0070C0"/>
              </a:solidFill>
              <a:latin typeface="Book Antiqua" panose="02040602050305030304" pitchFamily="18" charset="0"/>
            </a:endParaRPr>
          </a:p>
          <a:p>
            <a:pPr algn="l"/>
            <a:r>
              <a:rPr lang="ro-RO" sz="1050" cap="none" dirty="0">
                <a:solidFill>
                  <a:srgbClr val="0070C0"/>
                </a:solidFill>
                <a:latin typeface="Book Antiqua" panose="02040602050305030304" pitchFamily="18" charset="0"/>
                <a:hlinkClick r:id="rId4">
                  <a:extLst>
                    <a:ext uri="{A12FA001-AC4F-418D-AE19-62706E023703}">
                      <ahyp:hlinkClr xmlns:ahyp="http://schemas.microsoft.com/office/drawing/2018/hyperlinkcolor" val="tx"/>
                    </a:ext>
                  </a:extLst>
                </a:hlinkClick>
              </a:rPr>
              <a:t>Https://adevarul.Ro/news/societate/goana-resurse-1_50ad48e87c42d5a663923ffd/index.Html</a:t>
            </a:r>
            <a:endParaRPr lang="ro-RO" sz="1050" cap="none" dirty="0">
              <a:solidFill>
                <a:srgbClr val="0070C0"/>
              </a:solidFill>
              <a:latin typeface="Book Antiqua" panose="02040602050305030304" pitchFamily="18" charset="0"/>
            </a:endParaRPr>
          </a:p>
          <a:p>
            <a:pPr algn="l"/>
            <a:r>
              <a:rPr lang="ro-RO" sz="1050" cap="none" dirty="0">
                <a:solidFill>
                  <a:srgbClr val="0070C0"/>
                </a:solidFill>
                <a:latin typeface="Book Antiqua" panose="02040602050305030304" pitchFamily="18" charset="0"/>
                <a:hlinkClick r:id="rId5">
                  <a:extLst>
                    <a:ext uri="{A12FA001-AC4F-418D-AE19-62706E023703}">
                      <ahyp:hlinkClr xmlns:ahyp="http://schemas.microsoft.com/office/drawing/2018/hyperlinkcolor" val="tx"/>
                    </a:ext>
                  </a:extLst>
                </a:hlinkClick>
              </a:rPr>
              <a:t>Https://ro.Wikipedia.Org/wiki/resurse_naturale</a:t>
            </a:r>
            <a:endParaRPr lang="ro-RO" sz="1050" cap="none" dirty="0">
              <a:solidFill>
                <a:srgbClr val="0070C0"/>
              </a:solidFill>
              <a:latin typeface="Book Antiqua" panose="02040602050305030304" pitchFamily="18" charset="0"/>
            </a:endParaRPr>
          </a:p>
          <a:p>
            <a:pPr algn="l"/>
            <a:r>
              <a:rPr lang="ro-RO" sz="1050" cap="none" dirty="0">
                <a:solidFill>
                  <a:srgbClr val="0070C0"/>
                </a:solidFill>
                <a:latin typeface="Book Antiqua" panose="02040602050305030304" pitchFamily="18" charset="0"/>
                <a:hlinkClick r:id="rId6">
                  <a:extLst>
                    <a:ext uri="{A12FA001-AC4F-418D-AE19-62706E023703}">
                      <ahyp:hlinkClr xmlns:ahyp="http://schemas.microsoft.com/office/drawing/2018/hyperlinkcolor" val="tx"/>
                    </a:ext>
                  </a:extLst>
                </a:hlinkClick>
              </a:rPr>
              <a:t>Https://www.Rosiamontana.Org/</a:t>
            </a:r>
            <a:endParaRPr lang="ro-RO" sz="1050" cap="none" dirty="0">
              <a:solidFill>
                <a:srgbClr val="0070C0"/>
              </a:solidFill>
              <a:latin typeface="Book Antiqua" panose="02040602050305030304" pitchFamily="18" charset="0"/>
            </a:endParaRPr>
          </a:p>
          <a:p>
            <a:pPr algn="l"/>
            <a:r>
              <a:rPr lang="ro-RO" sz="1050" cap="none" dirty="0">
                <a:solidFill>
                  <a:srgbClr val="0070C0"/>
                </a:solidFill>
                <a:latin typeface="Book Antiqua" panose="02040602050305030304" pitchFamily="18" charset="0"/>
                <a:hlinkClick r:id="rId7">
                  <a:extLst>
                    <a:ext uri="{A12FA001-AC4F-418D-AE19-62706E023703}">
                      <ahyp:hlinkClr xmlns:ahyp="http://schemas.microsoft.com/office/drawing/2018/hyperlinkcolor" val="tx"/>
                    </a:ext>
                  </a:extLst>
                </a:hlinkClick>
              </a:rPr>
              <a:t>Https://ro.Wikipedia.Org/wiki/defri%c8%99are</a:t>
            </a:r>
            <a:endParaRPr lang="ro-RO" sz="1050" cap="none" dirty="0">
              <a:solidFill>
                <a:srgbClr val="0070C0"/>
              </a:solidFill>
              <a:latin typeface="Book Antiqua" panose="02040602050305030304" pitchFamily="18" charset="0"/>
            </a:endParaRPr>
          </a:p>
          <a:p>
            <a:pPr algn="l"/>
            <a:r>
              <a:rPr lang="ro-RO" sz="1050" cap="none" dirty="0">
                <a:solidFill>
                  <a:srgbClr val="0070C0"/>
                </a:solidFill>
                <a:latin typeface="Book Antiqua" panose="02040602050305030304" pitchFamily="18" charset="0"/>
                <a:hlinkClick r:id="rId8">
                  <a:extLst>
                    <a:ext uri="{A12FA001-AC4F-418D-AE19-62706E023703}">
                      <ahyp:hlinkClr xmlns:ahyp="http://schemas.microsoft.com/office/drawing/2018/hyperlinkcolor" val="tx"/>
                    </a:ext>
                  </a:extLst>
                </a:hlinkClick>
              </a:rPr>
              <a:t>Https://cjsutm.Ro/alunecari-de-teren/</a:t>
            </a:r>
            <a:endParaRPr lang="ro-RO" sz="1050" cap="none" dirty="0">
              <a:solidFill>
                <a:srgbClr val="0070C0"/>
              </a:solidFill>
              <a:latin typeface="Book Antiqua" panose="02040602050305030304" pitchFamily="18" charset="0"/>
            </a:endParaRPr>
          </a:p>
          <a:p>
            <a:pPr algn="l"/>
            <a:r>
              <a:rPr lang="ro-RO" sz="1050" cap="none" dirty="0">
                <a:solidFill>
                  <a:srgbClr val="0070C0"/>
                </a:solidFill>
                <a:latin typeface="Book Antiqua" panose="02040602050305030304" pitchFamily="18" charset="0"/>
                <a:hlinkClick r:id="rId9">
                  <a:extLst>
                    <a:ext uri="{A12FA001-AC4F-418D-AE19-62706E023703}">
                      <ahyp:hlinkClr xmlns:ahyp="http://schemas.microsoft.com/office/drawing/2018/hyperlinkcolor" val="tx"/>
                    </a:ext>
                  </a:extLst>
                </a:hlinkClick>
              </a:rPr>
              <a:t>Https://ro.Wikipedia.Org/wiki/specii_amenin%c8%9bate</a:t>
            </a:r>
            <a:endParaRPr lang="ro-RO" sz="1050" cap="none" dirty="0">
              <a:solidFill>
                <a:srgbClr val="0070C0"/>
              </a:solidFill>
              <a:latin typeface="Book Antiqua" panose="02040602050305030304" pitchFamily="18" charset="0"/>
            </a:endParaRPr>
          </a:p>
          <a:p>
            <a:endParaRPr lang="ro-RO" sz="1050" cap="none" dirty="0">
              <a:latin typeface="Book Antiqua" panose="02040602050305030304" pitchFamily="18" charset="0"/>
            </a:endParaRPr>
          </a:p>
          <a:p>
            <a:endParaRPr lang="ro-RO" sz="1050" cap="none" dirty="0">
              <a:latin typeface="Book Antiqua" panose="02040602050305030304" pitchFamily="18" charset="0"/>
            </a:endParaRPr>
          </a:p>
          <a:p>
            <a:r>
              <a:rPr lang="ro-RO" sz="1400" dirty="0"/>
              <a:t>Bazon Lavinia       </a:t>
            </a:r>
            <a:r>
              <a:rPr lang="en-US" sz="1400" dirty="0" err="1"/>
              <a:t>Panțiru</a:t>
            </a:r>
            <a:r>
              <a:rPr lang="en-US" sz="1400" dirty="0"/>
              <a:t> Florin</a:t>
            </a:r>
            <a:r>
              <a:rPr lang="ro-RO" sz="1400" dirty="0"/>
              <a:t>     </a:t>
            </a:r>
            <a:r>
              <a:rPr lang="ro-RO" sz="1400" dirty="0" err="1"/>
              <a:t>Rădeanu</a:t>
            </a:r>
            <a:r>
              <a:rPr lang="ro-RO" sz="1400" dirty="0"/>
              <a:t> Teodora Ilinca     Tătaru Sabina      Vizitiu Andrei</a:t>
            </a:r>
          </a:p>
          <a:p>
            <a:endParaRPr lang="ro-RO" sz="1050" cap="none" dirty="0">
              <a:latin typeface="Book Antiqua" panose="02040602050305030304" pitchFamily="18" charset="0"/>
            </a:endParaRPr>
          </a:p>
          <a:p>
            <a:endParaRPr lang="ro-RO" sz="1050" cap="none" dirty="0">
              <a:latin typeface="Book Antiqua" panose="02040602050305030304" pitchFamily="18" charset="0"/>
            </a:endParaRPr>
          </a:p>
        </p:txBody>
      </p:sp>
      <p:pic>
        <p:nvPicPr>
          <p:cNvPr id="10" name="Imagine 9">
            <a:extLst>
              <a:ext uri="{FF2B5EF4-FFF2-40B4-BE49-F238E27FC236}">
                <a16:creationId xmlns:a16="http://schemas.microsoft.com/office/drawing/2014/main" id="{44DA2F71-EE76-4EFD-8B3C-45CB5DB3B19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20000" y="228600"/>
            <a:ext cx="3886200" cy="2590800"/>
          </a:xfrm>
          <a:prstGeom prst="ellipse">
            <a:avLst/>
          </a:prstGeom>
          <a:ln w="63500" cap="rnd">
            <a:solidFill>
              <a:srgbClr val="333333"/>
            </a:solidFill>
          </a:ln>
          <a:effectLst>
            <a:outerShdw blurRad="50800" dist="38100" algn="l" rotWithShape="0">
              <a:prstClr val="black">
                <a:alpha val="40000"/>
              </a:prstClr>
            </a:outerShdw>
            <a:reflection blurRad="6350" stA="50000" endA="300" endPos="55500" dist="50800" dir="5400000" sy="-100000" algn="bl" rotWithShape="0"/>
          </a:effectLst>
          <a:scene3d>
            <a:camera prst="orthographicFront"/>
            <a:lightRig rig="contrasting" dir="t">
              <a:rot lat="0" lon="0" rev="3000000"/>
            </a:lightRig>
          </a:scene3d>
          <a:sp3d contourW="7620">
            <a:bevelT w="95250" h="31750" prst="relaxedInset"/>
            <a:contourClr>
              <a:srgbClr val="333333"/>
            </a:contourClr>
          </a:sp3d>
        </p:spPr>
      </p:pic>
    </p:spTree>
    <p:extLst>
      <p:ext uri="{BB962C8B-B14F-4D97-AF65-F5344CB8AC3E}">
        <p14:creationId xmlns:p14="http://schemas.microsoft.com/office/powerpoint/2010/main" val="16536171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iment principal">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Eveniment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iment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TM04033927[[fn=Eveniment principal]]</Template>
  <TotalTime>267</TotalTime>
  <Words>1041</Words>
  <Application>Microsoft Office PowerPoint</Application>
  <PresentationFormat>Ecran lat</PresentationFormat>
  <Paragraphs>63</Paragraphs>
  <Slides>7</Slides>
  <Notes>2</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7</vt:i4>
      </vt:variant>
    </vt:vector>
  </HeadingPairs>
  <TitlesOfParts>
    <vt:vector size="14" baseType="lpstr">
      <vt:lpstr>Arial</vt:lpstr>
      <vt:lpstr>Aver</vt:lpstr>
      <vt:lpstr>Book Antiqua</vt:lpstr>
      <vt:lpstr>Calibri</vt:lpstr>
      <vt:lpstr>Impact</vt:lpstr>
      <vt:lpstr>Times New Roman</vt:lpstr>
      <vt:lpstr>Eveniment principal</vt:lpstr>
      <vt:lpstr> Environmental words Colegiul Agricol și de Industrie Alimenatră „Vasile Adamachi”, Iași, Romania</vt:lpstr>
      <vt:lpstr>Prezentare PowerPoint</vt:lpstr>
      <vt:lpstr>Prezentare PowerPoint</vt:lpstr>
      <vt:lpstr>Prezentare PowerPoint</vt:lpstr>
      <vt:lpstr>Prezentare PowerPoint</vt:lpstr>
      <vt:lpstr>Prezentare PowerPoint</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Elev - S23</dc:creator>
  <cp:lastModifiedBy>Ing de Sistem</cp:lastModifiedBy>
  <cp:revision>27</cp:revision>
  <dcterms:created xsi:type="dcterms:W3CDTF">2020-01-27T08:05:39Z</dcterms:created>
  <dcterms:modified xsi:type="dcterms:W3CDTF">2020-02-07T11:57:15Z</dcterms:modified>
</cp:coreProperties>
</file>