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4.jpg" ContentType="image/jpeg"/>
  <Override PartName="/ppt/media/image5.jpg" ContentType="image/jpeg"/>
  <Override PartName="/ppt/media/image6.jpg" ContentType="image/jpeg"/>
  <Override PartName="/ppt/media/image7.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E5A68628-85E1-458D-8257-31E421BE5FC2}">
          <p14:sldIdLst>
            <p14:sldId id="256"/>
            <p14:sldId id="257"/>
            <p14:sldId id="258"/>
            <p14:sldId id="259"/>
          </p14:sldIdLst>
        </p14:section>
        <p14:section name="Sección sin título" id="{64BB48BE-61E1-4A2E-A935-BDCF16B1595A}">
          <p14:sldIdLst>
            <p14:sldId id="260"/>
            <p14:sldId id="261"/>
            <p14:sldId id="26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1/12/2020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‹Nº›</a:t>
            </a:fld>
            <a:endParaRPr lang="en-US" dirty="0"/>
          </a:p>
        </p:txBody>
      </p:sp>
    </p:spTree>
    <p:extLst>
      <p:ext uri="{BB962C8B-B14F-4D97-AF65-F5344CB8AC3E}">
        <p14:creationId xmlns:p14="http://schemas.microsoft.com/office/powerpoint/2010/main" val="3166693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‹Nº›</a:t>
            </a:fld>
            <a:endParaRPr lang="en-US"/>
          </a:p>
        </p:txBody>
      </p:sp>
    </p:spTree>
    <p:extLst>
      <p:ext uri="{BB962C8B-B14F-4D97-AF65-F5344CB8AC3E}">
        <p14:creationId xmlns:p14="http://schemas.microsoft.com/office/powerpoint/2010/main" val="2874161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‹Nº›</a:t>
            </a:fld>
            <a:endParaRPr lang="en-US"/>
          </a:p>
        </p:txBody>
      </p:sp>
    </p:spTree>
    <p:extLst>
      <p:ext uri="{BB962C8B-B14F-4D97-AF65-F5344CB8AC3E}">
        <p14:creationId xmlns:p14="http://schemas.microsoft.com/office/powerpoint/2010/main" val="335820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‹Nº›</a:t>
            </a:fld>
            <a:endParaRPr lang="en-US"/>
          </a:p>
        </p:txBody>
      </p:sp>
    </p:spTree>
    <p:extLst>
      <p:ext uri="{BB962C8B-B14F-4D97-AF65-F5344CB8AC3E}">
        <p14:creationId xmlns:p14="http://schemas.microsoft.com/office/powerpoint/2010/main" val="2219712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1/12/2020</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‹Nº›</a:t>
            </a:fld>
            <a:endParaRPr lang="en-US" dirty="0"/>
          </a:p>
        </p:txBody>
      </p:sp>
    </p:spTree>
    <p:extLst>
      <p:ext uri="{BB962C8B-B14F-4D97-AF65-F5344CB8AC3E}">
        <p14:creationId xmlns:p14="http://schemas.microsoft.com/office/powerpoint/2010/main" val="3639506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‹Nº›</a:t>
            </a:fld>
            <a:endParaRPr lang="en-US"/>
          </a:p>
        </p:txBody>
      </p:sp>
    </p:spTree>
    <p:extLst>
      <p:ext uri="{BB962C8B-B14F-4D97-AF65-F5344CB8AC3E}">
        <p14:creationId xmlns:p14="http://schemas.microsoft.com/office/powerpoint/2010/main" val="633345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1/12/2020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‹Nº›</a:t>
            </a:fld>
            <a:endParaRPr lang="en-US"/>
          </a:p>
        </p:txBody>
      </p:sp>
    </p:spTree>
    <p:extLst>
      <p:ext uri="{BB962C8B-B14F-4D97-AF65-F5344CB8AC3E}">
        <p14:creationId xmlns:p14="http://schemas.microsoft.com/office/powerpoint/2010/main" val="163818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‹Nº›</a:t>
            </a:fld>
            <a:endParaRPr lang="en-US"/>
          </a:p>
        </p:txBody>
      </p:sp>
    </p:spTree>
    <p:extLst>
      <p:ext uri="{BB962C8B-B14F-4D97-AF65-F5344CB8AC3E}">
        <p14:creationId xmlns:p14="http://schemas.microsoft.com/office/powerpoint/2010/main" val="1570559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‹Nº›</a:t>
            </a:fld>
            <a:endParaRPr lang="en-US"/>
          </a:p>
        </p:txBody>
      </p:sp>
    </p:spTree>
    <p:extLst>
      <p:ext uri="{BB962C8B-B14F-4D97-AF65-F5344CB8AC3E}">
        <p14:creationId xmlns:p14="http://schemas.microsoft.com/office/powerpoint/2010/main" val="1733640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1/12/2020</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‹Nº›</a:t>
            </a:fld>
            <a:endParaRPr lang="en-US"/>
          </a:p>
        </p:txBody>
      </p:sp>
    </p:spTree>
    <p:extLst>
      <p:ext uri="{BB962C8B-B14F-4D97-AF65-F5344CB8AC3E}">
        <p14:creationId xmlns:p14="http://schemas.microsoft.com/office/powerpoint/2010/main" val="2468108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1/12/2020</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‹Nº›</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62788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1/12/2020</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‹Nº›</a:t>
            </a:fld>
            <a:endParaRPr lang="en-US"/>
          </a:p>
        </p:txBody>
      </p:sp>
    </p:spTree>
    <p:extLst>
      <p:ext uri="{BB962C8B-B14F-4D97-AF65-F5344CB8AC3E}">
        <p14:creationId xmlns:p14="http://schemas.microsoft.com/office/powerpoint/2010/main" val="3541055678"/>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09" r:id="rId5"/>
    <p:sldLayoutId id="2147483715" r:id="rId6"/>
    <p:sldLayoutId id="2147483716" r:id="rId7"/>
    <p:sldLayoutId id="2147483706" r:id="rId8"/>
    <p:sldLayoutId id="2147483707" r:id="rId9"/>
    <p:sldLayoutId id="2147483708" r:id="rId10"/>
    <p:sldLayoutId id="2147483710" r:id="rId11"/>
  </p:sldLayoutIdLst>
  <p:hf sldNum="0" hdr="0" ftr="0" dt="0"/>
  <p:txStyles>
    <p:titleStyle>
      <a:lvl1pPr algn="l" defTabSz="914400" rtl="0" eaLnBrk="1" latinLnBrk="0" hangingPunct="1">
        <a:lnSpc>
          <a:spcPct val="90000"/>
        </a:lnSpc>
        <a:spcBef>
          <a:spcPct val="0"/>
        </a:spcBef>
        <a:buNone/>
        <a:defRPr lang="en-US" sz="42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6F40FBDA-CEB1-40F0-9AB9-BD9C402D70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3" descr="Imagen que contiene naturaleza, lluvia&#10;&#10;Descripción generada automáticamente">
            <a:extLst>
              <a:ext uri="{FF2B5EF4-FFF2-40B4-BE49-F238E27FC236}">
                <a16:creationId xmlns:a16="http://schemas.microsoft.com/office/drawing/2014/main" id="{7F1DD725-D08F-4099-8413-E338B33BBF90}"/>
              </a:ext>
            </a:extLst>
          </p:cNvPr>
          <p:cNvPicPr>
            <a:picLocks noChangeAspect="1"/>
          </p:cNvPicPr>
          <p:nvPr/>
        </p:nvPicPr>
        <p:blipFill rotWithShape="1">
          <a:blip r:embed="rId2">
            <a:alphaModFix amt="45000"/>
          </a:blip>
          <a:srcRect t="277" b="15453"/>
          <a:stretch/>
        </p:blipFill>
        <p:spPr>
          <a:xfrm>
            <a:off x="20" y="10"/>
            <a:ext cx="12191980" cy="6857990"/>
          </a:xfrm>
          <a:prstGeom prst="rect">
            <a:avLst/>
          </a:prstGeom>
        </p:spPr>
      </p:pic>
      <p:sp>
        <p:nvSpPr>
          <p:cNvPr id="17" name="Rectangle 10">
            <a:extLst>
              <a:ext uri="{FF2B5EF4-FFF2-40B4-BE49-F238E27FC236}">
                <a16:creationId xmlns:a16="http://schemas.microsoft.com/office/drawing/2014/main" id="{0344D4FE-ABEF-4230-9E4E-AD5782FC7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noFill/>
          <a:ln w="9525" cap="sq" cmpd="sng" algn="ctr">
            <a:solidFill>
              <a:schemeClr val="tx1">
                <a:lumMod val="75000"/>
                <a:lumOff val="25000"/>
              </a:schemeClr>
            </a:solidFill>
            <a:prstDash val="solid"/>
            <a:miter lim="800000"/>
          </a:ln>
          <a:effectLst>
            <a:softEdge rad="0"/>
          </a:effectLst>
        </p:spPr>
      </p:sp>
      <p:sp>
        <p:nvSpPr>
          <p:cNvPr id="2" name="Título 1">
            <a:extLst>
              <a:ext uri="{FF2B5EF4-FFF2-40B4-BE49-F238E27FC236}">
                <a16:creationId xmlns:a16="http://schemas.microsoft.com/office/drawing/2014/main" id="{6CE4AF5D-A41D-4FF7-9367-0ACC61E0E014}"/>
              </a:ext>
            </a:extLst>
          </p:cNvPr>
          <p:cNvSpPr>
            <a:spLocks noGrp="1"/>
          </p:cNvSpPr>
          <p:nvPr>
            <p:ph type="ctrTitle"/>
          </p:nvPr>
        </p:nvSpPr>
        <p:spPr>
          <a:xfrm>
            <a:off x="1769532" y="2091263"/>
            <a:ext cx="8652938" cy="2461504"/>
          </a:xfrm>
        </p:spPr>
        <p:txBody>
          <a:bodyPr>
            <a:normAutofit/>
          </a:bodyPr>
          <a:lstStyle/>
          <a:p>
            <a:r>
              <a:rPr lang="es-ES" sz="6800" dirty="0" err="1">
                <a:solidFill>
                  <a:srgbClr val="92D050"/>
                </a:solidFill>
                <a:latin typeface="Brush Script MT" panose="03060802040406070304" pitchFamily="66" charset="0"/>
              </a:rPr>
              <a:t>And</a:t>
            </a:r>
            <a:r>
              <a:rPr lang="es-ES" sz="6800" dirty="0" err="1">
                <a:latin typeface="Brush Script MT" panose="03060802040406070304" pitchFamily="66" charset="0"/>
              </a:rPr>
              <a:t>alu</a:t>
            </a:r>
            <a:r>
              <a:rPr lang="es-ES" sz="6800" dirty="0" err="1">
                <a:solidFill>
                  <a:srgbClr val="92D050"/>
                </a:solidFill>
                <a:latin typeface="Brush Script MT" panose="03060802040406070304" pitchFamily="66" charset="0"/>
              </a:rPr>
              <a:t>cia</a:t>
            </a:r>
            <a:endParaRPr lang="es-ES_tradnl" sz="6800" dirty="0">
              <a:solidFill>
                <a:srgbClr val="92D050"/>
              </a:solidFill>
              <a:latin typeface="Brush Script MT" panose="03060802040406070304" pitchFamily="66" charset="0"/>
            </a:endParaRPr>
          </a:p>
        </p:txBody>
      </p:sp>
      <p:sp>
        <p:nvSpPr>
          <p:cNvPr id="3" name="Subtítulo 2">
            <a:extLst>
              <a:ext uri="{FF2B5EF4-FFF2-40B4-BE49-F238E27FC236}">
                <a16:creationId xmlns:a16="http://schemas.microsoft.com/office/drawing/2014/main" id="{1E4388E9-F456-401C-84D4-34F34B4E6D39}"/>
              </a:ext>
            </a:extLst>
          </p:cNvPr>
          <p:cNvSpPr>
            <a:spLocks noGrp="1"/>
          </p:cNvSpPr>
          <p:nvPr>
            <p:ph type="subTitle" idx="1"/>
          </p:nvPr>
        </p:nvSpPr>
        <p:spPr>
          <a:xfrm>
            <a:off x="1767268" y="4028832"/>
            <a:ext cx="8655200" cy="457201"/>
          </a:xfrm>
        </p:spPr>
        <p:txBody>
          <a:bodyPr>
            <a:noAutofit/>
          </a:bodyPr>
          <a:lstStyle/>
          <a:p>
            <a:pPr>
              <a:spcAft>
                <a:spcPts val="600"/>
              </a:spcAft>
            </a:pPr>
            <a:r>
              <a:rPr lang="es-ES" sz="4400" dirty="0">
                <a:solidFill>
                  <a:schemeClr val="tx1"/>
                </a:solidFill>
                <a:latin typeface="Brush Script MT" panose="03060802040406070304" pitchFamily="66" charset="0"/>
              </a:rPr>
              <a:t>Cazorla</a:t>
            </a:r>
            <a:endParaRPr lang="es-ES_tradnl" sz="4400" dirty="0">
              <a:solidFill>
                <a:schemeClr val="tx1"/>
              </a:solidFill>
              <a:latin typeface="Brush Script MT" panose="03060802040406070304" pitchFamily="66" charset="0"/>
            </a:endParaRPr>
          </a:p>
        </p:txBody>
      </p:sp>
      <p:sp>
        <p:nvSpPr>
          <p:cNvPr id="18" name="Rectangle 12">
            <a:extLst>
              <a:ext uri="{FF2B5EF4-FFF2-40B4-BE49-F238E27FC236}">
                <a16:creationId xmlns:a16="http://schemas.microsoft.com/office/drawing/2014/main" id="{9325F979-D3F9-4926-81B7-7ACCB31A50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9525" cap="sq" cmpd="sng" algn="ctr">
            <a:solidFill>
              <a:schemeClr val="tx1">
                <a:lumMod val="75000"/>
                <a:lumOff val="25000"/>
                <a:alpha val="80000"/>
              </a:schemeClr>
            </a:solidFill>
            <a:prstDash val="solid"/>
            <a:miter lim="800000"/>
          </a:ln>
          <a:effectLst/>
        </p:spPr>
      </p:sp>
    </p:spTree>
    <p:extLst>
      <p:ext uri="{BB962C8B-B14F-4D97-AF65-F5344CB8AC3E}">
        <p14:creationId xmlns:p14="http://schemas.microsoft.com/office/powerpoint/2010/main" val="12053366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1">
            <a:extLst>
              <a:ext uri="{FF2B5EF4-FFF2-40B4-BE49-F238E27FC236}">
                <a16:creationId xmlns:a16="http://schemas.microsoft.com/office/drawing/2014/main" id="{78632963-757B-40C2-BB84-FC6107A54D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agen 7" descr="Imagen que contiene dibujo&#10;&#10;Descripción generada automáticamente">
            <a:extLst>
              <a:ext uri="{FF2B5EF4-FFF2-40B4-BE49-F238E27FC236}">
                <a16:creationId xmlns:a16="http://schemas.microsoft.com/office/drawing/2014/main" id="{3CAEF633-9A31-4832-946D-224AD75B0492}"/>
              </a:ext>
            </a:extLst>
          </p:cNvPr>
          <p:cNvPicPr>
            <a:picLocks noChangeAspect="1"/>
          </p:cNvPicPr>
          <p:nvPr/>
        </p:nvPicPr>
        <p:blipFill rotWithShape="1">
          <a:blip r:embed="rId2">
            <a:extLst>
              <a:ext uri="{28A0092B-C50C-407E-A947-70E740481C1C}">
                <a14:useLocalDpi xmlns:a14="http://schemas.microsoft.com/office/drawing/2010/main" val="0"/>
              </a:ext>
            </a:extLst>
          </a:blip>
          <a:srcRect t="13300" r="9091" b="10092"/>
          <a:stretch/>
        </p:blipFill>
        <p:spPr>
          <a:xfrm>
            <a:off x="20" y="-1"/>
            <a:ext cx="12191980" cy="6857999"/>
          </a:xfrm>
          <a:prstGeom prst="rect">
            <a:avLst/>
          </a:prstGeom>
        </p:spPr>
      </p:pic>
      <p:sp>
        <p:nvSpPr>
          <p:cNvPr id="31" name="Rectangle 23">
            <a:extLst>
              <a:ext uri="{FF2B5EF4-FFF2-40B4-BE49-F238E27FC236}">
                <a16:creationId xmlns:a16="http://schemas.microsoft.com/office/drawing/2014/main" id="{2853AE55-7E35-44B0-89F1-3F52B262AF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5">
            <a:extLst>
              <a:ext uri="{FF2B5EF4-FFF2-40B4-BE49-F238E27FC236}">
                <a16:creationId xmlns:a16="http://schemas.microsoft.com/office/drawing/2014/main" id="{DBC4BE4D-4B50-4F51-9F85-4B5D60B02D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6601EF9-DFAD-49AD-8C3E-04D9565139B5}"/>
              </a:ext>
            </a:extLst>
          </p:cNvPr>
          <p:cNvSpPr>
            <a:spLocks noGrp="1"/>
          </p:cNvSpPr>
          <p:nvPr>
            <p:ph type="title"/>
          </p:nvPr>
        </p:nvSpPr>
        <p:spPr>
          <a:xfrm>
            <a:off x="774043" y="727626"/>
            <a:ext cx="4602152" cy="1718225"/>
          </a:xfrm>
        </p:spPr>
        <p:txBody>
          <a:bodyPr>
            <a:normAutofit/>
          </a:bodyPr>
          <a:lstStyle/>
          <a:p>
            <a:r>
              <a:rPr lang="es-ES" sz="4400" i="1"/>
              <a:t>Cazorla:</a:t>
            </a:r>
            <a:endParaRPr lang="es-ES_tradnl" sz="4400" i="1"/>
          </a:p>
        </p:txBody>
      </p:sp>
      <p:sp>
        <p:nvSpPr>
          <p:cNvPr id="3" name="Marcador de contenido 2">
            <a:extLst>
              <a:ext uri="{FF2B5EF4-FFF2-40B4-BE49-F238E27FC236}">
                <a16:creationId xmlns:a16="http://schemas.microsoft.com/office/drawing/2014/main" id="{1E919AF2-2F6C-4A5C-94B3-9A7822CEF8A6}"/>
              </a:ext>
            </a:extLst>
          </p:cNvPr>
          <p:cNvSpPr>
            <a:spLocks noGrp="1"/>
          </p:cNvSpPr>
          <p:nvPr>
            <p:ph idx="1"/>
          </p:nvPr>
        </p:nvSpPr>
        <p:spPr>
          <a:xfrm>
            <a:off x="774043" y="2538920"/>
            <a:ext cx="4602152" cy="3480066"/>
          </a:xfrm>
        </p:spPr>
        <p:txBody>
          <a:bodyPr>
            <a:normAutofit/>
          </a:bodyPr>
          <a:lstStyle/>
          <a:p>
            <a:pPr>
              <a:lnSpc>
                <a:spcPct val="100000"/>
              </a:lnSpc>
            </a:pPr>
            <a:r>
              <a:rPr lang="en-US" sz="1200" i="1" dirty="0" smtClean="0">
                <a:latin typeface="+mj-lt"/>
              </a:rPr>
              <a:t>Description</a:t>
            </a:r>
            <a:r>
              <a:rPr lang="en-US" sz="1200" i="1" dirty="0">
                <a:latin typeface="+mj-lt"/>
              </a:rPr>
              <a:t>:</a:t>
            </a:r>
          </a:p>
          <a:p>
            <a:pPr marL="0" indent="0">
              <a:lnSpc>
                <a:spcPct val="100000"/>
              </a:lnSpc>
              <a:buNone/>
            </a:pPr>
            <a:r>
              <a:rPr lang="en-US" sz="1200" i="1" dirty="0" err="1">
                <a:latin typeface="+mj-lt"/>
              </a:rPr>
              <a:t>Cazorla</a:t>
            </a:r>
            <a:r>
              <a:rPr lang="en-US" sz="1200" i="1" dirty="0">
                <a:latin typeface="+mj-lt"/>
              </a:rPr>
              <a:t> lies at an elevation of 836 </a:t>
            </a:r>
            <a:r>
              <a:rPr lang="en-US" sz="1200" i="1" dirty="0" err="1">
                <a:latin typeface="+mj-lt"/>
              </a:rPr>
              <a:t>metres</a:t>
            </a:r>
            <a:r>
              <a:rPr lang="en-US" sz="1200" i="1" dirty="0">
                <a:latin typeface="+mj-lt"/>
              </a:rPr>
              <a:t> on the western slope of the Sierra de </a:t>
            </a:r>
            <a:r>
              <a:rPr lang="en-US" sz="1200" i="1" dirty="0" err="1">
                <a:latin typeface="+mj-lt"/>
              </a:rPr>
              <a:t>Cazorla</a:t>
            </a:r>
            <a:r>
              <a:rPr lang="en-US" sz="1200" i="1" dirty="0">
                <a:latin typeface="+mj-lt"/>
              </a:rPr>
              <a:t>. It is the entry point and base for     visits to the Natural Park of Sierras de </a:t>
            </a:r>
            <a:r>
              <a:rPr lang="en-US" sz="1200" i="1" dirty="0" err="1">
                <a:latin typeface="+mj-lt"/>
              </a:rPr>
              <a:t>Cazorla</a:t>
            </a:r>
            <a:r>
              <a:rPr lang="en-US" sz="1200" i="1" dirty="0">
                <a:latin typeface="+mj-lt"/>
              </a:rPr>
              <a:t>, Segura y Las Villas Natural Park, a vast protected area of magnificent river  gorges and forests. Spain's second longest river, the Guadalquivir, has its source in the mountains to the south of the    settlement. </a:t>
            </a:r>
          </a:p>
          <a:p>
            <a:pPr marL="0" indent="0">
              <a:lnSpc>
                <a:spcPct val="100000"/>
              </a:lnSpc>
              <a:buNone/>
            </a:pPr>
            <a:r>
              <a:rPr lang="en-US" sz="1200" i="1" dirty="0">
                <a:latin typeface="+mj-lt"/>
              </a:rPr>
              <a:t>Distances to nearby cities are: </a:t>
            </a:r>
            <a:r>
              <a:rPr lang="en-US" sz="1200" i="1" dirty="0" err="1">
                <a:latin typeface="+mj-lt"/>
              </a:rPr>
              <a:t>Jaén</a:t>
            </a:r>
            <a:r>
              <a:rPr lang="en-US" sz="1200" i="1" dirty="0">
                <a:latin typeface="+mj-lt"/>
              </a:rPr>
              <a:t>, 121 km.; Granada, 205 km.; and Linares, 71 km.</a:t>
            </a:r>
          </a:p>
          <a:p>
            <a:pPr marL="0" indent="0">
              <a:lnSpc>
                <a:spcPct val="100000"/>
              </a:lnSpc>
              <a:buNone/>
            </a:pPr>
            <a:endParaRPr lang="es-ES_tradnl" sz="1200" dirty="0">
              <a:latin typeface="+mj-lt"/>
            </a:endParaRPr>
          </a:p>
        </p:txBody>
      </p:sp>
    </p:spTree>
    <p:extLst>
      <p:ext uri="{BB962C8B-B14F-4D97-AF65-F5344CB8AC3E}">
        <p14:creationId xmlns:p14="http://schemas.microsoft.com/office/powerpoint/2010/main" val="14181078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78632963-757B-40C2-BB84-FC6107A54D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Imagen que contiene naturaleza, roca, montaña, rocoso&#10;&#10;Descripción generada automáticamente">
            <a:extLst>
              <a:ext uri="{FF2B5EF4-FFF2-40B4-BE49-F238E27FC236}">
                <a16:creationId xmlns:a16="http://schemas.microsoft.com/office/drawing/2014/main" id="{70601073-ED72-451C-BA2B-4D61ED138570}"/>
              </a:ext>
            </a:extLst>
          </p:cNvPr>
          <p:cNvPicPr>
            <a:picLocks noChangeAspect="1"/>
          </p:cNvPicPr>
          <p:nvPr/>
        </p:nvPicPr>
        <p:blipFill rotWithShape="1">
          <a:blip r:embed="rId2">
            <a:extLst>
              <a:ext uri="{28A0092B-C50C-407E-A947-70E740481C1C}">
                <a14:useLocalDpi xmlns:a14="http://schemas.microsoft.com/office/drawing/2010/main" val="0"/>
              </a:ext>
            </a:extLst>
          </a:blip>
          <a:srcRect t="9091" r="9091"/>
          <a:stretch/>
        </p:blipFill>
        <p:spPr>
          <a:xfrm>
            <a:off x="20" y="-1"/>
            <a:ext cx="12191980" cy="6857999"/>
          </a:xfrm>
          <a:prstGeom prst="rect">
            <a:avLst/>
          </a:prstGeom>
        </p:spPr>
      </p:pic>
      <p:sp>
        <p:nvSpPr>
          <p:cNvPr id="16" name="Rectangle 11">
            <a:extLst>
              <a:ext uri="{FF2B5EF4-FFF2-40B4-BE49-F238E27FC236}">
                <a16:creationId xmlns:a16="http://schemas.microsoft.com/office/drawing/2014/main" id="{2853AE55-7E35-44B0-89F1-3F52B262AF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BC4BE4D-4B50-4F51-9F85-4B5D60B02D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CB8CD8F-1817-486E-AFA5-811D04FE8998}"/>
              </a:ext>
            </a:extLst>
          </p:cNvPr>
          <p:cNvSpPr>
            <a:spLocks noGrp="1"/>
          </p:cNvSpPr>
          <p:nvPr>
            <p:ph type="title"/>
          </p:nvPr>
        </p:nvSpPr>
        <p:spPr>
          <a:xfrm>
            <a:off x="774043" y="727626"/>
            <a:ext cx="4602152" cy="1718225"/>
          </a:xfrm>
        </p:spPr>
        <p:txBody>
          <a:bodyPr>
            <a:normAutofit/>
          </a:bodyPr>
          <a:lstStyle/>
          <a:p>
            <a:r>
              <a:rPr lang="es-ES" sz="4400" i="1"/>
              <a:t>History of Cazorla:</a:t>
            </a:r>
            <a:endParaRPr lang="es-ES_tradnl" sz="4400" i="1"/>
          </a:p>
        </p:txBody>
      </p:sp>
      <p:sp>
        <p:nvSpPr>
          <p:cNvPr id="3" name="Marcador de contenido 2">
            <a:extLst>
              <a:ext uri="{FF2B5EF4-FFF2-40B4-BE49-F238E27FC236}">
                <a16:creationId xmlns:a16="http://schemas.microsoft.com/office/drawing/2014/main" id="{D425D17A-C74B-4C5C-B372-709F85E62626}"/>
              </a:ext>
            </a:extLst>
          </p:cNvPr>
          <p:cNvSpPr>
            <a:spLocks noGrp="1"/>
          </p:cNvSpPr>
          <p:nvPr>
            <p:ph idx="1"/>
          </p:nvPr>
        </p:nvSpPr>
        <p:spPr>
          <a:xfrm>
            <a:off x="774043" y="2538920"/>
            <a:ext cx="4602152" cy="3480066"/>
          </a:xfrm>
        </p:spPr>
        <p:txBody>
          <a:bodyPr>
            <a:normAutofit/>
          </a:bodyPr>
          <a:lstStyle/>
          <a:p>
            <a:r>
              <a:rPr lang="en-US" sz="1500" i="1"/>
              <a:t>The history of Cazorla goes back more than two thousand years. Under the Romans the town had the name of </a:t>
            </a:r>
            <a:r>
              <a:rPr lang="en-US" sz="1500" i="1" err="1"/>
              <a:t>Carcacena</a:t>
            </a:r>
            <a:r>
              <a:rPr lang="en-US" sz="1500" i="1"/>
              <a:t>. Not only were there significant Iberian and Roman settlements here, but this was also the see of one of the first bishoprics of early Christian Spain. Under the Moors it was a strategic stronghold and one of dozens of fortresses and watchtowers guarding the mountains. Taken after a bitter struggle in 1235, during the Reconquista, the town then acted as an outpost for Christian troops. </a:t>
            </a:r>
          </a:p>
          <a:p>
            <a:endParaRPr lang="es-ES_tradnl" sz="1500" i="1"/>
          </a:p>
        </p:txBody>
      </p:sp>
    </p:spTree>
    <p:extLst>
      <p:ext uri="{BB962C8B-B14F-4D97-AF65-F5344CB8AC3E}">
        <p14:creationId xmlns:p14="http://schemas.microsoft.com/office/powerpoint/2010/main" val="2115355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id="{78632963-757B-40C2-BB84-FC6107A54D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Imagen que contiene montaña, exterior, naturaleza, vista&#10;&#10;Descripción generada automáticamente">
            <a:extLst>
              <a:ext uri="{FF2B5EF4-FFF2-40B4-BE49-F238E27FC236}">
                <a16:creationId xmlns:a16="http://schemas.microsoft.com/office/drawing/2014/main" id="{F979DBFF-4135-4CC5-8A3C-A13EB425756C}"/>
              </a:ext>
            </a:extLst>
          </p:cNvPr>
          <p:cNvPicPr>
            <a:picLocks noChangeAspect="1"/>
          </p:cNvPicPr>
          <p:nvPr/>
        </p:nvPicPr>
        <p:blipFill rotWithShape="1">
          <a:blip r:embed="rId2">
            <a:extLst>
              <a:ext uri="{28A0092B-C50C-407E-A947-70E740481C1C}">
                <a14:useLocalDpi xmlns:a14="http://schemas.microsoft.com/office/drawing/2010/main" val="0"/>
              </a:ext>
            </a:extLst>
          </a:blip>
          <a:srcRect t="15294" r="7390" b="1"/>
          <a:stretch/>
        </p:blipFill>
        <p:spPr>
          <a:xfrm>
            <a:off x="20" y="-1"/>
            <a:ext cx="12191980" cy="6857999"/>
          </a:xfrm>
          <a:prstGeom prst="rect">
            <a:avLst/>
          </a:prstGeom>
        </p:spPr>
      </p:pic>
      <p:sp>
        <p:nvSpPr>
          <p:cNvPr id="17" name="Rectangle 11">
            <a:extLst>
              <a:ext uri="{FF2B5EF4-FFF2-40B4-BE49-F238E27FC236}">
                <a16:creationId xmlns:a16="http://schemas.microsoft.com/office/drawing/2014/main" id="{2853AE55-7E35-44B0-89F1-3F52B262AF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3">
            <a:extLst>
              <a:ext uri="{FF2B5EF4-FFF2-40B4-BE49-F238E27FC236}">
                <a16:creationId xmlns:a16="http://schemas.microsoft.com/office/drawing/2014/main" id="{DBC4BE4D-4B50-4F51-9F85-4B5D60B02D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2C9693C-3A93-4C22-B6C9-9C6117634959}"/>
              </a:ext>
            </a:extLst>
          </p:cNvPr>
          <p:cNvSpPr>
            <a:spLocks noGrp="1"/>
          </p:cNvSpPr>
          <p:nvPr>
            <p:ph type="title"/>
          </p:nvPr>
        </p:nvSpPr>
        <p:spPr>
          <a:xfrm>
            <a:off x="774043" y="727626"/>
            <a:ext cx="4602152" cy="1718225"/>
          </a:xfrm>
        </p:spPr>
        <p:txBody>
          <a:bodyPr>
            <a:normAutofit/>
          </a:bodyPr>
          <a:lstStyle/>
          <a:p>
            <a:r>
              <a:rPr lang="es-ES" sz="4400" i="1"/>
              <a:t>Natural park:</a:t>
            </a:r>
            <a:endParaRPr lang="es-ES_tradnl" sz="4400" i="1"/>
          </a:p>
        </p:txBody>
      </p:sp>
      <p:sp>
        <p:nvSpPr>
          <p:cNvPr id="3" name="Marcador de contenido 2">
            <a:extLst>
              <a:ext uri="{FF2B5EF4-FFF2-40B4-BE49-F238E27FC236}">
                <a16:creationId xmlns:a16="http://schemas.microsoft.com/office/drawing/2014/main" id="{E19E0F09-496F-4E53-B2B2-7D6A3A470E07}"/>
              </a:ext>
            </a:extLst>
          </p:cNvPr>
          <p:cNvSpPr>
            <a:spLocks noGrp="1"/>
          </p:cNvSpPr>
          <p:nvPr>
            <p:ph idx="1"/>
          </p:nvPr>
        </p:nvSpPr>
        <p:spPr>
          <a:xfrm>
            <a:off x="774043" y="2538920"/>
            <a:ext cx="4602152" cy="3480066"/>
          </a:xfrm>
        </p:spPr>
        <p:txBody>
          <a:bodyPr>
            <a:normAutofit/>
          </a:bodyPr>
          <a:lstStyle/>
          <a:p>
            <a:r>
              <a:rPr lang="en-US" sz="1500" b="1" i="1" dirty="0">
                <a:latin typeface="+mj-lt"/>
              </a:rPr>
              <a:t>Sierras de </a:t>
            </a:r>
            <a:r>
              <a:rPr lang="en-US" sz="1500" b="1" i="1" dirty="0" err="1">
                <a:latin typeface="+mj-lt"/>
              </a:rPr>
              <a:t>Cazorla</a:t>
            </a:r>
            <a:r>
              <a:rPr lang="en-US" sz="1500" b="1" i="1" dirty="0">
                <a:latin typeface="+mj-lt"/>
              </a:rPr>
              <a:t>, Segura y Las Villas Natural Park</a:t>
            </a:r>
            <a:r>
              <a:rPr lang="en-US" sz="1500" i="1" dirty="0">
                <a:latin typeface="+mj-lt"/>
              </a:rPr>
              <a:t>  is a natural park in the eastern and northeastern part of the province of </a:t>
            </a:r>
            <a:r>
              <a:rPr lang="en-US" sz="1500" i="1" dirty="0" err="1">
                <a:latin typeface="+mj-lt"/>
              </a:rPr>
              <a:t>Jaén</a:t>
            </a:r>
            <a:r>
              <a:rPr lang="en-US" sz="1500" i="1" dirty="0">
                <a:latin typeface="+mj-lt"/>
              </a:rPr>
              <a:t>, Spain, established in 1986. With an area of 2,099.2 square </a:t>
            </a:r>
            <a:r>
              <a:rPr lang="en-US" sz="1500" i="1" dirty="0" smtClean="0">
                <a:latin typeface="+mj-lt"/>
              </a:rPr>
              <a:t>kilometers </a:t>
            </a:r>
            <a:r>
              <a:rPr lang="en-US" sz="1500" i="1" dirty="0">
                <a:latin typeface="+mj-lt"/>
              </a:rPr>
              <a:t>(810.5 </a:t>
            </a:r>
            <a:r>
              <a:rPr lang="en-US" sz="1500" i="1" dirty="0" err="1">
                <a:latin typeface="+mj-lt"/>
              </a:rPr>
              <a:t>sq</a:t>
            </a:r>
            <a:r>
              <a:rPr lang="en-US" sz="1500" i="1" dirty="0">
                <a:latin typeface="+mj-lt"/>
              </a:rPr>
              <a:t> mi),</a:t>
            </a:r>
            <a:r>
              <a:rPr lang="en-US" sz="1500" i="1" baseline="30000" dirty="0">
                <a:latin typeface="+mj-lt"/>
              </a:rPr>
              <a:t> </a:t>
            </a:r>
            <a:r>
              <a:rPr lang="en-US" sz="1500" i="1" dirty="0">
                <a:latin typeface="+mj-lt"/>
              </a:rPr>
              <a:t>it is the largest protected area in Spain and the second largest in Europe. It was declared a biosphere reserve by UNESCO in 1983 and also a Special Protection Area for migratory birds in 1988. </a:t>
            </a:r>
            <a:endParaRPr lang="es-ES_tradnl" sz="1500" i="1" dirty="0">
              <a:latin typeface="+mj-lt"/>
            </a:endParaRPr>
          </a:p>
        </p:txBody>
      </p:sp>
    </p:spTree>
    <p:extLst>
      <p:ext uri="{BB962C8B-B14F-4D97-AF65-F5344CB8AC3E}">
        <p14:creationId xmlns:p14="http://schemas.microsoft.com/office/powerpoint/2010/main" val="2698310277"/>
      </p:ext>
    </p:extLst>
  </p:cSld>
  <p:clrMapOvr>
    <a:masterClrMapping/>
  </p:clrMapOvr>
  <mc:AlternateContent xmlns:mc="http://schemas.openxmlformats.org/markup-compatibility/2006" xmlns:p14="http://schemas.microsoft.com/office/powerpoint/2010/main">
    <mc:Choice Requires="p14">
      <p:transition spd="slow" p14:dur="2250">
        <p14:vortex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8632963-757B-40C2-BB84-FC6107A54D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Imagen que contiene exterior, vaca, pasto, mamífero&#10;&#10;Descripción generada automáticamente">
            <a:extLst>
              <a:ext uri="{FF2B5EF4-FFF2-40B4-BE49-F238E27FC236}">
                <a16:creationId xmlns:a16="http://schemas.microsoft.com/office/drawing/2014/main" id="{33DEB1E5-2B6F-434F-8FAE-6AC116EBB0B0}"/>
              </a:ext>
            </a:extLst>
          </p:cNvPr>
          <p:cNvPicPr>
            <a:picLocks noChangeAspect="1"/>
          </p:cNvPicPr>
          <p:nvPr/>
        </p:nvPicPr>
        <p:blipFill rotWithShape="1">
          <a:blip r:embed="rId2">
            <a:extLst>
              <a:ext uri="{28A0092B-C50C-407E-A947-70E740481C1C}">
                <a14:useLocalDpi xmlns:a14="http://schemas.microsoft.com/office/drawing/2010/main" val="0"/>
              </a:ext>
            </a:extLst>
          </a:blip>
          <a:srcRect t="9335" b="6396"/>
          <a:stretch/>
        </p:blipFill>
        <p:spPr>
          <a:xfrm>
            <a:off x="20" y="-1"/>
            <a:ext cx="12191980" cy="6857999"/>
          </a:xfrm>
          <a:prstGeom prst="rect">
            <a:avLst/>
          </a:prstGeom>
        </p:spPr>
      </p:pic>
      <p:sp>
        <p:nvSpPr>
          <p:cNvPr id="12" name="Rectangle 11">
            <a:extLst>
              <a:ext uri="{FF2B5EF4-FFF2-40B4-BE49-F238E27FC236}">
                <a16:creationId xmlns:a16="http://schemas.microsoft.com/office/drawing/2014/main" id="{2853AE55-7E35-44B0-89F1-3F52B262AF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BC4BE4D-4B50-4F51-9F85-4B5D60B02D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98360A5-A0A3-49A3-AAE4-6469FAEFAAA9}"/>
              </a:ext>
            </a:extLst>
          </p:cNvPr>
          <p:cNvSpPr>
            <a:spLocks noGrp="1"/>
          </p:cNvSpPr>
          <p:nvPr>
            <p:ph type="title"/>
          </p:nvPr>
        </p:nvSpPr>
        <p:spPr>
          <a:xfrm>
            <a:off x="774043" y="727626"/>
            <a:ext cx="4602152" cy="1718225"/>
          </a:xfrm>
        </p:spPr>
        <p:txBody>
          <a:bodyPr>
            <a:normAutofit/>
          </a:bodyPr>
          <a:lstStyle/>
          <a:p>
            <a:r>
              <a:rPr lang="en-US" sz="3700" i="1"/>
              <a:t>Collado del Almendral Cinematotic Park:   </a:t>
            </a:r>
            <a:endParaRPr lang="es-ES_tradnl" sz="3700" i="1"/>
          </a:p>
        </p:txBody>
      </p:sp>
      <p:sp>
        <p:nvSpPr>
          <p:cNvPr id="3" name="Marcador de contenido 2">
            <a:extLst>
              <a:ext uri="{FF2B5EF4-FFF2-40B4-BE49-F238E27FC236}">
                <a16:creationId xmlns:a16="http://schemas.microsoft.com/office/drawing/2014/main" id="{6CD33B8D-AC10-47BF-AE2B-FF2D7F790DF5}"/>
              </a:ext>
            </a:extLst>
          </p:cNvPr>
          <p:cNvSpPr>
            <a:spLocks noGrp="1"/>
          </p:cNvSpPr>
          <p:nvPr>
            <p:ph idx="1"/>
          </p:nvPr>
        </p:nvSpPr>
        <p:spPr>
          <a:xfrm>
            <a:off x="774043" y="2538920"/>
            <a:ext cx="4602152" cy="3480066"/>
          </a:xfrm>
        </p:spPr>
        <p:txBody>
          <a:bodyPr>
            <a:normAutofit/>
          </a:bodyPr>
          <a:lstStyle/>
          <a:p>
            <a:r>
              <a:rPr lang="en-US" sz="1500" i="1" dirty="0">
                <a:latin typeface="+mj-lt"/>
              </a:rPr>
              <a:t>The </a:t>
            </a:r>
            <a:r>
              <a:rPr lang="en-US" sz="1500" i="1" dirty="0" err="1">
                <a:latin typeface="+mj-lt"/>
              </a:rPr>
              <a:t>Collado</a:t>
            </a:r>
            <a:r>
              <a:rPr lang="en-US" sz="1500" i="1" dirty="0">
                <a:latin typeface="+mj-lt"/>
              </a:rPr>
              <a:t> del </a:t>
            </a:r>
            <a:r>
              <a:rPr lang="en-US" sz="1500" i="1" dirty="0" err="1">
                <a:latin typeface="+mj-lt"/>
              </a:rPr>
              <a:t>Almendral</a:t>
            </a:r>
            <a:r>
              <a:rPr lang="en-US" sz="1500" i="1" dirty="0">
                <a:latin typeface="+mj-lt"/>
              </a:rPr>
              <a:t> </a:t>
            </a:r>
            <a:r>
              <a:rPr lang="en-US" sz="1500" i="1" dirty="0" err="1">
                <a:latin typeface="+mj-lt"/>
              </a:rPr>
              <a:t>Cinegetic</a:t>
            </a:r>
            <a:r>
              <a:rPr lang="en-US" sz="1500" i="1" dirty="0">
                <a:latin typeface="+mj-lt"/>
              </a:rPr>
              <a:t> Park is visited by guided tour by tourist train on a 5km tour (about 45 minutes by train), where visitors can see animals in semi-freedom within a natural setting of 100 hectares. They will observe among others; deer, deer, </a:t>
            </a:r>
            <a:r>
              <a:rPr lang="en-US" sz="1500" i="1" dirty="0" smtClean="0">
                <a:latin typeface="+mj-lt"/>
              </a:rPr>
              <a:t>mouflons, </a:t>
            </a:r>
            <a:r>
              <a:rPr lang="en-US" sz="1500" i="1" dirty="0">
                <a:latin typeface="+mj-lt"/>
              </a:rPr>
              <a:t>goat... We also have a 1.5 km walking route. (optional, upon payment of visit) which includes the stop at two viewpoints overlooking the </a:t>
            </a:r>
            <a:r>
              <a:rPr lang="en-US" sz="1500" i="1" dirty="0" err="1">
                <a:latin typeface="+mj-lt"/>
              </a:rPr>
              <a:t>Tranco</a:t>
            </a:r>
            <a:r>
              <a:rPr lang="en-US" sz="1500" i="1" dirty="0">
                <a:latin typeface="+mj-lt"/>
              </a:rPr>
              <a:t> swamp, where the exhibition and bird watching facilities are located. The center has a gift shop and a café. </a:t>
            </a:r>
            <a:endParaRPr lang="es-ES_tradnl" sz="1500" i="1" dirty="0">
              <a:latin typeface="+mj-lt"/>
            </a:endParaRPr>
          </a:p>
        </p:txBody>
      </p:sp>
    </p:spTree>
    <p:extLst>
      <p:ext uri="{BB962C8B-B14F-4D97-AF65-F5344CB8AC3E}">
        <p14:creationId xmlns:p14="http://schemas.microsoft.com/office/powerpoint/2010/main" val="12723284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8632963-757B-40C2-BB84-FC6107A54D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Imagen que contiene exterior, pasto, mamífero, animal&#10;&#10;Descripción generada automáticamente">
            <a:extLst>
              <a:ext uri="{FF2B5EF4-FFF2-40B4-BE49-F238E27FC236}">
                <a16:creationId xmlns:a16="http://schemas.microsoft.com/office/drawing/2014/main" id="{809ECF37-A9BB-4F53-9D4D-68345655AF10}"/>
              </a:ext>
            </a:extLst>
          </p:cNvPr>
          <p:cNvPicPr>
            <a:picLocks noChangeAspect="1"/>
          </p:cNvPicPr>
          <p:nvPr/>
        </p:nvPicPr>
        <p:blipFill rotWithShape="1">
          <a:blip r:embed="rId2">
            <a:extLst>
              <a:ext uri="{28A0092B-C50C-407E-A947-70E740481C1C}">
                <a14:useLocalDpi xmlns:a14="http://schemas.microsoft.com/office/drawing/2010/main" val="0"/>
              </a:ext>
            </a:extLst>
          </a:blip>
          <a:srcRect t="21606" r="9091" b="10212"/>
          <a:stretch/>
        </p:blipFill>
        <p:spPr>
          <a:xfrm>
            <a:off x="20" y="-1"/>
            <a:ext cx="12191980" cy="6857999"/>
          </a:xfrm>
          <a:prstGeom prst="rect">
            <a:avLst/>
          </a:prstGeom>
        </p:spPr>
      </p:pic>
      <p:sp>
        <p:nvSpPr>
          <p:cNvPr id="12" name="Rectangle 11">
            <a:extLst>
              <a:ext uri="{FF2B5EF4-FFF2-40B4-BE49-F238E27FC236}">
                <a16:creationId xmlns:a16="http://schemas.microsoft.com/office/drawing/2014/main" id="{2853AE55-7E35-44B0-89F1-3F52B262AF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BC4BE4D-4B50-4F51-9F85-4B5D60B02D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6450600-DD79-45DC-BED0-D12BA24DF8A0}"/>
              </a:ext>
            </a:extLst>
          </p:cNvPr>
          <p:cNvSpPr>
            <a:spLocks noGrp="1"/>
          </p:cNvSpPr>
          <p:nvPr>
            <p:ph type="title"/>
          </p:nvPr>
        </p:nvSpPr>
        <p:spPr>
          <a:xfrm>
            <a:off x="774043" y="727626"/>
            <a:ext cx="4602152" cy="1718225"/>
          </a:xfrm>
        </p:spPr>
        <p:txBody>
          <a:bodyPr>
            <a:normAutofit/>
          </a:bodyPr>
          <a:lstStyle/>
          <a:p>
            <a:r>
              <a:rPr lang="es-ES" sz="4400" i="1"/>
              <a:t>Animals:</a:t>
            </a:r>
            <a:endParaRPr lang="es-ES_tradnl" sz="4400" i="1"/>
          </a:p>
        </p:txBody>
      </p:sp>
      <p:sp>
        <p:nvSpPr>
          <p:cNvPr id="3" name="Marcador de contenido 2">
            <a:extLst>
              <a:ext uri="{FF2B5EF4-FFF2-40B4-BE49-F238E27FC236}">
                <a16:creationId xmlns:a16="http://schemas.microsoft.com/office/drawing/2014/main" id="{1FE08BF6-4508-429D-AFD2-097E823EBB70}"/>
              </a:ext>
            </a:extLst>
          </p:cNvPr>
          <p:cNvSpPr>
            <a:spLocks noGrp="1"/>
          </p:cNvSpPr>
          <p:nvPr>
            <p:ph idx="1"/>
          </p:nvPr>
        </p:nvSpPr>
        <p:spPr>
          <a:xfrm>
            <a:off x="774043" y="2538920"/>
            <a:ext cx="4602152" cy="3480066"/>
          </a:xfrm>
        </p:spPr>
        <p:txBody>
          <a:bodyPr>
            <a:normAutofit/>
          </a:bodyPr>
          <a:lstStyle/>
          <a:p>
            <a:r>
              <a:rPr lang="es-ES_tradnl" sz="1500" i="1" err="1">
                <a:latin typeface="+mj-lt"/>
              </a:rPr>
              <a:t>The</a:t>
            </a:r>
            <a:r>
              <a:rPr lang="es-ES_tradnl" sz="1500" i="1">
                <a:latin typeface="+mj-lt"/>
              </a:rPr>
              <a:t> garduña (Mars </a:t>
            </a:r>
            <a:r>
              <a:rPr lang="es-ES_tradnl" sz="1500" i="1" err="1">
                <a:latin typeface="+mj-lt"/>
              </a:rPr>
              <a:t>foina</a:t>
            </a:r>
            <a:r>
              <a:rPr lang="es-ES_tradnl" sz="1500" i="1">
                <a:latin typeface="+mj-lt"/>
              </a:rPr>
              <a:t>), </a:t>
            </a:r>
            <a:r>
              <a:rPr lang="es-ES_tradnl" sz="1500" i="1" err="1">
                <a:latin typeface="+mj-lt"/>
              </a:rPr>
              <a:t>the</a:t>
            </a:r>
            <a:r>
              <a:rPr lang="es-ES_tradnl" sz="1500" i="1">
                <a:latin typeface="+mj-lt"/>
              </a:rPr>
              <a:t> </a:t>
            </a:r>
            <a:r>
              <a:rPr lang="es-ES_tradnl" sz="1500" i="1" err="1">
                <a:latin typeface="+mj-lt"/>
              </a:rPr>
              <a:t>fox</a:t>
            </a:r>
            <a:r>
              <a:rPr lang="es-ES_tradnl" sz="1500" i="1">
                <a:latin typeface="+mj-lt"/>
              </a:rPr>
              <a:t> (</a:t>
            </a:r>
            <a:r>
              <a:rPr lang="es-ES_tradnl" sz="1500" i="1" err="1">
                <a:latin typeface="+mj-lt"/>
              </a:rPr>
              <a:t>Vulpes</a:t>
            </a:r>
            <a:r>
              <a:rPr lang="es-ES_tradnl" sz="1500" i="1">
                <a:latin typeface="+mj-lt"/>
              </a:rPr>
              <a:t> </a:t>
            </a:r>
            <a:r>
              <a:rPr lang="es-ES_tradnl" sz="1500" i="1" err="1">
                <a:latin typeface="+mj-lt"/>
              </a:rPr>
              <a:t>vulpes</a:t>
            </a:r>
            <a:r>
              <a:rPr lang="es-ES_tradnl" sz="1500" i="1">
                <a:latin typeface="+mj-lt"/>
              </a:rPr>
              <a:t>), </a:t>
            </a:r>
            <a:r>
              <a:rPr lang="es-ES_tradnl" sz="1500" i="1" err="1">
                <a:latin typeface="+mj-lt"/>
              </a:rPr>
              <a:t>field</a:t>
            </a:r>
            <a:r>
              <a:rPr lang="es-ES_tradnl" sz="1500" i="1">
                <a:latin typeface="+mj-lt"/>
              </a:rPr>
              <a:t> mouse (</a:t>
            </a:r>
            <a:r>
              <a:rPr lang="es-ES_tradnl" sz="1500" i="1" err="1">
                <a:latin typeface="+mj-lt"/>
              </a:rPr>
              <a:t>Apodemus</a:t>
            </a:r>
            <a:r>
              <a:rPr lang="es-ES_tradnl" sz="1500" i="1">
                <a:latin typeface="+mj-lt"/>
              </a:rPr>
              <a:t> </a:t>
            </a:r>
            <a:r>
              <a:rPr lang="es-ES_tradnl" sz="1500" i="1" err="1">
                <a:latin typeface="+mj-lt"/>
              </a:rPr>
              <a:t>sylvticus</a:t>
            </a:r>
            <a:r>
              <a:rPr lang="es-ES_tradnl" sz="1500" i="1">
                <a:latin typeface="+mj-lt"/>
              </a:rPr>
              <a:t>), </a:t>
            </a:r>
            <a:r>
              <a:rPr lang="es-ES_tradnl" sz="1500" i="1" err="1">
                <a:latin typeface="+mj-lt"/>
              </a:rPr>
              <a:t>otter</a:t>
            </a:r>
            <a:r>
              <a:rPr lang="es-ES_tradnl" sz="1500" i="1">
                <a:latin typeface="+mj-lt"/>
              </a:rPr>
              <a:t> (</a:t>
            </a:r>
            <a:r>
              <a:rPr lang="es-ES_tradnl" sz="1500" i="1" err="1">
                <a:latin typeface="+mj-lt"/>
              </a:rPr>
              <a:t>Lutra</a:t>
            </a:r>
            <a:r>
              <a:rPr lang="es-ES_tradnl" sz="1500" i="1">
                <a:latin typeface="+mj-lt"/>
              </a:rPr>
              <a:t> </a:t>
            </a:r>
            <a:r>
              <a:rPr lang="es-ES_tradnl" sz="1500" i="1" err="1">
                <a:latin typeface="+mj-lt"/>
              </a:rPr>
              <a:t>lutra</a:t>
            </a:r>
            <a:r>
              <a:rPr lang="es-ES_tradnl" sz="1500" i="1">
                <a:latin typeface="+mj-lt"/>
              </a:rPr>
              <a:t>), </a:t>
            </a:r>
            <a:r>
              <a:rPr lang="es-ES_tradnl" sz="1500" i="1" err="1">
                <a:latin typeface="+mj-lt"/>
              </a:rPr>
              <a:t>the</a:t>
            </a:r>
            <a:r>
              <a:rPr lang="es-ES_tradnl" sz="1500" i="1">
                <a:latin typeface="+mj-lt"/>
              </a:rPr>
              <a:t> wild </a:t>
            </a:r>
            <a:r>
              <a:rPr lang="es-ES_tradnl" sz="1500" i="1" err="1">
                <a:latin typeface="+mj-lt"/>
              </a:rPr>
              <a:t>cat</a:t>
            </a:r>
            <a:r>
              <a:rPr lang="es-ES_tradnl" sz="1500" i="1">
                <a:latin typeface="+mj-lt"/>
              </a:rPr>
              <a:t> (</a:t>
            </a:r>
            <a:r>
              <a:rPr lang="es-ES_tradnl" sz="1500" i="1" err="1">
                <a:latin typeface="+mj-lt"/>
              </a:rPr>
              <a:t>Felis</a:t>
            </a:r>
            <a:r>
              <a:rPr lang="es-ES_tradnl" sz="1500" i="1">
                <a:latin typeface="+mj-lt"/>
              </a:rPr>
              <a:t> </a:t>
            </a:r>
            <a:r>
              <a:rPr lang="es-ES_tradnl" sz="1500" i="1" err="1">
                <a:latin typeface="+mj-lt"/>
              </a:rPr>
              <a:t>sylvestris</a:t>
            </a:r>
            <a:r>
              <a:rPr lang="es-ES_tradnl" sz="1500" i="1">
                <a:latin typeface="+mj-lt"/>
              </a:rPr>
              <a:t>) </a:t>
            </a:r>
            <a:r>
              <a:rPr lang="es-ES_tradnl" sz="1500" i="1" err="1">
                <a:latin typeface="+mj-lt"/>
              </a:rPr>
              <a:t>the</a:t>
            </a:r>
            <a:r>
              <a:rPr lang="es-ES_tradnl" sz="1500" i="1">
                <a:latin typeface="+mj-lt"/>
              </a:rPr>
              <a:t> </a:t>
            </a:r>
            <a:r>
              <a:rPr lang="es-ES_tradnl" sz="1500" i="1" err="1">
                <a:latin typeface="+mj-lt"/>
              </a:rPr>
              <a:t>badger</a:t>
            </a:r>
            <a:r>
              <a:rPr lang="es-ES_tradnl" sz="1500" i="1">
                <a:latin typeface="+mj-lt"/>
              </a:rPr>
              <a:t> (</a:t>
            </a:r>
            <a:r>
              <a:rPr lang="es-ES_tradnl" sz="1500" i="1" err="1">
                <a:latin typeface="+mj-lt"/>
              </a:rPr>
              <a:t>Meles</a:t>
            </a:r>
            <a:r>
              <a:rPr lang="es-ES_tradnl" sz="1500" i="1">
                <a:latin typeface="+mj-lt"/>
              </a:rPr>
              <a:t> </a:t>
            </a:r>
            <a:r>
              <a:rPr lang="es-ES_tradnl" sz="1500" i="1" err="1">
                <a:latin typeface="+mj-lt"/>
              </a:rPr>
              <a:t>meles</a:t>
            </a:r>
            <a:r>
              <a:rPr lang="es-ES_tradnl" sz="1500" i="1">
                <a:latin typeface="+mj-lt"/>
              </a:rPr>
              <a:t>), </a:t>
            </a:r>
            <a:r>
              <a:rPr lang="es-ES_tradnl" sz="1500" i="1" err="1">
                <a:latin typeface="+mj-lt"/>
              </a:rPr>
              <a:t>the</a:t>
            </a:r>
            <a:r>
              <a:rPr lang="es-ES_tradnl" sz="1500" i="1">
                <a:latin typeface="+mj-lt"/>
              </a:rPr>
              <a:t> </a:t>
            </a:r>
            <a:r>
              <a:rPr lang="es-ES_tradnl" sz="1500" i="1" err="1">
                <a:latin typeface="+mj-lt"/>
              </a:rPr>
              <a:t>deer</a:t>
            </a:r>
            <a:r>
              <a:rPr lang="es-ES_tradnl" sz="1500" i="1">
                <a:latin typeface="+mj-lt"/>
              </a:rPr>
              <a:t> (</a:t>
            </a:r>
            <a:r>
              <a:rPr lang="es-ES_tradnl" sz="1500" i="1" err="1">
                <a:latin typeface="+mj-lt"/>
              </a:rPr>
              <a:t>Cervus</a:t>
            </a:r>
            <a:r>
              <a:rPr lang="es-ES_tradnl" sz="1500" i="1">
                <a:latin typeface="+mj-lt"/>
              </a:rPr>
              <a:t> </a:t>
            </a:r>
            <a:r>
              <a:rPr lang="es-ES_tradnl" sz="1500" i="1" err="1">
                <a:latin typeface="+mj-lt"/>
              </a:rPr>
              <a:t>elphus</a:t>
            </a:r>
            <a:r>
              <a:rPr lang="es-ES_tradnl" sz="1500" i="1">
                <a:latin typeface="+mj-lt"/>
              </a:rPr>
              <a:t>), </a:t>
            </a:r>
            <a:r>
              <a:rPr lang="es-ES_tradnl" sz="1500" i="1" err="1">
                <a:latin typeface="+mj-lt"/>
              </a:rPr>
              <a:t>the</a:t>
            </a:r>
            <a:r>
              <a:rPr lang="es-ES_tradnl" sz="1500" i="1">
                <a:latin typeface="+mj-lt"/>
              </a:rPr>
              <a:t> gamo (Dama), </a:t>
            </a:r>
            <a:r>
              <a:rPr lang="es-ES_tradnl" sz="1500" i="1" err="1">
                <a:latin typeface="+mj-lt"/>
              </a:rPr>
              <a:t>the</a:t>
            </a:r>
            <a:r>
              <a:rPr lang="es-ES_tradnl" sz="1500" i="1">
                <a:latin typeface="+mj-lt"/>
              </a:rPr>
              <a:t> </a:t>
            </a:r>
            <a:r>
              <a:rPr lang="es-ES_tradnl" sz="1500" i="1" err="1">
                <a:latin typeface="+mj-lt"/>
              </a:rPr>
              <a:t>goat</a:t>
            </a:r>
            <a:r>
              <a:rPr lang="es-ES_tradnl" sz="1500" i="1">
                <a:latin typeface="+mj-lt"/>
              </a:rPr>
              <a:t> montés (Capra </a:t>
            </a:r>
            <a:r>
              <a:rPr lang="es-ES_tradnl" sz="1500" i="1" err="1">
                <a:latin typeface="+mj-lt"/>
              </a:rPr>
              <a:t>pyrena</a:t>
            </a:r>
            <a:r>
              <a:rPr lang="es-ES_tradnl" sz="1500" i="1">
                <a:latin typeface="+mj-lt"/>
              </a:rPr>
              <a:t> </a:t>
            </a:r>
            <a:r>
              <a:rPr lang="es-ES_tradnl" sz="1500" i="1" err="1">
                <a:latin typeface="+mj-lt"/>
              </a:rPr>
              <a:t>hispanicicaa</a:t>
            </a:r>
            <a:r>
              <a:rPr lang="es-ES_tradnl" sz="1500" i="1">
                <a:latin typeface="+mj-lt"/>
              </a:rPr>
              <a:t>), wild </a:t>
            </a:r>
            <a:r>
              <a:rPr lang="es-ES_tradnl" sz="1500" i="1" err="1">
                <a:latin typeface="+mj-lt"/>
              </a:rPr>
              <a:t>boar</a:t>
            </a:r>
            <a:r>
              <a:rPr lang="es-ES_tradnl" sz="1500" i="1">
                <a:latin typeface="+mj-lt"/>
              </a:rPr>
              <a:t> (</a:t>
            </a:r>
            <a:r>
              <a:rPr lang="es-ES_tradnl" sz="1500" i="1" err="1">
                <a:latin typeface="+mj-lt"/>
              </a:rPr>
              <a:t>His</a:t>
            </a:r>
            <a:r>
              <a:rPr lang="es-ES_tradnl" sz="1500" i="1">
                <a:latin typeface="+mj-lt"/>
              </a:rPr>
              <a:t> </a:t>
            </a:r>
            <a:r>
              <a:rPr lang="es-ES_tradnl" sz="1500" i="1" err="1">
                <a:latin typeface="+mj-lt"/>
              </a:rPr>
              <a:t>scrofa</a:t>
            </a:r>
            <a:r>
              <a:rPr lang="es-ES_tradnl" sz="1500" i="1">
                <a:latin typeface="+mj-lt"/>
              </a:rPr>
              <a:t>).</a:t>
            </a:r>
          </a:p>
        </p:txBody>
      </p:sp>
    </p:spTree>
    <p:extLst>
      <p:ext uri="{BB962C8B-B14F-4D97-AF65-F5344CB8AC3E}">
        <p14:creationId xmlns:p14="http://schemas.microsoft.com/office/powerpoint/2010/main" val="38695587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tint val="95000"/>
              </a:schemeClr>
              <a:schemeClr val="bg1">
                <a:shade val="92000"/>
                <a:satMod val="115000"/>
              </a:schemeClr>
            </a:duotone>
          </a:blip>
          <a:tile tx="0" ty="0" sx="60000" sy="60000" flip="none" algn="tl"/>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4DB13E-F722-4ED6-BB00-556651E952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1" name="Rectangle 9">
            <a:extLst>
              <a:ext uri="{FF2B5EF4-FFF2-40B4-BE49-F238E27FC236}">
                <a16:creationId xmlns:a16="http://schemas.microsoft.com/office/drawing/2014/main" id="{7B58A187-A4B1-42EB-A4C7-8635BA507B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42" name="Rectangle 11">
            <a:extLst>
              <a:ext uri="{FF2B5EF4-FFF2-40B4-BE49-F238E27FC236}">
                <a16:creationId xmlns:a16="http://schemas.microsoft.com/office/drawing/2014/main" id="{37F14E7F-3054-458C-ACF9-A8DA1757C6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43" name="Rectangle 13">
            <a:extLst>
              <a:ext uri="{FF2B5EF4-FFF2-40B4-BE49-F238E27FC236}">
                <a16:creationId xmlns:a16="http://schemas.microsoft.com/office/drawing/2014/main" id="{93747C1C-97FC-4D70-A6C8-A01FBCF5A9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4" name="Group 15">
            <a:extLst>
              <a:ext uri="{FF2B5EF4-FFF2-40B4-BE49-F238E27FC236}">
                <a16:creationId xmlns:a16="http://schemas.microsoft.com/office/drawing/2014/main" id="{E26428D7-C6F3-473D-A360-A3F5C3E8728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05CDC370-AE44-4300-98BA-FE204E88176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5" name="Straight Connector 17">
              <a:extLst>
                <a:ext uri="{FF2B5EF4-FFF2-40B4-BE49-F238E27FC236}">
                  <a16:creationId xmlns:a16="http://schemas.microsoft.com/office/drawing/2014/main" id="{47B15501-CB9A-4642-80EE-2876EF039EB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AFF9525-325F-47B3-A63C-93C12253AD7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1" name="Rectangle 20">
            <a:extLst>
              <a:ext uri="{FF2B5EF4-FFF2-40B4-BE49-F238E27FC236}">
                <a16:creationId xmlns:a16="http://schemas.microsoft.com/office/drawing/2014/main" id="{B66F8A2C-B8CF-4B20-9A73-2ADCF630275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6" name="Rectangle 22">
            <a:extLst>
              <a:ext uri="{FF2B5EF4-FFF2-40B4-BE49-F238E27FC236}">
                <a16:creationId xmlns:a16="http://schemas.microsoft.com/office/drawing/2014/main" id="{B5DD78E9-DE0D-47AF-A0DB-F475221E3D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47" name="Rectangle 24">
            <a:extLst>
              <a:ext uri="{FF2B5EF4-FFF2-40B4-BE49-F238E27FC236}">
                <a16:creationId xmlns:a16="http://schemas.microsoft.com/office/drawing/2014/main" id="{A118D329-2010-4A15-B57C-429FFAE35B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ln w="6350" cap="sq" cmpd="sng" algn="ctr">
            <a:solidFill>
              <a:schemeClr val="tx1">
                <a:lumMod val="75000"/>
                <a:lumOff val="25000"/>
              </a:schemeClr>
            </a:solidFill>
            <a:prstDash val="solid"/>
            <a:miter lim="800000"/>
          </a:ln>
          <a:effectLst/>
        </p:spPr>
      </p:sp>
      <p:sp>
        <p:nvSpPr>
          <p:cNvPr id="2" name="Título 1">
            <a:extLst>
              <a:ext uri="{FF2B5EF4-FFF2-40B4-BE49-F238E27FC236}">
                <a16:creationId xmlns:a16="http://schemas.microsoft.com/office/drawing/2014/main" id="{926F4FA0-F851-4DF8-9566-5BD91518AF9E}"/>
              </a:ext>
            </a:extLst>
          </p:cNvPr>
          <p:cNvSpPr>
            <a:spLocks noGrp="1"/>
          </p:cNvSpPr>
          <p:nvPr>
            <p:ph type="title"/>
          </p:nvPr>
        </p:nvSpPr>
        <p:spPr>
          <a:xfrm>
            <a:off x="1263520" y="1272800"/>
            <a:ext cx="6544620" cy="4312402"/>
          </a:xfrm>
        </p:spPr>
        <p:txBody>
          <a:bodyPr vert="horz" lIns="91440" tIns="45720" rIns="91440" bIns="45720" rtlCol="0" anchor="ctr">
            <a:normAutofit/>
          </a:bodyPr>
          <a:lstStyle/>
          <a:p>
            <a:pPr algn="r">
              <a:lnSpc>
                <a:spcPct val="83000"/>
              </a:lnSpc>
            </a:pPr>
            <a:r>
              <a:rPr lang="en-US" sz="4400" b="0" kern="1200" cap="all" spc="-100" baseline="0" dirty="0">
                <a:solidFill>
                  <a:schemeClr val="tx1"/>
                </a:solidFill>
                <a:effectLst/>
                <a:latin typeface="+mj-lt"/>
                <a:ea typeface="+mn-ea"/>
                <a:cs typeface="+mn-cs"/>
              </a:rPr>
              <a:t>By: Jorge Moriel</a:t>
            </a:r>
            <a:br>
              <a:rPr lang="en-US" sz="4400" b="0" kern="1200" cap="all" spc="-100" baseline="0" dirty="0">
                <a:solidFill>
                  <a:schemeClr val="tx1"/>
                </a:solidFill>
                <a:effectLst/>
                <a:latin typeface="+mj-lt"/>
                <a:ea typeface="+mn-ea"/>
                <a:cs typeface="+mn-cs"/>
              </a:rPr>
            </a:br>
            <a:r>
              <a:rPr lang="en-US" sz="4400" b="0" kern="1200" cap="all" spc="-100" baseline="0" dirty="0">
                <a:solidFill>
                  <a:schemeClr val="tx1"/>
                </a:solidFill>
                <a:effectLst/>
                <a:latin typeface="+mj-lt"/>
                <a:ea typeface="+mn-ea"/>
                <a:cs typeface="+mn-cs"/>
              </a:rPr>
              <a:t>       David Toledo</a:t>
            </a:r>
            <a:br>
              <a:rPr lang="en-US" sz="4400" b="0" kern="1200" cap="all" spc="-100" baseline="0" dirty="0">
                <a:solidFill>
                  <a:schemeClr val="tx1"/>
                </a:solidFill>
                <a:effectLst/>
                <a:latin typeface="+mj-lt"/>
                <a:ea typeface="+mn-ea"/>
                <a:cs typeface="+mn-cs"/>
              </a:rPr>
            </a:br>
            <a:r>
              <a:rPr lang="en-US" sz="4400" b="0" kern="1200" cap="all" spc="-100" baseline="0" dirty="0">
                <a:solidFill>
                  <a:schemeClr val="tx1"/>
                </a:solidFill>
                <a:effectLst/>
                <a:latin typeface="+mj-lt"/>
                <a:ea typeface="+mn-ea"/>
                <a:cs typeface="+mn-cs"/>
              </a:rPr>
              <a:t>  Mario</a:t>
            </a:r>
            <a:r>
              <a:rPr lang="en-US" sz="4400" cap="all" spc="-100" dirty="0">
                <a:solidFill>
                  <a:schemeClr val="tx1"/>
                </a:solidFill>
              </a:rPr>
              <a:t> </a:t>
            </a:r>
            <a:r>
              <a:rPr lang="en-US" sz="4400" b="0" kern="1200" cap="all" spc="-100" baseline="0" dirty="0" err="1">
                <a:solidFill>
                  <a:schemeClr val="tx1"/>
                </a:solidFill>
                <a:effectLst/>
                <a:latin typeface="+mj-lt"/>
                <a:ea typeface="+mn-ea"/>
                <a:cs typeface="+mn-cs"/>
              </a:rPr>
              <a:t>Erkelens</a:t>
            </a:r>
            <a:r>
              <a:rPr lang="en-US" sz="4400" b="0" kern="1200" cap="all" spc="-100" baseline="0" dirty="0">
                <a:solidFill>
                  <a:schemeClr val="tx1"/>
                </a:solidFill>
                <a:effectLst/>
                <a:latin typeface="+mj-lt"/>
                <a:ea typeface="+mn-ea"/>
                <a:cs typeface="+mn-cs"/>
              </a:rPr>
              <a:t/>
            </a:r>
            <a:br>
              <a:rPr lang="en-US" sz="4400" b="0" kern="1200" cap="all" spc="-100" baseline="0" dirty="0">
                <a:solidFill>
                  <a:schemeClr val="tx1"/>
                </a:solidFill>
                <a:effectLst/>
                <a:latin typeface="+mj-lt"/>
                <a:ea typeface="+mn-ea"/>
                <a:cs typeface="+mn-cs"/>
              </a:rPr>
            </a:br>
            <a:r>
              <a:rPr lang="en-US" sz="4400" b="0" kern="1200" cap="all" spc="-100" baseline="0" dirty="0">
                <a:solidFill>
                  <a:schemeClr val="tx1"/>
                </a:solidFill>
                <a:effectLst/>
                <a:latin typeface="+mj-lt"/>
                <a:ea typeface="+mn-ea"/>
                <a:cs typeface="+mn-cs"/>
              </a:rPr>
              <a:t>       Emilio Sánchez</a:t>
            </a:r>
          </a:p>
        </p:txBody>
      </p:sp>
      <p:cxnSp>
        <p:nvCxnSpPr>
          <p:cNvPr id="48" name="Straight Connector 26">
            <a:extLst>
              <a:ext uri="{FF2B5EF4-FFF2-40B4-BE49-F238E27FC236}">
                <a16:creationId xmlns:a16="http://schemas.microsoft.com/office/drawing/2014/main" id="{994262BC-EE98-4BD6-82DB-4955E8DCC29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2" y="2057401"/>
            <a:ext cx="0" cy="274320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7818445"/>
      </p:ext>
    </p:extLst>
  </p:cSld>
  <p:clrMapOvr>
    <a:masterClrMapping/>
  </p:clrMapOvr>
  <mc:AlternateContent xmlns:mc="http://schemas.openxmlformats.org/markup-compatibility/2006" xmlns:p14="http://schemas.microsoft.com/office/powerpoint/2010/main">
    <mc:Choice Requires="p14">
      <p:transition spd="slow" p14:dur="3000">
        <p14:window dir="vert"/>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
      <a:dk1>
        <a:srgbClr val="000000"/>
      </a:dk1>
      <a:lt1>
        <a:srgbClr val="FFFFFF"/>
      </a:lt1>
      <a:dk2>
        <a:srgbClr val="233C22"/>
      </a:dk2>
      <a:lt2>
        <a:srgbClr val="E8E2E2"/>
      </a:lt2>
      <a:accent1>
        <a:srgbClr val="45B0A8"/>
      </a:accent1>
      <a:accent2>
        <a:srgbClr val="3BB177"/>
      </a:accent2>
      <a:accent3>
        <a:srgbClr val="47B451"/>
      </a:accent3>
      <a:accent4>
        <a:srgbClr val="61B13B"/>
      </a:accent4>
      <a:accent5>
        <a:srgbClr val="90AB43"/>
      </a:accent5>
      <a:accent6>
        <a:srgbClr val="B19F3B"/>
      </a:accent6>
      <a:hlink>
        <a:srgbClr val="648C2E"/>
      </a:hlink>
      <a:folHlink>
        <a:srgbClr val="828282"/>
      </a:folHlink>
    </a:clrScheme>
    <a:fontScheme name="Savon">
      <a:majorFont>
        <a:latin typeface="Century School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docProps/app.xml><?xml version="1.0" encoding="utf-8"?>
<Properties xmlns="http://schemas.openxmlformats.org/officeDocument/2006/extended-properties" xmlns:vt="http://schemas.openxmlformats.org/officeDocument/2006/docPropsVTypes">
  <TotalTime>7</TotalTime>
  <Words>408</Words>
  <Application>Microsoft Office PowerPoint</Application>
  <PresentationFormat>Panorámica</PresentationFormat>
  <Paragraphs>15</Paragraphs>
  <Slides>7</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7</vt:i4>
      </vt:variant>
    </vt:vector>
  </HeadingPairs>
  <TitlesOfParts>
    <vt:vector size="12" baseType="lpstr">
      <vt:lpstr>Brush Script MT</vt:lpstr>
      <vt:lpstr>Century Schoolbook</vt:lpstr>
      <vt:lpstr>Franklin Gothic Book</vt:lpstr>
      <vt:lpstr>Garamond</vt:lpstr>
      <vt:lpstr>SavonVTI</vt:lpstr>
      <vt:lpstr>Andalucia</vt:lpstr>
      <vt:lpstr>Cazorla:</vt:lpstr>
      <vt:lpstr>History of Cazorla:</vt:lpstr>
      <vt:lpstr>Natural park:</vt:lpstr>
      <vt:lpstr>Collado del Almendral Cinematotic Park:   </vt:lpstr>
      <vt:lpstr>Animals:</vt:lpstr>
      <vt:lpstr>By: Jorge Moriel        David Toledo   Mario Erkelens        Emilio Sánchez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Andalucia</dc:title>
  <dc:creator>Juan Antonio Moriel Garcia</dc:creator>
  <cp:lastModifiedBy>renka martin</cp:lastModifiedBy>
  <cp:revision>3</cp:revision>
  <dcterms:created xsi:type="dcterms:W3CDTF">2019-11-04T22:14:47Z</dcterms:created>
  <dcterms:modified xsi:type="dcterms:W3CDTF">2020-01-12T17:15:41Z</dcterms:modified>
</cp:coreProperties>
</file>