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5CEE2-0061-449D-9AF3-DE68D7AF1515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B93DC9-6C1D-471E-AE52-AB198079349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93DC9-6C1D-471E-AE52-AB1980793491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B416E-3EB1-4BCB-AA5F-489510B6D45F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AD530-E0F0-47CC-8ED4-0042B42AE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B416E-3EB1-4BCB-AA5F-489510B6D45F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AD530-E0F0-47CC-8ED4-0042B42AE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B416E-3EB1-4BCB-AA5F-489510B6D45F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AD530-E0F0-47CC-8ED4-0042B42AE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B416E-3EB1-4BCB-AA5F-489510B6D45F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AD530-E0F0-47CC-8ED4-0042B42AE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B416E-3EB1-4BCB-AA5F-489510B6D45F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AD530-E0F0-47CC-8ED4-0042B42AE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B416E-3EB1-4BCB-AA5F-489510B6D45F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AD530-E0F0-47CC-8ED4-0042B42AE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B416E-3EB1-4BCB-AA5F-489510B6D45F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AD530-E0F0-47CC-8ED4-0042B42AE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B416E-3EB1-4BCB-AA5F-489510B6D45F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AD530-E0F0-47CC-8ED4-0042B42AE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B416E-3EB1-4BCB-AA5F-489510B6D45F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AD530-E0F0-47CC-8ED4-0042B42AE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B416E-3EB1-4BCB-AA5F-489510B6D45F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AD530-E0F0-47CC-8ED4-0042B42AE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B416E-3EB1-4BCB-AA5F-489510B6D45F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AD530-E0F0-47CC-8ED4-0042B42AE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B416E-3EB1-4BCB-AA5F-489510B6D45F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AD530-E0F0-47CC-8ED4-0042B42AE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gif"/><Relationship Id="rId4" Type="http://schemas.openxmlformats.org/officeDocument/2006/relationships/image" Target="../media/image5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gif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gif"/><Relationship Id="rId5" Type="http://schemas.openxmlformats.org/officeDocument/2006/relationships/image" Target="../media/image55.gif"/><Relationship Id="rId4" Type="http://schemas.openxmlformats.org/officeDocument/2006/relationships/image" Target="../media/image5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1.gif"/><Relationship Id="rId4" Type="http://schemas.openxmlformats.org/officeDocument/2006/relationships/image" Target="../media/image6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5.gif"/><Relationship Id="rId4" Type="http://schemas.openxmlformats.org/officeDocument/2006/relationships/image" Target="../media/image6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17.jpeg"/><Relationship Id="rId7" Type="http://schemas.openxmlformats.org/officeDocument/2006/relationships/image" Target="../media/image21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image" Target="../media/image31.jpeg"/><Relationship Id="rId7" Type="http://schemas.openxmlformats.org/officeDocument/2006/relationships/image" Target="../media/image35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gif"/><Relationship Id="rId4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gif"/><Relationship Id="rId4" Type="http://schemas.openxmlformats.org/officeDocument/2006/relationships/image" Target="../media/image4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ovi-racha.com/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gif"/><Relationship Id="rId4" Type="http://schemas.openxmlformats.org/officeDocument/2006/relationships/image" Target="../media/image4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3571876"/>
            <a:ext cx="7972452" cy="1000132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Georgia</a:t>
            </a:r>
            <a:endParaRPr lang="en-US" sz="7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 descr="დროშა და გერბი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5000636"/>
            <a:ext cx="3543300" cy="1295400"/>
          </a:xfrm>
          <a:prstGeom prst="rect">
            <a:avLst/>
          </a:prstGeom>
        </p:spPr>
      </p:pic>
      <p:pic>
        <p:nvPicPr>
          <p:cNvPr id="4" name="Picture 3" descr="Georg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285728"/>
            <a:ext cx="8072494" cy="3214710"/>
          </a:xfrm>
          <a:prstGeom prst="rect">
            <a:avLst/>
          </a:prstGeom>
        </p:spPr>
      </p:pic>
      <p:pic>
        <p:nvPicPr>
          <p:cNvPr id="5" name="Picture 4" descr="3663ad956f6afe1dfd9cc7ab348ba64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72" y="642918"/>
            <a:ext cx="1428728" cy="1214446"/>
          </a:xfrm>
          <a:prstGeom prst="rect">
            <a:avLst/>
          </a:prstGeom>
        </p:spPr>
      </p:pic>
      <p:pic>
        <p:nvPicPr>
          <p:cNvPr id="6" name="Picture 5" descr="e36362e655422d6043f4aae98f9f019d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480" y="3786190"/>
            <a:ext cx="952500" cy="1143000"/>
          </a:xfrm>
          <a:prstGeom prst="rect">
            <a:avLst/>
          </a:prstGeom>
        </p:spPr>
      </p:pic>
      <p:pic>
        <p:nvPicPr>
          <p:cNvPr id="7" name="Picture 6" descr="e36362e655422d6043f4aae98f9f019d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6710" y="3857628"/>
            <a:ext cx="952500" cy="1143000"/>
          </a:xfrm>
          <a:prstGeom prst="rect">
            <a:avLst/>
          </a:prstGeom>
        </p:spPr>
      </p:pic>
      <p:pic>
        <p:nvPicPr>
          <p:cNvPr id="8" name="Picture 7" descr="e36362e655422d6043f4aae98f9f019d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3857628"/>
            <a:ext cx="952500" cy="1143000"/>
          </a:xfrm>
          <a:prstGeom prst="rect">
            <a:avLst/>
          </a:prstGeom>
        </p:spPr>
      </p:pic>
      <p:pic>
        <p:nvPicPr>
          <p:cNvPr id="9" name="Picture 8" descr="e36362e655422d6043f4aae98f9f019d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264" y="3786190"/>
            <a:ext cx="952500" cy="1143000"/>
          </a:xfrm>
          <a:prstGeom prst="rect">
            <a:avLst/>
          </a:prstGeom>
        </p:spPr>
      </p:pic>
      <p:pic>
        <p:nvPicPr>
          <p:cNvPr id="10" name="Picture 9" descr="e36362e655422d6043f4aae98f9f019d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6578" y="5429264"/>
            <a:ext cx="952500" cy="1143000"/>
          </a:xfrm>
          <a:prstGeom prst="rect">
            <a:avLst/>
          </a:prstGeom>
        </p:spPr>
      </p:pic>
      <p:pic>
        <p:nvPicPr>
          <p:cNvPr id="11" name="Picture 10" descr="e36362e655422d6043f4aae98f9f019d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5357826"/>
            <a:ext cx="952500" cy="1143000"/>
          </a:xfrm>
          <a:prstGeom prst="rect">
            <a:avLst/>
          </a:prstGeom>
        </p:spPr>
      </p:pic>
      <p:pic>
        <p:nvPicPr>
          <p:cNvPr id="12" name="Picture 11" descr="e36362e655422d6043f4aae98f9f019d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8148" y="5214950"/>
            <a:ext cx="952500" cy="1143000"/>
          </a:xfrm>
          <a:prstGeom prst="rect">
            <a:avLst/>
          </a:prstGeom>
        </p:spPr>
      </p:pic>
      <p:pic>
        <p:nvPicPr>
          <p:cNvPr id="13" name="Picture 12" descr="e36362e655422d6043f4aae98f9f019d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3042" y="4929198"/>
            <a:ext cx="9525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572560" cy="3011486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36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Racha</a:t>
            </a:r>
            <a:r>
              <a:rPr lang="en-US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is </a:t>
            </a:r>
            <a:r>
              <a:rPr lang="en-US" sz="36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tich</a:t>
            </a:r>
            <a:r>
              <a:rPr lang="en-US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with a wide spatial  forest where  </a:t>
            </a:r>
            <a:r>
              <a:rPr lang="en-US" sz="36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meny</a:t>
            </a:r>
            <a:r>
              <a:rPr lang="en-US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unique species  grow, such as the </a:t>
            </a:r>
            <a:r>
              <a:rPr lang="en-US" sz="36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chesnut</a:t>
            </a:r>
            <a:r>
              <a:rPr lang="en-US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, beech,  maple, fire-tree, pine-tree, elm and many o </a:t>
            </a:r>
            <a:r>
              <a:rPr lang="en-US" sz="36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ther</a:t>
            </a:r>
            <a:r>
              <a:rPr lang="en-US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trees.</a:t>
            </a:r>
            <a:endParaRPr lang="en-US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3" descr="ტყე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00438"/>
            <a:ext cx="4429156" cy="3143248"/>
          </a:xfrm>
          <a:prstGeom prst="rect">
            <a:avLst/>
          </a:prstGeom>
        </p:spPr>
      </p:pic>
      <p:pic>
        <p:nvPicPr>
          <p:cNvPr id="5" name="Picture 4" descr="ტყე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3429000"/>
            <a:ext cx="3929090" cy="3214686"/>
          </a:xfrm>
          <a:prstGeom prst="rect">
            <a:avLst/>
          </a:prstGeom>
        </p:spPr>
      </p:pic>
      <p:pic>
        <p:nvPicPr>
          <p:cNvPr id="6" name="Picture 5" descr="19f7bc102cb0515b62558932917b528c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57430"/>
            <a:ext cx="1428728" cy="1500198"/>
          </a:xfrm>
          <a:prstGeom prst="rect">
            <a:avLst/>
          </a:prstGeom>
        </p:spPr>
      </p:pic>
      <p:pic>
        <p:nvPicPr>
          <p:cNvPr id="7" name="Picture 6" descr="1461ecebd02a4348826ec344459acc6f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190" y="4143380"/>
            <a:ext cx="3790950" cy="904875"/>
          </a:xfrm>
          <a:prstGeom prst="rect">
            <a:avLst/>
          </a:prstGeom>
        </p:spPr>
      </p:pic>
      <p:pic>
        <p:nvPicPr>
          <p:cNvPr id="8" name="Picture 7" descr="1461ecebd02a4348826ec344459acc6f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72" y="4071942"/>
            <a:ext cx="3790950" cy="904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9982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Tourists are attracted to the Oni region for its unique natural beauty.</a:t>
            </a:r>
            <a:endParaRPr lang="en-US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3" descr="rachaa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000372"/>
            <a:ext cx="4572032" cy="3857628"/>
          </a:xfrm>
          <a:prstGeom prst="rect">
            <a:avLst/>
          </a:prstGeom>
        </p:spPr>
      </p:pic>
      <p:pic>
        <p:nvPicPr>
          <p:cNvPr id="5" name="Picture 4" descr="ტურისტები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9" y="3000372"/>
            <a:ext cx="3857651" cy="1847850"/>
          </a:xfrm>
          <a:prstGeom prst="rect">
            <a:avLst/>
          </a:prstGeom>
        </p:spPr>
      </p:pic>
      <p:pic>
        <p:nvPicPr>
          <p:cNvPr id="6" name="Picture 5" descr="ტურისტები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5072074"/>
            <a:ext cx="3929090" cy="1785926"/>
          </a:xfrm>
          <a:prstGeom prst="rect">
            <a:avLst/>
          </a:prstGeom>
        </p:spPr>
      </p:pic>
      <p:pic>
        <p:nvPicPr>
          <p:cNvPr id="7" name="Picture 6" descr="6b5eeb22518e54a3f47102c9c9b79bf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2000240"/>
            <a:ext cx="1714500" cy="1085850"/>
          </a:xfrm>
          <a:prstGeom prst="rect">
            <a:avLst/>
          </a:prstGeom>
        </p:spPr>
      </p:pic>
      <p:pic>
        <p:nvPicPr>
          <p:cNvPr id="8" name="Picture 7" descr="36499f9c4e96afb09c3668bcfdab13ba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8148" y="1643050"/>
            <a:ext cx="990600" cy="1638300"/>
          </a:xfrm>
          <a:prstGeom prst="rect">
            <a:avLst/>
          </a:prstGeom>
        </p:spPr>
      </p:pic>
      <p:pic>
        <p:nvPicPr>
          <p:cNvPr id="9" name="Picture 8" descr="d61bc2a1dc9d3910ca98d724dc79634c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3306" y="2928934"/>
            <a:ext cx="1828800" cy="1352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Racha</a:t>
            </a:r>
            <a:r>
              <a:rPr lang="en-U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is a beautiful and  interesting </a:t>
            </a:r>
            <a:r>
              <a:rPr lang="en-U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region…</a:t>
            </a:r>
            <a:endParaRPr lang="en-US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1472" y="3000372"/>
            <a:ext cx="8072494" cy="14287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Visit us in Oni and experience the regions  </a:t>
            </a:r>
            <a:r>
              <a:rPr lang="en-US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uniqueness!!!</a:t>
            </a:r>
            <a:endParaRPr lang="en-US" sz="4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7" name="Picture 6" descr="ca3806d8286f8b446918860e621d9de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4786322"/>
            <a:ext cx="1905000" cy="1543050"/>
          </a:xfrm>
          <a:prstGeom prst="rect">
            <a:avLst/>
          </a:prstGeom>
        </p:spPr>
      </p:pic>
      <p:pic>
        <p:nvPicPr>
          <p:cNvPr id="8" name="Picture 7" descr="853f5dc8267ead008e3183f8f982ff0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4357694"/>
            <a:ext cx="2928958" cy="2500306"/>
          </a:xfrm>
          <a:prstGeom prst="rect">
            <a:avLst/>
          </a:prstGeom>
        </p:spPr>
      </p:pic>
      <p:pic>
        <p:nvPicPr>
          <p:cNvPr id="9" name="Picture 8" descr="d5c8bc56f5064e0480f079c7926bd9e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44" y="4500570"/>
            <a:ext cx="1905000" cy="1428750"/>
          </a:xfrm>
          <a:prstGeom prst="rect">
            <a:avLst/>
          </a:prstGeom>
        </p:spPr>
      </p:pic>
      <p:pic>
        <p:nvPicPr>
          <p:cNvPr id="10" name="Picture 9" descr="5b8d4a5ebcf1ceb6df61cbf42b23d74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852" y="1714488"/>
            <a:ext cx="6215106" cy="12287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Thanks for  attention</a:t>
            </a:r>
            <a:r>
              <a:rPr lang="ka-GE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!!!</a:t>
            </a:r>
            <a:endParaRPr lang="en-US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3" descr="434d9e858d96cfa690c9016514c0428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3071810"/>
            <a:ext cx="2714644" cy="2143140"/>
          </a:xfrm>
          <a:prstGeom prst="rect">
            <a:avLst/>
          </a:prstGeom>
        </p:spPr>
      </p:pic>
      <p:pic>
        <p:nvPicPr>
          <p:cNvPr id="5" name="Picture 4" descr="fe268f7755d7f65669f0fa9021e5761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2571744"/>
            <a:ext cx="2571768" cy="3000396"/>
          </a:xfrm>
          <a:prstGeom prst="rect">
            <a:avLst/>
          </a:prstGeom>
        </p:spPr>
      </p:pic>
      <p:pic>
        <p:nvPicPr>
          <p:cNvPr id="6" name="Picture 5" descr="219459a329c86258dfde79b8788f192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306" y="2857496"/>
            <a:ext cx="1928826" cy="2214578"/>
          </a:xfrm>
          <a:prstGeom prst="rect">
            <a:avLst/>
          </a:prstGeom>
        </p:spPr>
      </p:pic>
      <p:pic>
        <p:nvPicPr>
          <p:cNvPr id="8" name="Picture 7" descr="6b870e3f4ae79559bd06b9537f620c9f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8992" y="5072074"/>
            <a:ext cx="2214578" cy="1785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214291"/>
            <a:ext cx="3314696" cy="271464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Region</a:t>
            </a:r>
            <a:r>
              <a:rPr lang="ka-GE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ka-GE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Racha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Lechkhumi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ower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Svaneti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4786322"/>
            <a:ext cx="2714644" cy="142876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Oni municipality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 descr="რაჭა, ლეცხუმი, ქვემო სვანეთი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428604"/>
            <a:ext cx="4857784" cy="30718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0" y="571480"/>
            <a:ext cx="3786214" cy="4286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Racha</a:t>
            </a:r>
            <a:r>
              <a:rPr lang="en-US" b="1" dirty="0" smtClean="0">
                <a:solidFill>
                  <a:schemeClr val="tx1"/>
                </a:solidFill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</a:rPr>
              <a:t>Lechkhumi</a:t>
            </a:r>
            <a:r>
              <a:rPr lang="en-US" b="1" dirty="0" smtClean="0">
                <a:solidFill>
                  <a:schemeClr val="tx1"/>
                </a:solidFill>
              </a:rPr>
              <a:t>, lower </a:t>
            </a:r>
            <a:r>
              <a:rPr lang="en-US" b="1" dirty="0" err="1" smtClean="0">
                <a:solidFill>
                  <a:schemeClr val="tx1"/>
                </a:solidFill>
              </a:rPr>
              <a:t>Svaneti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72066" y="1357298"/>
            <a:ext cx="1071570" cy="2143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Lentekhi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72066" y="2000240"/>
            <a:ext cx="928694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T</a:t>
            </a:r>
            <a:r>
              <a:rPr lang="en-US" b="1" dirty="0" err="1" smtClean="0">
                <a:solidFill>
                  <a:schemeClr val="tx1"/>
                </a:solidFill>
              </a:rPr>
              <a:t>sageri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19230106">
            <a:off x="5967537" y="1939776"/>
            <a:ext cx="1285884" cy="3571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Ambrolauri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29520" y="1857364"/>
            <a:ext cx="785818" cy="2857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Oni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1" name="Picture 10" descr="ონის გერბი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4724400"/>
            <a:ext cx="2143125" cy="2133600"/>
          </a:xfrm>
          <a:prstGeom prst="rect">
            <a:avLst/>
          </a:prstGeom>
        </p:spPr>
      </p:pic>
      <p:pic>
        <p:nvPicPr>
          <p:cNvPr id="12" name="Picture 11" descr="ონი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4572008"/>
            <a:ext cx="2786082" cy="2138365"/>
          </a:xfrm>
          <a:prstGeom prst="rect">
            <a:avLst/>
          </a:prstGeom>
        </p:spPr>
      </p:pic>
      <p:sp>
        <p:nvSpPr>
          <p:cNvPr id="13" name="Sun 12"/>
          <p:cNvSpPr/>
          <p:nvPr/>
        </p:nvSpPr>
        <p:spPr>
          <a:xfrm>
            <a:off x="1428728" y="2428868"/>
            <a:ext cx="6215106" cy="22860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0e7384f745870b601261f3d5e75bd0ae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9520" y="1571612"/>
            <a:ext cx="952500" cy="1143000"/>
          </a:xfrm>
          <a:prstGeom prst="rect">
            <a:avLst/>
          </a:prstGeom>
        </p:spPr>
      </p:pic>
      <p:pic>
        <p:nvPicPr>
          <p:cNvPr id="16" name="Picture 15" descr="65d283a07e27146a6847d5074b827117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500438"/>
            <a:ext cx="1590675" cy="133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714512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The Inhabitants  of the Oni municipality are engaged in </a:t>
            </a:r>
            <a: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agriculture.</a:t>
            </a:r>
            <a:endParaRPr lang="en-US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Picture 2" descr="ხვნა ხარით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071678"/>
            <a:ext cx="2857520" cy="2171703"/>
          </a:xfrm>
          <a:prstGeom prst="rect">
            <a:avLst/>
          </a:prstGeom>
        </p:spPr>
      </p:pic>
      <p:pic>
        <p:nvPicPr>
          <p:cNvPr id="4" name="Picture 3" descr="მესაქონლეობა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2000240"/>
            <a:ext cx="2714644" cy="2262192"/>
          </a:xfrm>
          <a:prstGeom prst="rect">
            <a:avLst/>
          </a:prstGeom>
        </p:spPr>
      </p:pic>
      <p:pic>
        <p:nvPicPr>
          <p:cNvPr id="5" name="Picture 4" descr="მეფუტკრეობა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2071678"/>
            <a:ext cx="3071802" cy="2143129"/>
          </a:xfrm>
          <a:prstGeom prst="rect">
            <a:avLst/>
          </a:prstGeom>
        </p:spPr>
      </p:pic>
      <p:pic>
        <p:nvPicPr>
          <p:cNvPr id="6" name="Picture 5" descr="თივის  მომკა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786" y="4214818"/>
            <a:ext cx="3576642" cy="2286016"/>
          </a:xfrm>
          <a:prstGeom prst="rect">
            <a:avLst/>
          </a:prstGeom>
        </p:spPr>
      </p:pic>
      <p:pic>
        <p:nvPicPr>
          <p:cNvPr id="7" name="Picture 6" descr="ვასლი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4876" y="4357694"/>
            <a:ext cx="3286148" cy="2071702"/>
          </a:xfrm>
          <a:prstGeom prst="rect">
            <a:avLst/>
          </a:prstGeom>
        </p:spPr>
      </p:pic>
      <p:pic>
        <p:nvPicPr>
          <p:cNvPr id="10" name="Picture 9" descr="da1fa1c2ab17bcdf75781fcc43a32a28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000108"/>
            <a:ext cx="1643042" cy="997501"/>
          </a:xfrm>
          <a:prstGeom prst="rect">
            <a:avLst/>
          </a:prstGeom>
        </p:spPr>
      </p:pic>
      <p:pic>
        <p:nvPicPr>
          <p:cNvPr id="11" name="Picture 10" descr="da1fa1c2ab17bcdf75781fcc43a32a28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0958" y="1000108"/>
            <a:ext cx="1643042" cy="997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35732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Pig breeding is a priority for the Oni </a:t>
            </a:r>
            <a:r>
              <a:rPr lang="en-U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region. </a:t>
            </a:r>
            <a:endParaRPr lang="en-US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 descr="ღორი გოჭებით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643050"/>
            <a:ext cx="3143272" cy="2214578"/>
          </a:xfrm>
          <a:prstGeom prst="rect">
            <a:avLst/>
          </a:prstGeom>
        </p:spPr>
      </p:pic>
      <p:pic>
        <p:nvPicPr>
          <p:cNvPr id="4" name="Picture 3" descr="ღორები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1571612"/>
            <a:ext cx="3067050" cy="2143140"/>
          </a:xfrm>
          <a:prstGeom prst="rect">
            <a:avLst/>
          </a:prstGeom>
        </p:spPr>
      </p:pic>
      <p:pic>
        <p:nvPicPr>
          <p:cNvPr id="5" name="Picture 4" descr="შავი ღორები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4000504"/>
            <a:ext cx="2928958" cy="2171703"/>
          </a:xfrm>
          <a:prstGeom prst="rect">
            <a:avLst/>
          </a:prstGeom>
        </p:spPr>
      </p:pic>
      <p:pic>
        <p:nvPicPr>
          <p:cNvPr id="6" name="Picture 5" descr="ღორი გლეხთან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4071942"/>
            <a:ext cx="2786082" cy="2286004"/>
          </a:xfrm>
          <a:prstGeom prst="rect">
            <a:avLst/>
          </a:prstGeom>
        </p:spPr>
      </p:pic>
      <p:pic>
        <p:nvPicPr>
          <p:cNvPr id="7" name="Picture 6" descr="გოჭები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6116" y="3357562"/>
            <a:ext cx="2714644" cy="1857388"/>
          </a:xfrm>
          <a:prstGeom prst="rect">
            <a:avLst/>
          </a:prstGeom>
        </p:spPr>
      </p:pic>
      <p:pic>
        <p:nvPicPr>
          <p:cNvPr id="11" name="Picture 10" descr="bb478f98bdc852306f55164d27687182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9058" y="1643050"/>
            <a:ext cx="1714512" cy="1714512"/>
          </a:xfrm>
          <a:prstGeom prst="rect">
            <a:avLst/>
          </a:prstGeom>
        </p:spPr>
      </p:pic>
      <p:pic>
        <p:nvPicPr>
          <p:cNvPr id="12" name="Picture 11" descr="f42ebb440bfe16b25490befa3472a35f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14744" y="5143500"/>
            <a:ext cx="1985965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57256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US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Rachvelien</a:t>
            </a:r>
            <a:r>
              <a:rPr lang="en-U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ham is </a:t>
            </a:r>
            <a:r>
              <a:rPr lang="en-U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unique… </a:t>
            </a:r>
            <a:r>
              <a:rPr lang="en-U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en-US" sz="22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 descr="ლორი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4000504"/>
            <a:ext cx="2928958" cy="2571768"/>
          </a:xfrm>
          <a:prstGeom prst="rect">
            <a:avLst/>
          </a:prstGeom>
        </p:spPr>
      </p:pic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1571612"/>
            <a:ext cx="3000396" cy="2143140"/>
          </a:xfrm>
          <a:prstGeom prst="rect">
            <a:avLst/>
          </a:prstGeom>
        </p:spPr>
      </p:pic>
      <p:pic>
        <p:nvPicPr>
          <p:cNvPr id="5" name="Picture 4" descr="შებოლვა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826" y="1785926"/>
            <a:ext cx="2643174" cy="2071702"/>
          </a:xfrm>
          <a:prstGeom prst="rect">
            <a:avLst/>
          </a:prstGeom>
        </p:spPr>
      </p:pic>
      <p:pic>
        <p:nvPicPr>
          <p:cNvPr id="6" name="Picture 5" descr="ვიცინიდს დაჭრა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0496" y="5286364"/>
            <a:ext cx="2214578" cy="1571636"/>
          </a:xfrm>
          <a:prstGeom prst="rect">
            <a:avLst/>
          </a:prstGeom>
        </p:spPr>
      </p:pic>
      <p:pic>
        <p:nvPicPr>
          <p:cNvPr id="7" name="Picture 6" descr="ვიცინა დაწრილი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7025" y="4071942"/>
            <a:ext cx="2466975" cy="18478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000496" y="1500174"/>
            <a:ext cx="2286016" cy="18573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The ham from </a:t>
            </a:r>
            <a:r>
              <a:rPr lang="en-US" sz="2800" b="1" dirty="0" err="1" smtClean="0">
                <a:solidFill>
                  <a:schemeClr val="tx1"/>
                </a:solidFill>
              </a:rPr>
              <a:t>Racha</a:t>
            </a:r>
            <a:r>
              <a:rPr lang="en-US" sz="2800" b="1" dirty="0" smtClean="0">
                <a:solidFill>
                  <a:schemeClr val="tx1"/>
                </a:solidFill>
              </a:rPr>
              <a:t> is a Smoked </a:t>
            </a:r>
            <a:r>
              <a:rPr lang="en-US" sz="2800" b="1" dirty="0" smtClean="0">
                <a:solidFill>
                  <a:schemeClr val="tx1"/>
                </a:solidFill>
              </a:rPr>
              <a:t>ham…</a:t>
            </a:r>
            <a:endParaRPr lang="en-US" sz="2800" b="1" dirty="0" smtClean="0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6357950" y="2357430"/>
            <a:ext cx="285752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0800000">
            <a:off x="3643306" y="2428868"/>
            <a:ext cx="28575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786182" y="3714752"/>
            <a:ext cx="2428892" cy="9286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The ham from  </a:t>
            </a:r>
            <a:r>
              <a:rPr lang="en-US" sz="2800" b="1" dirty="0" err="1" smtClean="0">
                <a:solidFill>
                  <a:schemeClr val="tx1"/>
                </a:solidFill>
              </a:rPr>
              <a:t>Racha</a:t>
            </a:r>
            <a:r>
              <a:rPr lang="en-US" sz="2800" b="1" dirty="0" smtClean="0">
                <a:solidFill>
                  <a:schemeClr val="tx1"/>
                </a:solidFill>
              </a:rPr>
              <a:t>.</a:t>
            </a:r>
            <a:endParaRPr lang="ka-GE" sz="2800" b="1" dirty="0" smtClean="0">
              <a:solidFill>
                <a:schemeClr val="tx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3469763">
            <a:off x="6114269" y="4777320"/>
            <a:ext cx="64294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5249580">
            <a:off x="4764519" y="4827983"/>
            <a:ext cx="64294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8003465">
            <a:off x="3217874" y="4760892"/>
            <a:ext cx="64294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621ce2a412edaf1316c7115958d09ba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676367" cy="1714488"/>
          </a:xfrm>
          <a:prstGeom prst="rect">
            <a:avLst/>
          </a:prstGeom>
        </p:spPr>
      </p:pic>
      <p:pic>
        <p:nvPicPr>
          <p:cNvPr id="19" name="Picture 18" descr="c80f59ee9a34762cf5e875b0f3703511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72396" y="214290"/>
            <a:ext cx="1238250" cy="1238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401080" cy="785818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Special attention is paid to </a:t>
            </a:r>
            <a:r>
              <a:rPr lang="en-U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viticulture.</a:t>
            </a:r>
            <a:endParaRPr lang="en-US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2844" y="2928934"/>
            <a:ext cx="8643998" cy="121444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Notable endemic species of grapes </a:t>
            </a:r>
            <a:r>
              <a:rPr lang="en-US" sz="32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inchude</a:t>
            </a:r>
            <a:endParaRPr lang="ka-GE" sz="32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“</a:t>
            </a:r>
            <a:r>
              <a:rPr lang="en-US" sz="32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Aleqsandreuli</a:t>
            </a:r>
            <a:r>
              <a:rPr lang="en-US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“and  “</a:t>
            </a:r>
            <a:r>
              <a:rPr lang="en-US" sz="32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Mujuretuli</a:t>
            </a:r>
            <a:r>
              <a:rPr lang="en-US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”.</a:t>
            </a:r>
            <a:endParaRPr lang="en-US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6" descr="ალექსანდროული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0570"/>
            <a:ext cx="3000364" cy="2000264"/>
          </a:xfrm>
          <a:prstGeom prst="rect">
            <a:avLst/>
          </a:prstGeom>
        </p:spPr>
      </p:pic>
      <p:pic>
        <p:nvPicPr>
          <p:cNvPr id="8" name="Picture 7" descr="ალექსანდროუი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142984"/>
            <a:ext cx="4810125" cy="1714512"/>
          </a:xfrm>
          <a:prstGeom prst="rect">
            <a:avLst/>
          </a:prstGeom>
        </p:spPr>
      </p:pic>
      <p:pic>
        <p:nvPicPr>
          <p:cNvPr id="11" name="Picture 10" descr="მუჯურეთული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4500570"/>
            <a:ext cx="2214578" cy="1928826"/>
          </a:xfrm>
          <a:prstGeom prst="rect">
            <a:avLst/>
          </a:prstGeom>
        </p:spPr>
      </p:pic>
      <p:pic>
        <p:nvPicPr>
          <p:cNvPr id="12" name="Picture 11" descr="მევენახეობა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1802" y="4286256"/>
            <a:ext cx="2500330" cy="2357430"/>
          </a:xfrm>
          <a:prstGeom prst="rect">
            <a:avLst/>
          </a:prstGeom>
        </p:spPr>
      </p:pic>
      <p:pic>
        <p:nvPicPr>
          <p:cNvPr id="13" name="Picture 12" descr="156375rrg004 (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7818" y="1142984"/>
            <a:ext cx="3071814" cy="1714511"/>
          </a:xfrm>
          <a:prstGeom prst="rect">
            <a:avLst/>
          </a:prstGeom>
        </p:spPr>
      </p:pic>
      <p:pic>
        <p:nvPicPr>
          <p:cNvPr id="14" name="Picture 13" descr="0598681758c437ce5ea14e689e59b640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28660" y="3357562"/>
            <a:ext cx="2095500" cy="885825"/>
          </a:xfrm>
          <a:prstGeom prst="rect">
            <a:avLst/>
          </a:prstGeom>
        </p:spPr>
      </p:pic>
      <p:pic>
        <p:nvPicPr>
          <p:cNvPr id="19" name="Picture 18" descr="d3d4581aa87182c2fd65ec8616648037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15272" y="3500438"/>
            <a:ext cx="857250" cy="857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2571768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The  world famous, and unique, wine ‘</a:t>
            </a:r>
            <a:r>
              <a:rPr lang="en-US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Khvanchkara</a:t>
            </a:r>
            <a:r>
              <a:rPr lang="en-U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” is made in </a:t>
            </a:r>
            <a:r>
              <a:rPr lang="en-US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Racha</a:t>
            </a:r>
            <a:r>
              <a:rPr lang="en-U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.  “</a:t>
            </a:r>
            <a:r>
              <a:rPr lang="en-US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Khvanchkara</a:t>
            </a:r>
            <a:r>
              <a:rPr lang="en-U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”  wine is said to have medicinal properties.</a:t>
            </a:r>
            <a:endParaRPr lang="en-US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 descr="ხვანჭკარა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4857760"/>
            <a:ext cx="4429156" cy="1937733"/>
          </a:xfrm>
          <a:prstGeom prst="rect">
            <a:avLst/>
          </a:prstGeom>
        </p:spPr>
      </p:pic>
      <p:pic>
        <p:nvPicPr>
          <p:cNvPr id="4" name="Picture 3" descr="ხვანჭკარა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2857496"/>
            <a:ext cx="2643206" cy="3786214"/>
          </a:xfrm>
          <a:prstGeom prst="rect">
            <a:avLst/>
          </a:prstGeom>
        </p:spPr>
      </p:pic>
      <p:pic>
        <p:nvPicPr>
          <p:cNvPr id="5" name="Picture 4" descr="ხვანჭკარა წურში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2857496"/>
            <a:ext cx="2500330" cy="17859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14744" y="2786058"/>
            <a:ext cx="1643074" cy="17859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special  underground vessel  for wine   “</a:t>
            </a:r>
            <a:r>
              <a:rPr lang="en-US" sz="3200" b="1" dirty="0" err="1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Churi</a:t>
            </a:r>
            <a:r>
              <a:rPr lang="en-US" sz="3200" b="1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”</a:t>
            </a:r>
            <a:endParaRPr lang="en-US" sz="3200" b="1" dirty="0">
              <a:ln w="1905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ight Arrow 7"/>
          <p:cNvSpPr/>
          <p:nvPr/>
        </p:nvSpPr>
        <p:spPr>
          <a:xfrm rot="10800000">
            <a:off x="2857488" y="3214686"/>
            <a:ext cx="78581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0c57230c3cb1e156a533ade16349b50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28736"/>
            <a:ext cx="857224" cy="1143008"/>
          </a:xfrm>
          <a:prstGeom prst="rect">
            <a:avLst/>
          </a:prstGeom>
        </p:spPr>
      </p:pic>
      <p:pic>
        <p:nvPicPr>
          <p:cNvPr id="11" name="Picture 10" descr="0c57230c3cb1e156a533ade16349b50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6776" y="1643050"/>
            <a:ext cx="857224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321471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Racha</a:t>
            </a:r>
            <a:r>
              <a:rPr lang="en-U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is rich in natural resources, such as the mineral waters found in </a:t>
            </a:r>
            <a:r>
              <a:rPr lang="en-US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Shovi</a:t>
            </a:r>
            <a:r>
              <a:rPr lang="en-U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en-US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Utsera</a:t>
            </a:r>
            <a:r>
              <a:rPr lang="en-U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(</a:t>
            </a:r>
            <a:r>
              <a:rPr lang="en-US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Gverita</a:t>
            </a:r>
            <a:r>
              <a:rPr lang="en-U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), Oni  (</a:t>
            </a:r>
            <a:r>
              <a:rPr lang="en-US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Sortuani</a:t>
            </a:r>
            <a:r>
              <a:rPr lang="en-U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), </a:t>
            </a:r>
            <a:r>
              <a:rPr lang="en-US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Ghebi</a:t>
            </a:r>
            <a:r>
              <a:rPr lang="en-U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and many </a:t>
            </a:r>
            <a:r>
              <a:rPr lang="en-US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ather</a:t>
            </a:r>
            <a:r>
              <a:rPr lang="en-U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places </a:t>
            </a:r>
            <a:r>
              <a:rPr lang="en-U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en-US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3" descr="მინ წყლები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00438"/>
            <a:ext cx="3500430" cy="2714644"/>
          </a:xfrm>
          <a:prstGeom prst="rect">
            <a:avLst/>
          </a:prstGeom>
        </p:spPr>
      </p:pic>
      <p:pic>
        <p:nvPicPr>
          <p:cNvPr id="6" name="Picture 5" descr="მინ წყალი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3500438"/>
            <a:ext cx="4214842" cy="3000396"/>
          </a:xfrm>
          <a:prstGeom prst="rect">
            <a:avLst/>
          </a:prstGeom>
        </p:spPr>
      </p:pic>
      <p:pic>
        <p:nvPicPr>
          <p:cNvPr id="7" name="Picture 6" descr="4f150d83c78fd0216c5ca11ffb630289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306" y="4071942"/>
            <a:ext cx="1238250" cy="1238250"/>
          </a:xfrm>
          <a:prstGeom prst="rect">
            <a:avLst/>
          </a:prstGeom>
        </p:spPr>
      </p:pic>
      <p:pic>
        <p:nvPicPr>
          <p:cNvPr id="8" name="Picture 7" descr="b8d8657e728bbd0b42cc56a8e2c46030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24" y="3643314"/>
            <a:ext cx="1552575" cy="180975"/>
          </a:xfrm>
          <a:prstGeom prst="rect">
            <a:avLst/>
          </a:prstGeom>
        </p:spPr>
      </p:pic>
      <p:pic>
        <p:nvPicPr>
          <p:cNvPr id="9" name="Picture 8" descr="b8d8657e728bbd0b42cc56a8e2c46030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446" y="3571876"/>
            <a:ext cx="1552575" cy="180975"/>
          </a:xfrm>
          <a:prstGeom prst="rect">
            <a:avLst/>
          </a:prstGeom>
        </p:spPr>
      </p:pic>
      <p:pic>
        <p:nvPicPr>
          <p:cNvPr id="10" name="Picture 9" descr="b8d8657e728bbd0b42cc56a8e2c46030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430" y="3643314"/>
            <a:ext cx="1552575" cy="180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შოვის ბალნეოლოგიური კურორტი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85728"/>
            <a:ext cx="8429652" cy="37862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5720" y="4572008"/>
            <a:ext cx="8501122" cy="192882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sz="3200" b="1" dirty="0" err="1">
                <a:solidFill>
                  <a:schemeClr val="tx1"/>
                </a:solidFill>
                <a:hlinkClick r:id="rId3" tooltip="Shovi –  Rest house  ,, Racha ''"/>
              </a:rPr>
              <a:t>Shovi</a:t>
            </a:r>
            <a:r>
              <a:rPr lang="en-US" sz="3200" b="1" dirty="0">
                <a:solidFill>
                  <a:schemeClr val="tx1"/>
                </a:solidFill>
                <a:hlinkClick r:id="rId3" tooltip="Shovi –  Rest house  ,, Racha ''"/>
              </a:rPr>
              <a:t> – Rest house ,, </a:t>
            </a:r>
            <a:r>
              <a:rPr lang="en-US" sz="3200" b="1" dirty="0" err="1">
                <a:solidFill>
                  <a:schemeClr val="tx1"/>
                </a:solidFill>
                <a:hlinkClick r:id="rId3" tooltip="Shovi –  Rest house  ,, Racha ''"/>
              </a:rPr>
              <a:t>Racha</a:t>
            </a:r>
            <a:r>
              <a:rPr lang="en-US" sz="3200" b="1" dirty="0">
                <a:solidFill>
                  <a:schemeClr val="tx1"/>
                </a:solidFill>
                <a:hlinkClick r:id="rId3" tooltip="Shovi –  Rest house  ,, Racha ''"/>
              </a:rPr>
              <a:t> ''</a:t>
            </a:r>
            <a:endParaRPr lang="en-US" sz="3200" b="1" dirty="0">
              <a:solidFill>
                <a:schemeClr val="tx1"/>
              </a:solidFill>
            </a:endParaRPr>
          </a:p>
          <a:p>
            <a:pPr fontAlgn="base"/>
            <a:r>
              <a:rPr lang="en-US" sz="2800" b="1" dirty="0" smtClean="0">
                <a:solidFill>
                  <a:schemeClr val="tx1"/>
                </a:solidFill>
              </a:rPr>
              <a:t>The Family  Rest House in </a:t>
            </a:r>
            <a:r>
              <a:rPr lang="en-US" sz="2800" b="1" dirty="0" err="1" smtClean="0">
                <a:solidFill>
                  <a:schemeClr val="tx1"/>
                </a:solidFill>
              </a:rPr>
              <a:t>Shovi</a:t>
            </a:r>
            <a:r>
              <a:rPr lang="en-US" sz="2800" b="1" dirty="0" smtClean="0">
                <a:solidFill>
                  <a:schemeClr val="tx1"/>
                </a:solidFill>
              </a:rPr>
              <a:t>  is in the heart of the </a:t>
            </a:r>
            <a:r>
              <a:rPr lang="en-US" sz="2800" b="1" dirty="0" err="1" smtClean="0">
                <a:solidFill>
                  <a:schemeClr val="tx1"/>
                </a:solidFill>
              </a:rPr>
              <a:t>georgian</a:t>
            </a:r>
            <a:r>
              <a:rPr lang="en-US" sz="2800" b="1" dirty="0" smtClean="0">
                <a:solidFill>
                  <a:schemeClr val="tx1"/>
                </a:solidFill>
              </a:rPr>
              <a:t> Caucus </a:t>
            </a:r>
            <a:r>
              <a:rPr lang="en-US" sz="2800" b="1" dirty="0" smtClean="0">
                <a:solidFill>
                  <a:schemeClr val="tx1"/>
                </a:solidFill>
              </a:rPr>
              <a:t>Mountains.</a:t>
            </a:r>
            <a:endParaRPr lang="en-US" sz="2800" b="1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hlinkClick r:id="rId3"/>
              </a:rPr>
              <a:t/>
            </a:r>
            <a:br>
              <a:rPr lang="en-US" dirty="0">
                <a:solidFill>
                  <a:schemeClr val="tx1"/>
                </a:solidFill>
                <a:hlinkClick r:id="rId3"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 descr="f877a4e46870b2430736824fc8ec9a1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40" y="285728"/>
            <a:ext cx="1905000" cy="1905000"/>
          </a:xfrm>
          <a:prstGeom prst="rect">
            <a:avLst/>
          </a:prstGeom>
        </p:spPr>
      </p:pic>
      <p:pic>
        <p:nvPicPr>
          <p:cNvPr id="7" name="Picture 6" descr="a8d8c2f9a519ed5dc6f3255dc2eb5e6a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1285860"/>
            <a:ext cx="2857500" cy="1247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234</Words>
  <Application>Microsoft Office PowerPoint</Application>
  <PresentationFormat>On-screen Show (4:3)</PresentationFormat>
  <Paragraphs>28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Georgia</vt:lpstr>
      <vt:lpstr>Region Racha, Lechkhumi, lower Svaneti</vt:lpstr>
      <vt:lpstr>The Inhabitants  of the Oni municipality are engaged in agriculture.</vt:lpstr>
      <vt:lpstr>Pig breeding is a priority for the Oni region. </vt:lpstr>
      <vt:lpstr>Rachvelien ham is unique…  </vt:lpstr>
      <vt:lpstr>Special attention is paid to viticulture.</vt:lpstr>
      <vt:lpstr>The  world famous, and unique, wine ‘Khvanchkara” is made in Racha.  “Khvanchkara”  wine is said to have medicinal properties.</vt:lpstr>
      <vt:lpstr>Racha is rich in natural resources, such as the mineral waters found in Shovi, Utsera (Gverita), Oni  (Sortuani), Ghebi and many ather places .</vt:lpstr>
      <vt:lpstr>Slide 9</vt:lpstr>
      <vt:lpstr>Racha is tich with a wide spatial  forest where  meny unique species  grow, such as the chesnut, beech,  maple, fire-tree, pine-tree, elm and many o ther trees.</vt:lpstr>
      <vt:lpstr>Tourists are attracted to the Oni region for its unique natural beauty.</vt:lpstr>
      <vt:lpstr>Racha is a beautiful and  interesting region…</vt:lpstr>
      <vt:lpstr>Thanks for  attention!!!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Georgia</dc:title>
  <dc:creator>user</dc:creator>
  <cp:lastModifiedBy>user</cp:lastModifiedBy>
  <cp:revision>61</cp:revision>
  <dcterms:created xsi:type="dcterms:W3CDTF">2016-03-16T14:13:04Z</dcterms:created>
  <dcterms:modified xsi:type="dcterms:W3CDTF">2016-04-05T19:07:19Z</dcterms:modified>
</cp:coreProperties>
</file>