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59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BF030"/>
    <a:srgbClr val="7124FC"/>
    <a:srgbClr val="00FFFF"/>
    <a:srgbClr val="AEFEF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-66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92ED-CA43-4CCB-BA4A-BE62A75D151F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EF76-669A-4800-AB15-B273CEB5C2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47150968"/>
      </p:ext>
    </p:extLst>
  </p:cSld>
  <p:clrMapOvr>
    <a:masterClrMapping/>
  </p:clrMapOvr>
  <p:transition spd="slow" advClick="0" advTm="6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92ED-CA43-4CCB-BA4A-BE62A75D151F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EF76-669A-4800-AB15-B273CEB5C2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04692045"/>
      </p:ext>
    </p:extLst>
  </p:cSld>
  <p:clrMapOvr>
    <a:masterClrMapping/>
  </p:clrMapOvr>
  <p:transition spd="slow" advClick="0" advTm="6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92ED-CA43-4CCB-BA4A-BE62A75D151F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EF76-669A-4800-AB15-B273CEB5C2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43267896"/>
      </p:ext>
    </p:extLst>
  </p:cSld>
  <p:clrMapOvr>
    <a:masterClrMapping/>
  </p:clrMapOvr>
  <p:transition spd="slow" advClick="0" advTm="6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92ED-CA43-4CCB-BA4A-BE62A75D151F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EF76-669A-4800-AB15-B273CEB5C2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6707957"/>
      </p:ext>
    </p:extLst>
  </p:cSld>
  <p:clrMapOvr>
    <a:masterClrMapping/>
  </p:clrMapOvr>
  <p:transition spd="slow" advClick="0" advTm="6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92ED-CA43-4CCB-BA4A-BE62A75D151F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EF76-669A-4800-AB15-B273CEB5C2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02819740"/>
      </p:ext>
    </p:extLst>
  </p:cSld>
  <p:clrMapOvr>
    <a:masterClrMapping/>
  </p:clrMapOvr>
  <p:transition spd="slow" advClick="0" advTm="6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92ED-CA43-4CCB-BA4A-BE62A75D151F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EF76-669A-4800-AB15-B273CEB5C2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75436634"/>
      </p:ext>
    </p:extLst>
  </p:cSld>
  <p:clrMapOvr>
    <a:masterClrMapping/>
  </p:clrMapOvr>
  <p:transition spd="slow" advClick="0" advTm="6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92ED-CA43-4CCB-BA4A-BE62A75D151F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EF76-669A-4800-AB15-B273CEB5C2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43756531"/>
      </p:ext>
    </p:extLst>
  </p:cSld>
  <p:clrMapOvr>
    <a:masterClrMapping/>
  </p:clrMapOvr>
  <p:transition spd="slow" advClick="0" advTm="6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92ED-CA43-4CCB-BA4A-BE62A75D151F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EF76-669A-4800-AB15-B273CEB5C2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33540078"/>
      </p:ext>
    </p:extLst>
  </p:cSld>
  <p:clrMapOvr>
    <a:masterClrMapping/>
  </p:clrMapOvr>
  <p:transition spd="slow" advClick="0" advTm="6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92ED-CA43-4CCB-BA4A-BE62A75D151F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EF76-669A-4800-AB15-B273CEB5C2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41175664"/>
      </p:ext>
    </p:extLst>
  </p:cSld>
  <p:clrMapOvr>
    <a:masterClrMapping/>
  </p:clrMapOvr>
  <p:transition spd="slow" advClick="0" advTm="6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92ED-CA43-4CCB-BA4A-BE62A75D151F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EF76-669A-4800-AB15-B273CEB5C2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85395250"/>
      </p:ext>
    </p:extLst>
  </p:cSld>
  <p:clrMapOvr>
    <a:masterClrMapping/>
  </p:clrMapOvr>
  <p:transition spd="slow" advClick="0" advTm="6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92ED-CA43-4CCB-BA4A-BE62A75D151F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EF76-669A-4800-AB15-B273CEB5C2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53504641"/>
      </p:ext>
    </p:extLst>
  </p:cSld>
  <p:clrMapOvr>
    <a:masterClrMapping/>
  </p:clrMapOvr>
  <p:transition spd="slow" advClick="0" advTm="6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192ED-CA43-4CCB-BA4A-BE62A75D151F}" type="datetimeFigureOut">
              <a:rPr lang="it-IT" smtClean="0"/>
              <a:pPr/>
              <a:t>19/05/2016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EF76-669A-4800-AB15-B273CEB5C2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4452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6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TaranProject%20-%20Cosimo%20Papandrea%20-%20Stilla%20Chjara%20+%20Testo(1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" y="49264"/>
            <a:ext cx="11929731" cy="669177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150916" y="2517990"/>
            <a:ext cx="94661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MELITO DI PORTO SALVO</a:t>
            </a:r>
            <a:br>
              <a:rPr lang="it-IT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</a:br>
            <a:endParaRPr lang="it-IT" sz="5400" dirty="0">
              <a:solidFill>
                <a:prstClr val="black"/>
              </a:solidFill>
            </a:endParaRPr>
          </a:p>
        </p:txBody>
      </p:sp>
      <p:pic>
        <p:nvPicPr>
          <p:cNvPr id="7" name="TaranProject - Cosimo Papandrea - Stilla Chjara + Testo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973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9972355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3" y="93519"/>
            <a:ext cx="11929275" cy="6764482"/>
          </a:xfr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710046" y="4938244"/>
            <a:ext cx="10515600" cy="1618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Pour visiter </a:t>
            </a:r>
            <a:r>
              <a:rPr lang="fr-FR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Prunella</a:t>
            </a: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il faut traverser un pont aux 5 arcades, qu'il traverse le torrent, </a:t>
            </a:r>
            <a:r>
              <a:rPr lang="fr-FR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fiumara</a:t>
            </a: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Tuccio</a:t>
            </a: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et c'est le symbole dans le monde entier du pays de </a:t>
            </a:r>
            <a:r>
              <a:rPr lang="fr-FR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Prunella</a:t>
            </a: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Dans la première arcade du pont, il y a une plaque en béton, qu'il rappelle la date de construction et les vies des nombreux ouvriers sacrifiées pour construire telle </a:t>
            </a:r>
            <a:r>
              <a:rPr lang="fr-FR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oeuvre</a:t>
            </a: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majestueuse.</a:t>
            </a:r>
            <a:endParaRPr lang="it-IT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0771405"/>
      </p:ext>
    </p:extLst>
  </p:cSld>
  <p:clrMapOvr>
    <a:masterClrMapping/>
  </p:clrMapOvr>
  <p:transition spd="slow" advClick="0" advTm="1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2" y="145232"/>
            <a:ext cx="11939153" cy="6473536"/>
          </a:xfr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-451402" y="953943"/>
            <a:ext cx="88748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                  </a:t>
            </a:r>
            <a:r>
              <a:rPr lang="fr-F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Cette est </a:t>
            </a:r>
            <a:r>
              <a:rPr lang="fr-FR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Melito</a:t>
            </a:r>
            <a:r>
              <a:rPr lang="fr-F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centre vue par le haut!</a:t>
            </a:r>
            <a:endParaRPr lang="it-IT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160665" y="492278"/>
            <a:ext cx="2399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MELITO</a:t>
            </a:r>
            <a:endParaRPr lang="it-IT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2728690"/>
      </p:ext>
    </p:extLst>
  </p:cSld>
  <p:clrMapOvr>
    <a:masterClrMapping/>
  </p:clrMapOvr>
  <p:transition spd="slow" advClick="0" advTm="1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 élèves de la 1^A: 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Carmen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Pansera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, Noemi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Pedà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, Francesco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Meduri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, Giorgio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Nelo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FR" sz="5400" dirty="0" smtClean="0">
                <a:latin typeface="Times New Roman" pitchFamily="18" charset="0"/>
                <a:cs typeface="Times New Roman" pitchFamily="18" charset="0"/>
              </a:rPr>
              <a:t>Nous vous attendons affectueusement, beaucoup de saluts de </a:t>
            </a:r>
            <a:r>
              <a:rPr lang="fr-FR" sz="5400" dirty="0" err="1" smtClean="0">
                <a:latin typeface="Times New Roman" pitchFamily="18" charset="0"/>
                <a:cs typeface="Times New Roman" pitchFamily="18" charset="0"/>
              </a:rPr>
              <a:t>Melito</a:t>
            </a:r>
            <a:r>
              <a:rPr lang="fr-FR" sz="5400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it-IT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70864340"/>
      </p:ext>
    </p:extLst>
  </p:cSld>
  <p:clrMapOvr>
    <a:masterClrMapping/>
  </p:clrMapOvr>
  <p:transition spd="slow" advClick="0" advTm="11000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0" t="1855" r="624" b="6635"/>
          <a:stretch/>
        </p:blipFill>
        <p:spPr>
          <a:xfrm>
            <a:off x="186068" y="106326"/>
            <a:ext cx="11855303" cy="6613451"/>
          </a:xfr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220424" y="4952608"/>
            <a:ext cx="69715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Melito di Porto </a:t>
            </a:r>
            <a:r>
              <a:rPr lang="fr-FR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Salvo</a:t>
            </a: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est un des </a:t>
            </a: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pays</a:t>
            </a:r>
          </a:p>
          <a:p>
            <a:pPr algn="ctr"/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plus </a:t>
            </a: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au Sud de l'Italie</a:t>
            </a:r>
            <a:endParaRPr lang="it-IT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ccia in giù 6"/>
          <p:cNvSpPr/>
          <p:nvPr/>
        </p:nvSpPr>
        <p:spPr>
          <a:xfrm rot="8076942">
            <a:off x="7343005" y="3757330"/>
            <a:ext cx="829339" cy="1136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36354271"/>
      </p:ext>
    </p:extLst>
  </p:cSld>
  <p:clrMapOvr>
    <a:masterClrMapping/>
  </p:clrMapOvr>
  <p:transition spd="slow" advClick="0" advTm="1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" y="106326"/>
            <a:ext cx="12025424" cy="663471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4635" y="2755502"/>
            <a:ext cx="3244993" cy="313188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04800" y="37380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C’est le logo de la Commune de notre pays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744960"/>
      </p:ext>
    </p:extLst>
  </p:cSld>
  <p:clrMapOvr>
    <a:masterClrMapping/>
  </p:clrMapOvr>
  <p:transition spd="slow" advClick="0" advTm="1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2" y="344557"/>
            <a:ext cx="11414156" cy="6294022"/>
          </a:xfrm>
        </p:spPr>
      </p:pic>
      <p:sp>
        <p:nvSpPr>
          <p:cNvPr id="5" name="CasellaDiTesto 4"/>
          <p:cNvSpPr txBox="1"/>
          <p:nvPr/>
        </p:nvSpPr>
        <p:spPr>
          <a:xfrm>
            <a:off x="785745" y="4859682"/>
            <a:ext cx="10584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it-IT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ligne</a:t>
            </a: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ferroviarie est une </a:t>
            </a:r>
            <a:r>
              <a:rPr lang="it-IT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principaux</a:t>
            </a: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réseaux</a:t>
            </a: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it-IT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 Melito; d’</a:t>
            </a:r>
            <a:r>
              <a:rPr lang="it-IT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importantes</a:t>
            </a: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liaisons</a:t>
            </a: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transversales</a:t>
            </a: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elle est </a:t>
            </a:r>
            <a:r>
              <a:rPr lang="it-IT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douée</a:t>
            </a: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entre</a:t>
            </a: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it-IT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versant</a:t>
            </a: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Ionien</a:t>
            </a: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Tirrenico</a:t>
            </a:r>
            <a:endParaRPr lang="it-IT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8555528"/>
      </p:ext>
    </p:extLst>
  </p:cSld>
  <p:clrMapOvr>
    <a:masterClrMapping/>
  </p:clrMapOvr>
  <p:transition spd="slow" advClick="0" advTm="12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135082"/>
            <a:ext cx="11876809" cy="6617411"/>
          </a:xfr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348390" y="5229017"/>
            <a:ext cx="10993582" cy="141763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fête de Maria SS de Porto 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Salvo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s'ouvre, comme tradition, le 25 mars de tous les ans. Le Tableau vient porté en procession jusqu'à 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Pentedattilo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où il stationne environ un mois.</a:t>
            </a:r>
          </a:p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fête se déroule le dernier Samedi du mois d'Avril avec grande participation et dévotion de peuple.</a:t>
            </a:r>
            <a:endParaRPr lang="it-IT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1834309"/>
      </p:ext>
    </p:extLst>
  </p:cSld>
  <p:clrMapOvr>
    <a:masterClrMapping/>
  </p:clrMapOvr>
  <p:transition spd="slow" advClick="0" advTm="1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" y="83128"/>
            <a:ext cx="11970328" cy="6404644"/>
          </a:xfr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221672" y="748147"/>
            <a:ext cx="5175828" cy="14662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C’est 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Pentedattilo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un endroit historique et touristique de 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Melito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nom ‘’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Pentedattilo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’’ dérive du Grec (penta et 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daktylos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qu'il signifie cinq doigts.</a:t>
            </a:r>
            <a:endParaRPr lang="it-IT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338618" y="83128"/>
            <a:ext cx="4443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dirty="0" smtClean="0">
                <a:ln/>
                <a:solidFill>
                  <a:schemeClr val="accent4"/>
                </a:solidFill>
              </a:rPr>
              <a:t>PENTEDATTILO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305826"/>
      </p:ext>
    </p:extLst>
  </p:cSld>
  <p:clrMapOvr>
    <a:masterClrMapping/>
  </p:clrMapOvr>
  <p:transition spd="slow" advClick="0" advTm="1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" y="36276"/>
            <a:ext cx="11982893" cy="6679121"/>
          </a:xfr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4689762" y="971941"/>
            <a:ext cx="72769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promenade est un endroit balnéaire </a:t>
            </a:r>
          </a:p>
          <a:p>
            <a:r>
              <a:rPr lang="fr-FR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qui attire beaucoup de touristes, </a:t>
            </a:r>
          </a:p>
          <a:p>
            <a:r>
              <a:rPr lang="fr-FR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avec l'ouverture de littoraux en été.</a:t>
            </a:r>
            <a:endParaRPr lang="it-IT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3566746"/>
      </p:ext>
    </p:extLst>
  </p:cSld>
  <p:clrMapOvr>
    <a:masterClrMapping/>
  </p:clrMapOvr>
  <p:transition spd="slow" advClick="0" advTm="1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6" y="155864"/>
            <a:ext cx="12035293" cy="6582562"/>
          </a:xfr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33400" y="42145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 mer de </a:t>
            </a:r>
            <a:r>
              <a:rPr lang="fr-FR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Melito</a:t>
            </a:r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fait partie du Mer Ionienne. </a:t>
            </a:r>
          </a:p>
          <a:p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 pêche est très développée et ils sont pêchés poissons bleus principalement comme le thon et le mérou.</a:t>
            </a:r>
            <a:endParaRPr lang="it-IT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865509"/>
      </p:ext>
    </p:extLst>
  </p:cSld>
  <p:clrMapOvr>
    <a:masterClrMapping/>
  </p:clrMapOvr>
  <p:transition spd="slow" advClick="0" advTm="1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15300" y="365125"/>
            <a:ext cx="3238500" cy="1325563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bergamotto</a:t>
            </a: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est un agrume seulement développé dans la bande de </a:t>
            </a:r>
            <a:r>
              <a:rPr lang="fr-FR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Melito</a:t>
            </a: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Avec lui ils se produisent essences et lui ils peuvent faire nombreux gâteaux</a:t>
            </a: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it-IT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8" y="270164"/>
            <a:ext cx="7441809" cy="6234850"/>
          </a:xfrm>
        </p:spPr>
      </p:pic>
    </p:spTree>
    <p:extLst>
      <p:ext uri="{BB962C8B-B14F-4D97-AF65-F5344CB8AC3E}">
        <p14:creationId xmlns="" xmlns:p14="http://schemas.microsoft.com/office/powerpoint/2010/main" val="421080648"/>
      </p:ext>
    </p:extLst>
  </p:cSld>
  <p:clrMapOvr>
    <a:masterClrMapping/>
  </p:clrMapOvr>
  <p:transition spd="slow" advClick="0" advTm="1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282</Words>
  <Application>Microsoft Office PowerPoint</Application>
  <PresentationFormat>Personalizzato</PresentationFormat>
  <Paragraphs>22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          Le bergamotto est un agrume seulement développé dans la bande de Melito. Avec lui ils se produisent essences et lui ils peuvent faire nombreux gâteaux.</vt:lpstr>
      <vt:lpstr>Diapositiva 10</vt:lpstr>
      <vt:lpstr>Diapositiva 11</vt:lpstr>
      <vt:lpstr>Les élèves de la 1^A:  Carmen Pansera, Noemi Pedà, Francesco Meduri, Giorgio Nelo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MELITO DI PORTO SALVO</dc:title>
  <dc:creator>ANTONIO</dc:creator>
  <cp:lastModifiedBy>user</cp:lastModifiedBy>
  <cp:revision>41</cp:revision>
  <dcterms:created xsi:type="dcterms:W3CDTF">2016-05-17T15:37:52Z</dcterms:created>
  <dcterms:modified xsi:type="dcterms:W3CDTF">2016-05-19T19:57:44Z</dcterms:modified>
</cp:coreProperties>
</file>