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7.jpg" ContentType="image/jpg"/>
  <Override PartName="/ppt/media/image8.jpg" ContentType="image/jpg"/>
  <Override PartName="/ppt/media/image9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7.jpg" ContentType="image/jpg"/>
  <Override PartName="/ppt/media/image28.jpg" ContentType="image/jpg"/>
  <Override PartName="/ppt/media/image29.jpg" ContentType="image/jpg"/>
  <Override PartName="/ppt/media/image30.jpg" ContentType="image/jpg"/>
  <Override PartName="/ppt/media/image31.jpg" ContentType="image/jpg"/>
  <Override PartName="/ppt/media/image32.jpg" ContentType="image/jpg"/>
  <Override PartName="/ppt/media/image33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9D351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9D351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9D351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E8E4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12849" y="419100"/>
            <a:ext cx="671830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9D351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26940" y="2325370"/>
            <a:ext cx="3780790" cy="317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9160" y="2125979"/>
            <a:ext cx="7273290" cy="1310640"/>
          </a:xfrm>
          <a:custGeom>
            <a:avLst/>
            <a:gdLst/>
            <a:ahLst/>
            <a:cxnLst/>
            <a:rect l="l" t="t" r="r" b="b"/>
            <a:pathLst>
              <a:path w="7273290" h="1310639">
                <a:moveTo>
                  <a:pt x="3637279" y="1310640"/>
                </a:moveTo>
                <a:lnTo>
                  <a:pt x="0" y="1310640"/>
                </a:lnTo>
                <a:lnTo>
                  <a:pt x="0" y="0"/>
                </a:lnTo>
                <a:lnTo>
                  <a:pt x="7273290" y="0"/>
                </a:lnTo>
                <a:lnTo>
                  <a:pt x="7273290" y="1310640"/>
                </a:lnTo>
                <a:lnTo>
                  <a:pt x="3637279" y="131064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69719" y="2159000"/>
            <a:ext cx="593280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7050" marR="5080" indent="-1784350">
              <a:lnSpc>
                <a:spcPct val="100000"/>
              </a:lnSpc>
              <a:spcBef>
                <a:spcPts val="100"/>
              </a:spcBef>
            </a:pPr>
            <a:r>
              <a:rPr b="1" spc="-135" dirty="0">
                <a:solidFill>
                  <a:srgbClr val="DE6B5C"/>
                </a:solidFill>
                <a:latin typeface="Trebuchet MS"/>
                <a:cs typeface="Trebuchet MS"/>
              </a:rPr>
              <a:t>CHRISTMAS </a:t>
            </a:r>
            <a:r>
              <a:rPr b="1" spc="-175" dirty="0">
                <a:solidFill>
                  <a:srgbClr val="DE6B5C"/>
                </a:solidFill>
                <a:latin typeface="Trebuchet MS"/>
                <a:cs typeface="Trebuchet MS"/>
              </a:rPr>
              <a:t>TRADITIONS </a:t>
            </a:r>
            <a:r>
              <a:rPr b="1" spc="-45" dirty="0">
                <a:solidFill>
                  <a:srgbClr val="DE6B5C"/>
                </a:solidFill>
                <a:latin typeface="Trebuchet MS"/>
                <a:cs typeface="Trebuchet MS"/>
              </a:rPr>
              <a:t>IN  </a:t>
            </a:r>
            <a:r>
              <a:rPr b="1" spc="-190" dirty="0">
                <a:solidFill>
                  <a:srgbClr val="DE6B5C"/>
                </a:solidFill>
                <a:latin typeface="Trebuchet MS"/>
                <a:cs typeface="Trebuchet MS"/>
              </a:rPr>
              <a:t>LITHUANIA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7200" y="4447116"/>
            <a:ext cx="4191000" cy="618118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lang="lt-LT" sz="1600" b="1" spc="-125" dirty="0" smtClean="0">
                <a:solidFill>
                  <a:srgbClr val="7B6A4C"/>
                </a:solidFill>
                <a:latin typeface="Arial"/>
                <a:cs typeface="Arial"/>
              </a:rPr>
              <a:t>Erasmus + „My culture, your culture, our culture“</a:t>
            </a:r>
          </a:p>
          <a:p>
            <a:pPr algn="ctr">
              <a:lnSpc>
                <a:spcPct val="100000"/>
              </a:lnSpc>
              <a:spcBef>
                <a:spcPts val="480"/>
              </a:spcBef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4530" y="332740"/>
            <a:ext cx="3047999" cy="171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76898" y="3486151"/>
            <a:ext cx="2639060" cy="3143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96279" y="189229"/>
            <a:ext cx="2519679" cy="18872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3" y="4953000"/>
            <a:ext cx="1307627" cy="869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260" y="4953000"/>
            <a:ext cx="2235200" cy="1676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26" y="4953000"/>
            <a:ext cx="1165225" cy="11652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5050" y="274320"/>
            <a:ext cx="9842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0" dirty="0"/>
              <a:t>Gifts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05959" y="1814829"/>
            <a:ext cx="150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48859" y="1835150"/>
            <a:ext cx="3482975" cy="237109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5080">
              <a:lnSpc>
                <a:spcPct val="89900"/>
              </a:lnSpc>
              <a:spcBef>
                <a:spcPts val="439"/>
              </a:spcBef>
            </a:pPr>
            <a:r>
              <a:rPr sz="2800" spc="-130" dirty="0">
                <a:latin typeface="Arial"/>
                <a:cs typeface="Arial"/>
              </a:rPr>
              <a:t>When </a:t>
            </a:r>
            <a:r>
              <a:rPr sz="2800" i="1" spc="-100" dirty="0">
                <a:solidFill>
                  <a:srgbClr val="9D3510"/>
                </a:solidFill>
                <a:latin typeface="Trebuchet MS"/>
                <a:cs typeface="Trebuchet MS"/>
              </a:rPr>
              <a:t>Santa </a:t>
            </a:r>
            <a:r>
              <a:rPr sz="2800" i="1" spc="-140" dirty="0">
                <a:solidFill>
                  <a:srgbClr val="9D3510"/>
                </a:solidFill>
                <a:latin typeface="Trebuchet MS"/>
                <a:cs typeface="Trebuchet MS"/>
              </a:rPr>
              <a:t>Claus  </a:t>
            </a:r>
            <a:r>
              <a:rPr sz="2800" spc="-120" dirty="0">
                <a:latin typeface="Arial"/>
                <a:cs typeface="Arial"/>
              </a:rPr>
              <a:t>brings presents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children  </a:t>
            </a:r>
            <a:r>
              <a:rPr sz="2800" spc="-155" dirty="0">
                <a:latin typeface="Arial"/>
                <a:cs typeface="Arial"/>
              </a:rPr>
              <a:t>have </a:t>
            </a:r>
            <a:r>
              <a:rPr sz="2800" spc="30" dirty="0">
                <a:latin typeface="Arial"/>
                <a:cs typeface="Arial"/>
              </a:rPr>
              <a:t>to </a:t>
            </a:r>
            <a:r>
              <a:rPr sz="2800" spc="5" dirty="0">
                <a:latin typeface="Arial"/>
                <a:cs typeface="Arial"/>
              </a:rPr>
              <a:t>“earn” </a:t>
            </a:r>
            <a:r>
              <a:rPr sz="2800" spc="-55" dirty="0">
                <a:latin typeface="Arial"/>
                <a:cs typeface="Arial"/>
              </a:rPr>
              <a:t>them </a:t>
            </a:r>
            <a:r>
              <a:rPr sz="2800" spc="-114" dirty="0">
                <a:latin typeface="Arial"/>
                <a:cs typeface="Arial"/>
              </a:rPr>
              <a:t>by  </a:t>
            </a:r>
            <a:r>
              <a:rPr sz="2800" spc="-65" dirty="0">
                <a:latin typeface="Arial"/>
                <a:cs typeface="Arial"/>
              </a:rPr>
              <a:t>reciting </a:t>
            </a:r>
            <a:r>
              <a:rPr sz="2800" spc="-220" dirty="0">
                <a:latin typeface="Arial"/>
                <a:cs typeface="Arial"/>
              </a:rPr>
              <a:t>a </a:t>
            </a:r>
            <a:r>
              <a:rPr sz="2800" spc="-110" dirty="0">
                <a:latin typeface="Arial"/>
                <a:cs typeface="Arial"/>
              </a:rPr>
              <a:t>poem, </a:t>
            </a:r>
            <a:r>
              <a:rPr sz="2800" spc="-140" dirty="0">
                <a:latin typeface="Arial"/>
                <a:cs typeface="Arial"/>
              </a:rPr>
              <a:t>singing  </a:t>
            </a:r>
            <a:r>
              <a:rPr sz="2800" spc="-220" dirty="0">
                <a:latin typeface="Arial"/>
                <a:cs typeface="Arial"/>
              </a:rPr>
              <a:t>a </a:t>
            </a:r>
            <a:r>
              <a:rPr sz="2800" spc="-165" dirty="0">
                <a:latin typeface="Arial"/>
                <a:cs typeface="Arial"/>
              </a:rPr>
              <a:t>song, </a:t>
            </a:r>
            <a:r>
              <a:rPr sz="2800" spc="-130" dirty="0">
                <a:latin typeface="Arial"/>
                <a:cs typeface="Arial"/>
              </a:rPr>
              <a:t>dancing, </a:t>
            </a:r>
            <a:r>
              <a:rPr sz="2800" spc="-20" dirty="0">
                <a:latin typeface="Arial"/>
                <a:cs typeface="Arial"/>
              </a:rPr>
              <a:t>or  </a:t>
            </a:r>
            <a:r>
              <a:rPr sz="2800" spc="-114" dirty="0">
                <a:latin typeface="Arial"/>
                <a:cs typeface="Arial"/>
              </a:rPr>
              <a:t>playing </a:t>
            </a:r>
            <a:r>
              <a:rPr sz="2800" spc="-155" dirty="0">
                <a:latin typeface="Arial"/>
                <a:cs typeface="Arial"/>
              </a:rPr>
              <a:t>an </a:t>
            </a:r>
            <a:r>
              <a:rPr sz="2800" spc="-55" dirty="0">
                <a:latin typeface="Arial"/>
                <a:cs typeface="Arial"/>
              </a:rPr>
              <a:t>instrument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43529" y="4436109"/>
            <a:ext cx="3285490" cy="2118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0430" y="1197610"/>
            <a:ext cx="2932430" cy="28409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20559" y="260350"/>
            <a:ext cx="1709420" cy="1416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4650" y="448309"/>
            <a:ext cx="352932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5" dirty="0"/>
              <a:t>Christmas</a:t>
            </a:r>
            <a:r>
              <a:rPr spc="-270" dirty="0"/>
              <a:t> </a:t>
            </a:r>
            <a:r>
              <a:rPr spc="-280" dirty="0"/>
              <a:t>Dishes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26940" y="1517650"/>
            <a:ext cx="33458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sz="2400" i="1" spc="-165" dirty="0">
                <a:solidFill>
                  <a:srgbClr val="9D3510"/>
                </a:solidFill>
                <a:latin typeface="Trebuchet MS"/>
                <a:cs typeface="Trebuchet MS"/>
              </a:rPr>
              <a:t>The </a:t>
            </a:r>
            <a:r>
              <a:rPr sz="2400" i="1" spc="-100" dirty="0">
                <a:solidFill>
                  <a:srgbClr val="9D3510"/>
                </a:solidFill>
                <a:latin typeface="Trebuchet MS"/>
                <a:cs typeface="Trebuchet MS"/>
              </a:rPr>
              <a:t>most </a:t>
            </a:r>
            <a:r>
              <a:rPr sz="2400" i="1" spc="-140" dirty="0">
                <a:solidFill>
                  <a:srgbClr val="9D3510"/>
                </a:solidFill>
                <a:latin typeface="Trebuchet MS"/>
                <a:cs typeface="Trebuchet MS"/>
              </a:rPr>
              <a:t>typical</a:t>
            </a:r>
            <a:r>
              <a:rPr sz="2400" i="1" spc="-365" dirty="0">
                <a:solidFill>
                  <a:srgbClr val="9D3510"/>
                </a:solidFill>
                <a:latin typeface="Trebuchet MS"/>
                <a:cs typeface="Trebuchet MS"/>
              </a:rPr>
              <a:t> </a:t>
            </a:r>
            <a:r>
              <a:rPr sz="2400" i="1" spc="-120" dirty="0">
                <a:solidFill>
                  <a:srgbClr val="9D3510"/>
                </a:solidFill>
                <a:latin typeface="Trebuchet MS"/>
                <a:cs typeface="Trebuchet MS"/>
              </a:rPr>
              <a:t>Christmas  </a:t>
            </a:r>
            <a:r>
              <a:rPr sz="2400" i="1" spc="-105" dirty="0">
                <a:solidFill>
                  <a:srgbClr val="9D3510"/>
                </a:solidFill>
                <a:latin typeface="Trebuchet MS"/>
                <a:cs typeface="Trebuchet MS"/>
              </a:rPr>
              <a:t>dishes</a:t>
            </a:r>
            <a:r>
              <a:rPr sz="2400" i="1" spc="-185" dirty="0">
                <a:solidFill>
                  <a:srgbClr val="9D3510"/>
                </a:solidFill>
                <a:latin typeface="Trebuchet MS"/>
                <a:cs typeface="Trebuchet MS"/>
              </a:rPr>
              <a:t> </a:t>
            </a:r>
            <a:r>
              <a:rPr sz="2400" i="1" spc="-150" dirty="0">
                <a:solidFill>
                  <a:srgbClr val="9D3510"/>
                </a:solidFill>
                <a:latin typeface="Trebuchet MS"/>
                <a:cs typeface="Trebuchet MS"/>
              </a:rPr>
              <a:t>are: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6940" y="311530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6940" y="392302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6940" y="473075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50" dirty="0"/>
              <a:t>Roasted </a:t>
            </a:r>
            <a:r>
              <a:rPr sz="2400" spc="-120" dirty="0"/>
              <a:t>ham </a:t>
            </a:r>
            <a:r>
              <a:rPr sz="2400" spc="10" dirty="0"/>
              <a:t>with</a:t>
            </a:r>
            <a:r>
              <a:rPr sz="2400" spc="-180" dirty="0"/>
              <a:t> </a:t>
            </a:r>
            <a:r>
              <a:rPr sz="2400" spc="-70" dirty="0"/>
              <a:t>potatoes  </a:t>
            </a:r>
            <a:r>
              <a:rPr sz="2400" spc="-114" dirty="0"/>
              <a:t>and</a:t>
            </a:r>
            <a:r>
              <a:rPr sz="2400" spc="-135" dirty="0"/>
              <a:t> </a:t>
            </a:r>
            <a:r>
              <a:rPr sz="2400" spc="-114" dirty="0"/>
              <a:t>vegetables</a:t>
            </a:r>
            <a:endParaRPr sz="2400"/>
          </a:p>
          <a:p>
            <a:pPr marL="355600" marR="114935">
              <a:lnSpc>
                <a:spcPct val="100000"/>
              </a:lnSpc>
              <a:spcBef>
                <a:spcPts val="590"/>
              </a:spcBef>
            </a:pPr>
            <a:r>
              <a:rPr spc="-150" dirty="0"/>
              <a:t>Roasted </a:t>
            </a:r>
            <a:r>
              <a:rPr spc="-160" dirty="0"/>
              <a:t>goose </a:t>
            </a:r>
            <a:r>
              <a:rPr spc="10" dirty="0"/>
              <a:t>with</a:t>
            </a:r>
            <a:r>
              <a:rPr spc="-114" dirty="0"/>
              <a:t> </a:t>
            </a:r>
            <a:r>
              <a:rPr spc="-125" dirty="0"/>
              <a:t>apples  </a:t>
            </a:r>
            <a:r>
              <a:rPr spc="-35" dirty="0"/>
              <a:t>in</a:t>
            </a:r>
            <a:r>
              <a:rPr spc="-135" dirty="0"/>
              <a:t> </a:t>
            </a:r>
            <a:r>
              <a:rPr spc="-25" dirty="0"/>
              <a:t>filling</a:t>
            </a:r>
          </a:p>
          <a:p>
            <a:pPr marL="355600" marR="356235">
              <a:lnSpc>
                <a:spcPct val="100000"/>
              </a:lnSpc>
              <a:spcBef>
                <a:spcPts val="600"/>
              </a:spcBef>
            </a:pPr>
            <a:r>
              <a:rPr spc="-130" dirty="0"/>
              <a:t>Christmas </a:t>
            </a:r>
            <a:r>
              <a:rPr spc="-70" dirty="0"/>
              <a:t>Bread/</a:t>
            </a:r>
            <a:r>
              <a:rPr spc="-160" dirty="0"/>
              <a:t> </a:t>
            </a:r>
            <a:r>
              <a:rPr spc="-140" dirty="0"/>
              <a:t>Kalėdų  </a:t>
            </a:r>
            <a:r>
              <a:rPr spc="-145" dirty="0"/>
              <a:t>pyragas</a:t>
            </a:r>
          </a:p>
          <a:p>
            <a:pPr marL="355600" marR="306705">
              <a:lnSpc>
                <a:spcPct val="100000"/>
              </a:lnSpc>
              <a:spcBef>
                <a:spcPts val="600"/>
              </a:spcBef>
            </a:pPr>
            <a:r>
              <a:rPr spc="-145" dirty="0"/>
              <a:t>Sweets, </a:t>
            </a:r>
            <a:r>
              <a:rPr spc="-105" dirty="0"/>
              <a:t>chocolates, </a:t>
            </a:r>
            <a:r>
              <a:rPr spc="-55" dirty="0"/>
              <a:t>nuits  </a:t>
            </a:r>
            <a:r>
              <a:rPr spc="-114" dirty="0"/>
              <a:t>and </a:t>
            </a:r>
            <a:r>
              <a:rPr spc="-80" dirty="0"/>
              <a:t>fresh</a:t>
            </a:r>
            <a:r>
              <a:rPr spc="-155" dirty="0"/>
              <a:t> </a:t>
            </a:r>
            <a:r>
              <a:rPr spc="-15" dirty="0"/>
              <a:t>fruits</a:t>
            </a:r>
          </a:p>
        </p:txBody>
      </p:sp>
      <p:sp>
        <p:nvSpPr>
          <p:cNvPr id="8" name="object 8"/>
          <p:cNvSpPr/>
          <p:nvPr/>
        </p:nvSpPr>
        <p:spPr>
          <a:xfrm>
            <a:off x="1692910" y="4508500"/>
            <a:ext cx="2519680" cy="148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92910" y="2852420"/>
            <a:ext cx="2448560" cy="15087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92910" y="1339850"/>
            <a:ext cx="2448560" cy="14643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100"/>
              </a:spcBef>
            </a:pPr>
            <a:r>
              <a:rPr spc="-215" dirty="0"/>
              <a:t>Christmas </a:t>
            </a:r>
            <a:r>
              <a:rPr spc="-175" dirty="0"/>
              <a:t>coming </a:t>
            </a:r>
            <a:r>
              <a:rPr spc="55" dirty="0"/>
              <a:t>to</a:t>
            </a:r>
            <a:r>
              <a:rPr spc="-290" dirty="0"/>
              <a:t> </a:t>
            </a:r>
            <a:r>
              <a:rPr spc="-135" dirty="0"/>
              <a:t>Lithuania...</a:t>
            </a:r>
          </a:p>
        </p:txBody>
      </p:sp>
      <p:sp>
        <p:nvSpPr>
          <p:cNvPr id="3" name="object 3"/>
          <p:cNvSpPr/>
          <p:nvPr/>
        </p:nvSpPr>
        <p:spPr>
          <a:xfrm>
            <a:off x="5509259" y="1915160"/>
            <a:ext cx="2503169" cy="303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2669" y="1319530"/>
            <a:ext cx="3458209" cy="26492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23439" y="4221479"/>
            <a:ext cx="2879090" cy="1704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5650" y="3686809"/>
            <a:ext cx="41351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40" dirty="0">
                <a:solidFill>
                  <a:srgbClr val="9D3510"/>
                </a:solidFill>
                <a:latin typeface="Arial"/>
                <a:cs typeface="Arial"/>
              </a:rPr>
              <a:t>Merry </a:t>
            </a:r>
            <a:r>
              <a:rPr sz="4000" b="1" spc="-350" dirty="0">
                <a:solidFill>
                  <a:srgbClr val="9D3510"/>
                </a:solidFill>
                <a:latin typeface="Arial"/>
                <a:cs typeface="Arial"/>
              </a:rPr>
              <a:t>Christmas</a:t>
            </a:r>
            <a:r>
              <a:rPr sz="4000" b="1" spc="-355" dirty="0">
                <a:solidFill>
                  <a:srgbClr val="9D3510"/>
                </a:solidFill>
                <a:latin typeface="Arial"/>
                <a:cs typeface="Arial"/>
              </a:rPr>
              <a:t> </a:t>
            </a:r>
            <a:r>
              <a:rPr sz="4000" b="1" spc="-40" dirty="0">
                <a:solidFill>
                  <a:srgbClr val="9D3510"/>
                </a:solidFill>
                <a:latin typeface="Arial"/>
                <a:cs typeface="Arial"/>
              </a:rPr>
              <a:t>!!!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5990" y="5213350"/>
            <a:ext cx="1511300" cy="77585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46355" algn="ctr">
              <a:lnSpc>
                <a:spcPct val="100499"/>
              </a:lnSpc>
              <a:spcBef>
                <a:spcPts val="90"/>
              </a:spcBef>
            </a:pPr>
            <a:r>
              <a:rPr sz="1600" spc="-60" dirty="0">
                <a:solidFill>
                  <a:srgbClr val="888888"/>
                </a:solidFill>
                <a:latin typeface="Arial"/>
                <a:cs typeface="Arial"/>
              </a:rPr>
              <a:t>Lithuanian </a:t>
            </a:r>
            <a:r>
              <a:rPr sz="1600" spc="-125" dirty="0">
                <a:solidFill>
                  <a:srgbClr val="888888"/>
                </a:solidFill>
                <a:latin typeface="Arial"/>
                <a:cs typeface="Arial"/>
              </a:rPr>
              <a:t>Team  </a:t>
            </a:r>
            <a:endParaRPr lang="lt-LT" sz="1600" spc="-125" dirty="0" smtClean="0">
              <a:solidFill>
                <a:srgbClr val="888888"/>
              </a:solidFill>
              <a:latin typeface="Arial"/>
              <a:cs typeface="Arial"/>
            </a:endParaRPr>
          </a:p>
          <a:p>
            <a:pPr marL="12700" marR="5080" indent="46355" algn="ctr">
              <a:lnSpc>
                <a:spcPct val="100499"/>
              </a:lnSpc>
              <a:spcBef>
                <a:spcPts val="90"/>
              </a:spcBef>
            </a:pPr>
            <a:r>
              <a:rPr lang="lt-LT" sz="1600" spc="-125" dirty="0" smtClean="0">
                <a:solidFill>
                  <a:srgbClr val="888888"/>
                </a:solidFill>
                <a:latin typeface="Arial"/>
                <a:cs typeface="Arial"/>
              </a:rPr>
              <a:t>Erasmus+</a:t>
            </a:r>
            <a:endParaRPr lang="lt-LT" sz="1600" spc="-125" dirty="0">
              <a:solidFill>
                <a:srgbClr val="888888"/>
              </a:solidFill>
              <a:latin typeface="Arial"/>
              <a:cs typeface="Arial"/>
            </a:endParaRPr>
          </a:p>
          <a:p>
            <a:pPr marL="12700" marR="5080" indent="46355" algn="ctr">
              <a:lnSpc>
                <a:spcPct val="100499"/>
              </a:lnSpc>
              <a:spcBef>
                <a:spcPts val="90"/>
              </a:spcBef>
            </a:pPr>
            <a:r>
              <a:rPr sz="1600" spc="-85" dirty="0" smtClean="0">
                <a:solidFill>
                  <a:srgbClr val="888888"/>
                </a:solidFill>
                <a:latin typeface="Arial"/>
                <a:cs typeface="Arial"/>
              </a:rPr>
              <a:t>201</a:t>
            </a:r>
            <a:r>
              <a:rPr lang="lt-LT" sz="1600" spc="-85" smtClean="0">
                <a:solidFill>
                  <a:srgbClr val="888888"/>
                </a:solidFill>
                <a:latin typeface="Arial"/>
                <a:cs typeface="Arial"/>
              </a:rPr>
              <a:t>8-2020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84120" y="476250"/>
            <a:ext cx="4522470" cy="2894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2639" y="375920"/>
            <a:ext cx="50692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95" dirty="0"/>
              <a:t>CHRISTMAS</a:t>
            </a:r>
            <a:r>
              <a:rPr spc="-260" dirty="0"/>
              <a:t> </a:t>
            </a:r>
            <a:r>
              <a:rPr spc="-505" dirty="0"/>
              <a:t>EVE-KŪČIOS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63720" y="1445259"/>
            <a:ext cx="40443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spc="-180" dirty="0">
                <a:solidFill>
                  <a:srgbClr val="9D3510"/>
                </a:solidFill>
                <a:latin typeface="Arial"/>
                <a:cs typeface="Arial"/>
              </a:rPr>
              <a:t>Christmas </a:t>
            </a:r>
            <a:r>
              <a:rPr sz="2000" b="1" i="1" spc="-229" dirty="0">
                <a:solidFill>
                  <a:srgbClr val="9D3510"/>
                </a:solidFill>
                <a:latin typeface="Arial"/>
                <a:cs typeface="Arial"/>
              </a:rPr>
              <a:t>Eve </a:t>
            </a:r>
            <a:r>
              <a:rPr sz="2000" b="1" i="1" spc="-200" dirty="0">
                <a:solidFill>
                  <a:srgbClr val="9D3510"/>
                </a:solidFill>
                <a:latin typeface="Arial"/>
                <a:cs typeface="Arial"/>
              </a:rPr>
              <a:t>is </a:t>
            </a:r>
            <a:r>
              <a:rPr sz="2000" b="1" i="1" spc="-170" dirty="0">
                <a:solidFill>
                  <a:srgbClr val="9D3510"/>
                </a:solidFill>
                <a:latin typeface="Arial"/>
                <a:cs typeface="Arial"/>
              </a:rPr>
              <a:t>on </a:t>
            </a:r>
            <a:r>
              <a:rPr sz="2000" b="1" i="1" spc="-85" dirty="0">
                <a:solidFill>
                  <a:srgbClr val="9D3510"/>
                </a:solidFill>
                <a:latin typeface="Arial"/>
                <a:cs typeface="Arial"/>
              </a:rPr>
              <a:t>24th </a:t>
            </a:r>
            <a:r>
              <a:rPr sz="2000" b="1" i="1" spc="-105" dirty="0">
                <a:solidFill>
                  <a:srgbClr val="9D3510"/>
                </a:solidFill>
                <a:latin typeface="Arial"/>
                <a:cs typeface="Arial"/>
              </a:rPr>
              <a:t>of</a:t>
            </a:r>
            <a:r>
              <a:rPr sz="2000" b="1" i="1" spc="-80" dirty="0">
                <a:solidFill>
                  <a:srgbClr val="9D3510"/>
                </a:solidFill>
                <a:latin typeface="Arial"/>
                <a:cs typeface="Arial"/>
              </a:rPr>
              <a:t> </a:t>
            </a:r>
            <a:r>
              <a:rPr sz="2000" b="1" i="1" spc="-150" dirty="0">
                <a:solidFill>
                  <a:srgbClr val="9D3510"/>
                </a:solidFill>
                <a:latin typeface="Arial"/>
                <a:cs typeface="Arial"/>
              </a:rPr>
              <a:t>December.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63720" y="277749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9D351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63720" y="5102859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9D351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63720" y="1813559"/>
            <a:ext cx="4287520" cy="3938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2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i="1" spc="-180" dirty="0">
                <a:solidFill>
                  <a:srgbClr val="9D3510"/>
                </a:solidFill>
                <a:latin typeface="Arial"/>
                <a:cs typeface="Arial"/>
              </a:rPr>
              <a:t>Christmas </a:t>
            </a:r>
            <a:r>
              <a:rPr sz="2000" b="1" i="1" spc="-190" dirty="0">
                <a:solidFill>
                  <a:srgbClr val="9D3510"/>
                </a:solidFill>
                <a:latin typeface="Arial"/>
                <a:cs typeface="Arial"/>
              </a:rPr>
              <a:t>Ever </a:t>
            </a:r>
            <a:r>
              <a:rPr sz="2000" spc="-45" dirty="0">
                <a:latin typeface="Arial"/>
                <a:cs typeface="Arial"/>
              </a:rPr>
              <a:t>dinner </a:t>
            </a:r>
            <a:r>
              <a:rPr sz="2000" spc="-105" dirty="0">
                <a:latin typeface="Arial"/>
                <a:cs typeface="Arial"/>
              </a:rPr>
              <a:t>is </a:t>
            </a:r>
            <a:r>
              <a:rPr sz="2000" spc="-60" dirty="0">
                <a:latin typeface="Arial"/>
                <a:cs typeface="Arial"/>
              </a:rPr>
              <a:t>more  </a:t>
            </a:r>
            <a:r>
              <a:rPr sz="2000" spc="-20" dirty="0">
                <a:latin typeface="Arial"/>
                <a:cs typeface="Arial"/>
              </a:rPr>
              <a:t>important </a:t>
            </a:r>
            <a:r>
              <a:rPr sz="2000" spc="-30" dirty="0">
                <a:latin typeface="Arial"/>
                <a:cs typeface="Arial"/>
              </a:rPr>
              <a:t>in </a:t>
            </a:r>
            <a:r>
              <a:rPr sz="2000" spc="-75" dirty="0">
                <a:latin typeface="Arial"/>
                <a:cs typeface="Arial"/>
              </a:rPr>
              <a:t>Lithuania </a:t>
            </a:r>
            <a:r>
              <a:rPr sz="2000" spc="-45" dirty="0">
                <a:latin typeface="Arial"/>
                <a:cs typeface="Arial"/>
              </a:rPr>
              <a:t>than</a:t>
            </a:r>
            <a:r>
              <a:rPr sz="2000" spc="-254" dirty="0">
                <a:latin typeface="Arial"/>
                <a:cs typeface="Arial"/>
              </a:rPr>
              <a:t> </a:t>
            </a:r>
            <a:r>
              <a:rPr sz="2000" i="1" spc="-110" dirty="0">
                <a:solidFill>
                  <a:srgbClr val="9D3510"/>
                </a:solidFill>
                <a:latin typeface="Arial"/>
                <a:cs typeface="Arial"/>
              </a:rPr>
              <a:t>Christmas  </a:t>
            </a:r>
            <a:r>
              <a:rPr sz="2000" i="1" spc="-65" dirty="0">
                <a:solidFill>
                  <a:srgbClr val="9D3510"/>
                </a:solidFill>
                <a:latin typeface="Arial"/>
                <a:cs typeface="Arial"/>
              </a:rPr>
              <a:t>dinner.</a:t>
            </a:r>
            <a:endParaRPr sz="2000">
              <a:latin typeface="Arial"/>
              <a:cs typeface="Arial"/>
            </a:endParaRPr>
          </a:p>
          <a:p>
            <a:pPr marL="355600" marR="102870">
              <a:lnSpc>
                <a:spcPct val="100000"/>
              </a:lnSpc>
              <a:spcBef>
                <a:spcPts val="500"/>
              </a:spcBef>
            </a:pPr>
            <a:r>
              <a:rPr sz="2000" b="1" i="1" spc="-160" dirty="0">
                <a:solidFill>
                  <a:srgbClr val="9D3510"/>
                </a:solidFill>
                <a:latin typeface="Arial"/>
                <a:cs typeface="Arial"/>
              </a:rPr>
              <a:t>Christman </a:t>
            </a:r>
            <a:r>
              <a:rPr sz="2000" b="1" i="1" spc="-229" dirty="0">
                <a:solidFill>
                  <a:srgbClr val="9D3510"/>
                </a:solidFill>
                <a:latin typeface="Arial"/>
                <a:cs typeface="Arial"/>
              </a:rPr>
              <a:t>Eve </a:t>
            </a:r>
            <a:r>
              <a:rPr sz="2000" spc="-65" dirty="0">
                <a:latin typeface="Arial"/>
                <a:cs typeface="Arial"/>
              </a:rPr>
              <a:t>determines </a:t>
            </a:r>
            <a:r>
              <a:rPr sz="2000" spc="-30" dirty="0">
                <a:latin typeface="Arial"/>
                <a:cs typeface="Arial"/>
              </a:rPr>
              <a:t>what </a:t>
            </a:r>
            <a:r>
              <a:rPr sz="2000" spc="-55" dirty="0">
                <a:latin typeface="Arial"/>
                <a:cs typeface="Arial"/>
              </a:rPr>
              <a:t>kind 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85" dirty="0">
                <a:latin typeface="Arial"/>
                <a:cs typeface="Arial"/>
              </a:rPr>
              <a:t>year </a:t>
            </a:r>
            <a:r>
              <a:rPr sz="2000" spc="60" dirty="0">
                <a:latin typeface="Arial"/>
                <a:cs typeface="Arial"/>
              </a:rPr>
              <a:t>it </a:t>
            </a:r>
            <a:r>
              <a:rPr sz="2000" spc="-105" dirty="0">
                <a:latin typeface="Arial"/>
                <a:cs typeface="Arial"/>
              </a:rPr>
              <a:t>is </a:t>
            </a:r>
            <a:r>
              <a:rPr sz="2000" spc="-90" dirty="0">
                <a:latin typeface="Arial"/>
                <a:cs typeface="Arial"/>
              </a:rPr>
              <a:t>going </a:t>
            </a:r>
            <a:r>
              <a:rPr sz="2000" spc="25" dirty="0">
                <a:latin typeface="Arial"/>
                <a:cs typeface="Arial"/>
              </a:rPr>
              <a:t>to</a:t>
            </a:r>
            <a:r>
              <a:rPr sz="2000" spc="-40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be.</a:t>
            </a:r>
            <a:endParaRPr sz="2000">
              <a:latin typeface="Arial"/>
              <a:cs typeface="Arial"/>
            </a:endParaRPr>
          </a:p>
          <a:p>
            <a:pPr marL="355600" marR="321310" indent="-53340">
              <a:lnSpc>
                <a:spcPct val="100000"/>
              </a:lnSpc>
              <a:spcBef>
                <a:spcPts val="500"/>
              </a:spcBef>
            </a:pPr>
            <a:r>
              <a:rPr sz="2000" spc="25" dirty="0">
                <a:latin typeface="Arial"/>
                <a:cs typeface="Arial"/>
              </a:rPr>
              <a:t>It</a:t>
            </a:r>
            <a:r>
              <a:rPr sz="2000" spc="-409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is </a:t>
            </a:r>
            <a:r>
              <a:rPr sz="2000" spc="-25" dirty="0">
                <a:latin typeface="Arial"/>
                <a:cs typeface="Arial"/>
              </a:rPr>
              <a:t>the </a:t>
            </a:r>
            <a:r>
              <a:rPr sz="2000" spc="-105" dirty="0">
                <a:latin typeface="Arial"/>
                <a:cs typeface="Arial"/>
              </a:rPr>
              <a:t>day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85" dirty="0">
                <a:latin typeface="Arial"/>
                <a:cs typeface="Arial"/>
              </a:rPr>
              <a:t>cleaning, </a:t>
            </a:r>
            <a:r>
              <a:rPr sz="2000" spc="-20" dirty="0">
                <a:latin typeface="Arial"/>
                <a:cs typeface="Arial"/>
              </a:rPr>
              <a:t>both </a:t>
            </a:r>
            <a:r>
              <a:rPr sz="2000" spc="-75" dirty="0">
                <a:latin typeface="Arial"/>
                <a:cs typeface="Arial"/>
              </a:rPr>
              <a:t>inside  </a:t>
            </a:r>
            <a:r>
              <a:rPr sz="2000" spc="-95" dirty="0">
                <a:latin typeface="Arial"/>
                <a:cs typeface="Arial"/>
              </a:rPr>
              <a:t>and </a:t>
            </a:r>
            <a:r>
              <a:rPr sz="2000" spc="-60" dirty="0">
                <a:latin typeface="Arial"/>
                <a:cs typeface="Arial"/>
              </a:rPr>
              <a:t>outside </a:t>
            </a:r>
            <a:r>
              <a:rPr sz="2000" spc="-25" dirty="0">
                <a:latin typeface="Arial"/>
                <a:cs typeface="Arial"/>
              </a:rPr>
              <a:t>the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house.</a:t>
            </a:r>
            <a:endParaRPr sz="2000">
              <a:latin typeface="Arial"/>
              <a:cs typeface="Arial"/>
            </a:endParaRPr>
          </a:p>
          <a:p>
            <a:pPr marL="355600" marR="329565" indent="-53340">
              <a:lnSpc>
                <a:spcPct val="100000"/>
              </a:lnSpc>
              <a:spcBef>
                <a:spcPts val="500"/>
              </a:spcBef>
            </a:pPr>
            <a:r>
              <a:rPr sz="2000" spc="-110" dirty="0">
                <a:latin typeface="Arial"/>
                <a:cs typeface="Arial"/>
              </a:rPr>
              <a:t>People </a:t>
            </a:r>
            <a:r>
              <a:rPr sz="2000" spc="10" dirty="0">
                <a:latin typeface="Arial"/>
                <a:cs typeface="Arial"/>
              </a:rPr>
              <a:t>try </a:t>
            </a:r>
            <a:r>
              <a:rPr sz="2000" spc="25" dirty="0">
                <a:latin typeface="Arial"/>
                <a:cs typeface="Arial"/>
              </a:rPr>
              <a:t>to </a:t>
            </a:r>
            <a:r>
              <a:rPr sz="2000" spc="-90" dirty="0">
                <a:latin typeface="Arial"/>
                <a:cs typeface="Arial"/>
              </a:rPr>
              <a:t>be </a:t>
            </a:r>
            <a:r>
              <a:rPr sz="2000" spc="-80" dirty="0">
                <a:latin typeface="Arial"/>
                <a:cs typeface="Arial"/>
              </a:rPr>
              <a:t>nice </a:t>
            </a:r>
            <a:r>
              <a:rPr sz="2000" spc="25" dirty="0">
                <a:latin typeface="Arial"/>
                <a:cs typeface="Arial"/>
              </a:rPr>
              <a:t>to</a:t>
            </a:r>
            <a:r>
              <a:rPr sz="2000" spc="-385" dirty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each </a:t>
            </a:r>
            <a:r>
              <a:rPr sz="2000" spc="-30" dirty="0">
                <a:latin typeface="Arial"/>
                <a:cs typeface="Arial"/>
              </a:rPr>
              <a:t>other,  </a:t>
            </a:r>
            <a:r>
              <a:rPr sz="2000" spc="-110" dirty="0">
                <a:latin typeface="Arial"/>
                <a:cs typeface="Arial"/>
              </a:rPr>
              <a:t>pay </a:t>
            </a:r>
            <a:r>
              <a:rPr sz="2000" spc="-45" dirty="0">
                <a:latin typeface="Arial"/>
                <a:cs typeface="Arial"/>
              </a:rPr>
              <a:t>all </a:t>
            </a:r>
            <a:r>
              <a:rPr sz="2000" spc="-10" dirty="0">
                <a:latin typeface="Arial"/>
                <a:cs typeface="Arial"/>
              </a:rPr>
              <a:t>their </a:t>
            </a:r>
            <a:r>
              <a:rPr sz="2000" spc="-70" dirty="0">
                <a:latin typeface="Arial"/>
                <a:cs typeface="Arial"/>
              </a:rPr>
              <a:t>debts </a:t>
            </a:r>
            <a:r>
              <a:rPr sz="2000" spc="-95" dirty="0">
                <a:latin typeface="Arial"/>
                <a:cs typeface="Arial"/>
              </a:rPr>
              <a:t>and </a:t>
            </a:r>
            <a:r>
              <a:rPr sz="2000" spc="-110" dirty="0">
                <a:latin typeface="Arial"/>
                <a:cs typeface="Arial"/>
              </a:rPr>
              <a:t>have  </a:t>
            </a:r>
            <a:r>
              <a:rPr sz="2000" spc="-105" dirty="0">
                <a:latin typeface="Arial"/>
                <a:cs typeface="Arial"/>
              </a:rPr>
              <a:t>confessions </a:t>
            </a:r>
            <a:r>
              <a:rPr sz="2000" spc="5" dirty="0">
                <a:latin typeface="Arial"/>
                <a:cs typeface="Arial"/>
              </a:rPr>
              <a:t>with </a:t>
            </a:r>
            <a:r>
              <a:rPr sz="2000" spc="-25" dirty="0">
                <a:latin typeface="Arial"/>
                <a:cs typeface="Arial"/>
              </a:rPr>
              <a:t>the</a:t>
            </a:r>
            <a:r>
              <a:rPr sz="2000" spc="-22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priest.</a:t>
            </a:r>
            <a:endParaRPr sz="2000">
              <a:latin typeface="Arial"/>
              <a:cs typeface="Arial"/>
            </a:endParaRPr>
          </a:p>
          <a:p>
            <a:pPr marL="355600" marR="169545">
              <a:lnSpc>
                <a:spcPct val="100000"/>
              </a:lnSpc>
              <a:spcBef>
                <a:spcPts val="500"/>
              </a:spcBef>
            </a:pPr>
            <a:r>
              <a:rPr sz="2000" b="1" i="1" spc="-180" dirty="0">
                <a:solidFill>
                  <a:srgbClr val="9D3510"/>
                </a:solidFill>
                <a:latin typeface="Arial"/>
                <a:cs typeface="Arial"/>
              </a:rPr>
              <a:t>Christmas </a:t>
            </a:r>
            <a:r>
              <a:rPr sz="2000" b="1" i="1" spc="-229" dirty="0">
                <a:solidFill>
                  <a:srgbClr val="9D3510"/>
                </a:solidFill>
                <a:latin typeface="Arial"/>
                <a:cs typeface="Arial"/>
              </a:rPr>
              <a:t>Eve </a:t>
            </a:r>
            <a:r>
              <a:rPr sz="2000" spc="-105" dirty="0">
                <a:latin typeface="Arial"/>
                <a:cs typeface="Arial"/>
              </a:rPr>
              <a:t>is </a:t>
            </a:r>
            <a:r>
              <a:rPr sz="2000" spc="-95" dirty="0">
                <a:latin typeface="Arial"/>
                <a:cs typeface="Arial"/>
              </a:rPr>
              <a:t>closely </a:t>
            </a:r>
            <a:r>
              <a:rPr sz="2000" spc="-45" dirty="0">
                <a:latin typeface="Arial"/>
                <a:cs typeface="Arial"/>
              </a:rPr>
              <a:t>related </a:t>
            </a:r>
            <a:r>
              <a:rPr sz="2000" spc="5" dirty="0">
                <a:latin typeface="Arial"/>
                <a:cs typeface="Arial"/>
              </a:rPr>
              <a:t>with  </a:t>
            </a:r>
            <a:r>
              <a:rPr sz="2000" spc="-25" dirty="0">
                <a:latin typeface="Arial"/>
                <a:cs typeface="Arial"/>
              </a:rPr>
              <a:t>the </a:t>
            </a:r>
            <a:r>
              <a:rPr sz="2000" spc="-10" dirty="0">
                <a:latin typeface="Arial"/>
                <a:cs typeface="Arial"/>
              </a:rPr>
              <a:t>winter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solstice.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0869" y="2995929"/>
            <a:ext cx="3529329" cy="2443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87450" y="1341119"/>
            <a:ext cx="2273300" cy="1511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8729" y="311150"/>
            <a:ext cx="384682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95" dirty="0"/>
              <a:t>CHRISTMAS</a:t>
            </a:r>
            <a:r>
              <a:rPr spc="-280" dirty="0"/>
              <a:t> </a:t>
            </a:r>
            <a:r>
              <a:rPr spc="-530" dirty="0"/>
              <a:t>TABLE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26459" y="1306829"/>
            <a:ext cx="5245735" cy="271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20" dirty="0">
                <a:solidFill>
                  <a:srgbClr val="9D3510"/>
                </a:solidFill>
                <a:latin typeface="Trebuchet MS"/>
                <a:cs typeface="Trebuchet MS"/>
              </a:rPr>
              <a:t>Christmas </a:t>
            </a:r>
            <a:r>
              <a:rPr sz="2200" b="1" spc="-155" dirty="0">
                <a:solidFill>
                  <a:srgbClr val="9D3510"/>
                </a:solidFill>
                <a:latin typeface="Trebuchet MS"/>
                <a:cs typeface="Trebuchet MS"/>
              </a:rPr>
              <a:t>Eve </a:t>
            </a:r>
            <a:r>
              <a:rPr sz="2200" b="1" spc="-100" dirty="0">
                <a:solidFill>
                  <a:srgbClr val="9D3510"/>
                </a:solidFill>
                <a:latin typeface="Trebuchet MS"/>
                <a:cs typeface="Trebuchet MS"/>
              </a:rPr>
              <a:t>is </a:t>
            </a:r>
            <a:r>
              <a:rPr sz="2200" b="1" spc="-90" dirty="0">
                <a:solidFill>
                  <a:srgbClr val="9D3510"/>
                </a:solidFill>
                <a:latin typeface="Trebuchet MS"/>
                <a:cs typeface="Trebuchet MS"/>
              </a:rPr>
              <a:t>a </a:t>
            </a:r>
            <a:r>
              <a:rPr sz="2200" b="1" spc="-120" dirty="0">
                <a:solidFill>
                  <a:srgbClr val="9D3510"/>
                </a:solidFill>
                <a:latin typeface="Trebuchet MS"/>
                <a:cs typeface="Trebuchet MS"/>
              </a:rPr>
              <a:t>family</a:t>
            </a:r>
            <a:r>
              <a:rPr sz="2200" b="1" spc="-425" dirty="0">
                <a:solidFill>
                  <a:srgbClr val="9D3510"/>
                </a:solidFill>
                <a:latin typeface="Trebuchet MS"/>
                <a:cs typeface="Trebuchet MS"/>
              </a:rPr>
              <a:t> </a:t>
            </a:r>
            <a:r>
              <a:rPr sz="2200" b="1" spc="-140" dirty="0">
                <a:solidFill>
                  <a:srgbClr val="9D3510"/>
                </a:solidFill>
                <a:latin typeface="Trebuchet MS"/>
                <a:cs typeface="Trebuchet MS"/>
              </a:rPr>
              <a:t>celebration.</a:t>
            </a:r>
            <a:endParaRPr sz="2200">
              <a:latin typeface="Trebuchet MS"/>
              <a:cs typeface="Trebuchet MS"/>
            </a:endParaRPr>
          </a:p>
          <a:p>
            <a:pPr marL="355600" marR="9525">
              <a:lnSpc>
                <a:spcPct val="79900"/>
              </a:lnSpc>
              <a:spcBef>
                <a:spcPts val="550"/>
              </a:spcBef>
            </a:pPr>
            <a:r>
              <a:rPr sz="2200" spc="-175" dirty="0">
                <a:latin typeface="Arial"/>
                <a:cs typeface="Arial"/>
              </a:rPr>
              <a:t>To </a:t>
            </a:r>
            <a:r>
              <a:rPr sz="2200" spc="-80" dirty="0">
                <a:latin typeface="Arial"/>
                <a:cs typeface="Arial"/>
              </a:rPr>
              <a:t>commemorate </a:t>
            </a:r>
            <a:r>
              <a:rPr sz="2200" spc="-110" dirty="0">
                <a:latin typeface="Arial"/>
                <a:cs typeface="Arial"/>
              </a:rPr>
              <a:t>baby </a:t>
            </a:r>
            <a:r>
              <a:rPr sz="2200" spc="-195" dirty="0">
                <a:latin typeface="Arial"/>
                <a:cs typeface="Arial"/>
              </a:rPr>
              <a:t>Jesus,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80" dirty="0">
                <a:latin typeface="Arial"/>
                <a:cs typeface="Arial"/>
              </a:rPr>
              <a:t>master  </a:t>
            </a:r>
            <a:r>
              <a:rPr sz="2200" dirty="0">
                <a:latin typeface="Arial"/>
                <a:cs typeface="Arial"/>
              </a:rPr>
              <a:t>of </a:t>
            </a:r>
            <a:r>
              <a:rPr sz="2200" spc="-35" dirty="0">
                <a:latin typeface="Arial"/>
                <a:cs typeface="Arial"/>
              </a:rPr>
              <a:t>the </a:t>
            </a:r>
            <a:r>
              <a:rPr sz="2200" spc="-120" dirty="0">
                <a:latin typeface="Arial"/>
                <a:cs typeface="Arial"/>
              </a:rPr>
              <a:t>house </a:t>
            </a:r>
            <a:r>
              <a:rPr sz="2200" spc="-95" dirty="0">
                <a:latin typeface="Arial"/>
                <a:cs typeface="Arial"/>
              </a:rPr>
              <a:t>brings </a:t>
            </a:r>
            <a:r>
              <a:rPr sz="2200" spc="-170" dirty="0">
                <a:latin typeface="Arial"/>
                <a:cs typeface="Arial"/>
              </a:rPr>
              <a:t>a </a:t>
            </a:r>
            <a:r>
              <a:rPr sz="2200" spc="-60" dirty="0">
                <a:latin typeface="Arial"/>
                <a:cs typeface="Arial"/>
              </a:rPr>
              <a:t>handful </a:t>
            </a:r>
            <a:r>
              <a:rPr sz="2200" spc="-5" dirty="0">
                <a:latin typeface="Arial"/>
                <a:cs typeface="Arial"/>
              </a:rPr>
              <a:t>of</a:t>
            </a:r>
            <a:r>
              <a:rPr sz="2200" spc="-455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fine </a:t>
            </a:r>
            <a:r>
              <a:rPr sz="2200" spc="-120" dirty="0">
                <a:latin typeface="Arial"/>
                <a:cs typeface="Arial"/>
              </a:rPr>
              <a:t>hay </a:t>
            </a:r>
            <a:r>
              <a:rPr sz="2200" spc="30" dirty="0">
                <a:latin typeface="Arial"/>
                <a:cs typeface="Arial"/>
              </a:rPr>
              <a:t>to  </a:t>
            </a:r>
            <a:r>
              <a:rPr sz="2200" spc="-105" dirty="0">
                <a:latin typeface="Arial"/>
                <a:cs typeface="Arial"/>
              </a:rPr>
              <a:t>be </a:t>
            </a:r>
            <a:r>
              <a:rPr sz="2200" spc="-110" dirty="0">
                <a:latin typeface="Arial"/>
                <a:cs typeface="Arial"/>
              </a:rPr>
              <a:t>spread </a:t>
            </a:r>
            <a:r>
              <a:rPr sz="2200" spc="-70" dirty="0">
                <a:latin typeface="Arial"/>
                <a:cs typeface="Arial"/>
              </a:rPr>
              <a:t>under </a:t>
            </a:r>
            <a:r>
              <a:rPr sz="2200" spc="-170" dirty="0">
                <a:latin typeface="Arial"/>
                <a:cs typeface="Arial"/>
              </a:rPr>
              <a:t>a </a:t>
            </a:r>
            <a:r>
              <a:rPr sz="2200" spc="-80" dirty="0">
                <a:latin typeface="Arial"/>
                <a:cs typeface="Arial"/>
              </a:rPr>
              <a:t>new </a:t>
            </a:r>
            <a:r>
              <a:rPr sz="2200" spc="-20" dirty="0">
                <a:latin typeface="Arial"/>
                <a:cs typeface="Arial"/>
              </a:rPr>
              <a:t>white</a:t>
            </a:r>
            <a:r>
              <a:rPr sz="2200" spc="-27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tablecloth.</a:t>
            </a:r>
            <a:endParaRPr sz="2200">
              <a:latin typeface="Arial"/>
              <a:cs typeface="Arial"/>
            </a:endParaRPr>
          </a:p>
          <a:p>
            <a:pPr marL="355600" marR="269240" algn="just">
              <a:lnSpc>
                <a:spcPct val="79900"/>
              </a:lnSpc>
              <a:spcBef>
                <a:spcPts val="540"/>
              </a:spcBef>
            </a:pPr>
            <a:r>
              <a:rPr sz="2200" spc="-5" dirty="0">
                <a:latin typeface="Arial"/>
                <a:cs typeface="Arial"/>
              </a:rPr>
              <a:t>If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114" dirty="0">
                <a:latin typeface="Arial"/>
                <a:cs typeface="Arial"/>
              </a:rPr>
              <a:t>someone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died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during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the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year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or</a:t>
            </a:r>
            <a:r>
              <a:rPr sz="2200" spc="-120" dirty="0">
                <a:latin typeface="Arial"/>
                <a:cs typeface="Arial"/>
              </a:rPr>
              <a:t> is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not  </a:t>
            </a:r>
            <a:r>
              <a:rPr sz="2200" spc="-75" dirty="0">
                <a:latin typeface="Arial"/>
                <a:cs typeface="Arial"/>
              </a:rPr>
              <a:t>present </a:t>
            </a:r>
            <a:r>
              <a:rPr sz="2200" spc="-150" dirty="0">
                <a:latin typeface="Arial"/>
                <a:cs typeface="Arial"/>
              </a:rPr>
              <a:t>because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125" dirty="0">
                <a:latin typeface="Arial"/>
                <a:cs typeface="Arial"/>
              </a:rPr>
              <a:t>an </a:t>
            </a:r>
            <a:r>
              <a:rPr sz="2200" spc="-25" dirty="0">
                <a:latin typeface="Arial"/>
                <a:cs typeface="Arial"/>
              </a:rPr>
              <a:t>important</a:t>
            </a:r>
            <a:r>
              <a:rPr sz="2200" spc="-245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reason,  </a:t>
            </a:r>
            <a:r>
              <a:rPr sz="2200" spc="-120" dirty="0">
                <a:latin typeface="Arial"/>
                <a:cs typeface="Arial"/>
              </a:rPr>
              <a:t>an </a:t>
            </a:r>
            <a:r>
              <a:rPr sz="2200" spc="-60" dirty="0">
                <a:latin typeface="Arial"/>
                <a:cs typeface="Arial"/>
              </a:rPr>
              <a:t>empty </a:t>
            </a:r>
            <a:r>
              <a:rPr sz="2200" spc="-114" dirty="0">
                <a:latin typeface="Arial"/>
                <a:cs typeface="Arial"/>
              </a:rPr>
              <a:t>place </a:t>
            </a:r>
            <a:r>
              <a:rPr sz="2200" spc="-120" dirty="0">
                <a:latin typeface="Arial"/>
                <a:cs typeface="Arial"/>
              </a:rPr>
              <a:t>is </a:t>
            </a:r>
            <a:r>
              <a:rPr sz="2200" spc="10" dirty="0">
                <a:latin typeface="Arial"/>
                <a:cs typeface="Arial"/>
              </a:rPr>
              <a:t>left </a:t>
            </a:r>
            <a:r>
              <a:rPr sz="2200" spc="-25" dirty="0">
                <a:latin typeface="Arial"/>
                <a:cs typeface="Arial"/>
              </a:rPr>
              <a:t>at </a:t>
            </a:r>
            <a:r>
              <a:rPr sz="2200" spc="-35" dirty="0">
                <a:latin typeface="Arial"/>
                <a:cs typeface="Arial"/>
              </a:rPr>
              <a:t>the</a:t>
            </a:r>
            <a:r>
              <a:rPr sz="2200" spc="-425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table.</a:t>
            </a:r>
            <a:endParaRPr sz="2200">
              <a:latin typeface="Arial"/>
              <a:cs typeface="Arial"/>
            </a:endParaRPr>
          </a:p>
          <a:p>
            <a:pPr marL="355600" marR="5080">
              <a:lnSpc>
                <a:spcPct val="79900"/>
              </a:lnSpc>
              <a:spcBef>
                <a:spcPts val="550"/>
              </a:spcBef>
            </a:pPr>
            <a:r>
              <a:rPr sz="2200" spc="-195" dirty="0">
                <a:latin typeface="Arial"/>
                <a:cs typeface="Arial"/>
              </a:rPr>
              <a:t>A </a:t>
            </a:r>
            <a:r>
              <a:rPr sz="2200" spc="-95" dirty="0">
                <a:latin typeface="Arial"/>
                <a:cs typeface="Arial"/>
              </a:rPr>
              <a:t>small </a:t>
            </a:r>
            <a:r>
              <a:rPr sz="2200" spc="-110" dirty="0">
                <a:latin typeface="Arial"/>
                <a:cs typeface="Arial"/>
              </a:rPr>
              <a:t>candle </a:t>
            </a:r>
            <a:r>
              <a:rPr sz="2200" spc="-120" dirty="0">
                <a:latin typeface="Arial"/>
                <a:cs typeface="Arial"/>
              </a:rPr>
              <a:t>is </a:t>
            </a:r>
            <a:r>
              <a:rPr sz="2200" spc="-105" dirty="0">
                <a:latin typeface="Arial"/>
                <a:cs typeface="Arial"/>
              </a:rPr>
              <a:t>placed </a:t>
            </a:r>
            <a:r>
              <a:rPr sz="2200" spc="-70" dirty="0">
                <a:latin typeface="Arial"/>
                <a:cs typeface="Arial"/>
              </a:rPr>
              <a:t>on </a:t>
            </a:r>
            <a:r>
              <a:rPr sz="2200" spc="-35" dirty="0">
                <a:latin typeface="Arial"/>
                <a:cs typeface="Arial"/>
              </a:rPr>
              <a:t>the </a:t>
            </a:r>
            <a:r>
              <a:rPr sz="2200" spc="-55" dirty="0">
                <a:latin typeface="Arial"/>
                <a:cs typeface="Arial"/>
              </a:rPr>
              <a:t>plate </a:t>
            </a:r>
            <a:r>
              <a:rPr sz="2200" spc="-110" dirty="0">
                <a:latin typeface="Arial"/>
                <a:cs typeface="Arial"/>
              </a:rPr>
              <a:t>and</a:t>
            </a:r>
            <a:r>
              <a:rPr sz="2200" spc="-305" dirty="0">
                <a:latin typeface="Arial"/>
                <a:cs typeface="Arial"/>
              </a:rPr>
              <a:t> </a:t>
            </a:r>
            <a:r>
              <a:rPr sz="2200" spc="45" dirty="0">
                <a:latin typeface="Arial"/>
                <a:cs typeface="Arial"/>
              </a:rPr>
              <a:t>lit  </a:t>
            </a:r>
            <a:r>
              <a:rPr sz="2200" spc="-65" dirty="0">
                <a:latin typeface="Arial"/>
                <a:cs typeface="Arial"/>
              </a:rPr>
              <a:t>during </a:t>
            </a:r>
            <a:r>
              <a:rPr sz="2200" spc="-30" dirty="0">
                <a:latin typeface="Arial"/>
                <a:cs typeface="Arial"/>
              </a:rPr>
              <a:t>the</a:t>
            </a:r>
            <a:r>
              <a:rPr sz="2200" spc="-200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meal.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26459" y="5389879"/>
            <a:ext cx="1238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26459" y="3996690"/>
            <a:ext cx="5099685" cy="203708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355600" marR="5080" indent="-342900">
              <a:lnSpc>
                <a:spcPct val="79900"/>
              </a:lnSpc>
              <a:spcBef>
                <a:spcPts val="63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165" dirty="0">
                <a:latin typeface="Arial"/>
                <a:cs typeface="Arial"/>
              </a:rPr>
              <a:t>The </a:t>
            </a:r>
            <a:r>
              <a:rPr sz="2200" spc="-80" dirty="0">
                <a:latin typeface="Arial"/>
                <a:cs typeface="Arial"/>
              </a:rPr>
              <a:t>master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35" dirty="0">
                <a:latin typeface="Arial"/>
                <a:cs typeface="Arial"/>
              </a:rPr>
              <a:t>the </a:t>
            </a:r>
            <a:r>
              <a:rPr sz="2200" spc="-120" dirty="0">
                <a:latin typeface="Arial"/>
                <a:cs typeface="Arial"/>
              </a:rPr>
              <a:t>house </a:t>
            </a:r>
            <a:r>
              <a:rPr sz="2200" spc="-150" dirty="0">
                <a:latin typeface="Arial"/>
                <a:cs typeface="Arial"/>
              </a:rPr>
              <a:t>makes </a:t>
            </a:r>
            <a:r>
              <a:rPr sz="2200" spc="-170" dirty="0">
                <a:latin typeface="Arial"/>
                <a:cs typeface="Arial"/>
              </a:rPr>
              <a:t>a </a:t>
            </a:r>
            <a:r>
              <a:rPr sz="2200" spc="-125" dirty="0">
                <a:latin typeface="Arial"/>
                <a:cs typeface="Arial"/>
              </a:rPr>
              <a:t>sign </a:t>
            </a:r>
            <a:r>
              <a:rPr sz="2200" spc="-10" dirty="0">
                <a:latin typeface="Arial"/>
                <a:cs typeface="Arial"/>
              </a:rPr>
              <a:t>of  </a:t>
            </a:r>
            <a:r>
              <a:rPr sz="2200" spc="-140" dirty="0">
                <a:latin typeface="Arial"/>
                <a:cs typeface="Arial"/>
              </a:rPr>
              <a:t>cross </a:t>
            </a:r>
            <a:r>
              <a:rPr sz="2200" spc="-70" dirty="0">
                <a:latin typeface="Arial"/>
                <a:cs typeface="Arial"/>
              </a:rPr>
              <a:t>over </a:t>
            </a:r>
            <a:r>
              <a:rPr sz="2200" spc="-35" dirty="0">
                <a:latin typeface="Arial"/>
                <a:cs typeface="Arial"/>
              </a:rPr>
              <a:t>the </a:t>
            </a:r>
            <a:r>
              <a:rPr sz="2200" spc="-55" dirty="0">
                <a:latin typeface="Arial"/>
                <a:cs typeface="Arial"/>
              </a:rPr>
              <a:t>table </a:t>
            </a:r>
            <a:r>
              <a:rPr sz="2200" spc="-110" dirty="0">
                <a:latin typeface="Arial"/>
                <a:cs typeface="Arial"/>
              </a:rPr>
              <a:t>and </a:t>
            </a:r>
            <a:r>
              <a:rPr sz="2200" spc="-195" dirty="0">
                <a:latin typeface="Arial"/>
                <a:cs typeface="Arial"/>
              </a:rPr>
              <a:t>says </a:t>
            </a:r>
            <a:r>
              <a:rPr sz="2200" spc="-170" dirty="0">
                <a:latin typeface="Arial"/>
                <a:cs typeface="Arial"/>
              </a:rPr>
              <a:t>a </a:t>
            </a:r>
            <a:r>
              <a:rPr sz="2200" spc="-130" dirty="0">
                <a:latin typeface="Arial"/>
                <a:cs typeface="Arial"/>
              </a:rPr>
              <a:t>grace </a:t>
            </a:r>
            <a:r>
              <a:rPr sz="2200" spc="25" dirty="0">
                <a:latin typeface="Arial"/>
                <a:cs typeface="Arial"/>
              </a:rPr>
              <a:t>to  </a:t>
            </a:r>
            <a:r>
              <a:rPr sz="2200" spc="-65" dirty="0">
                <a:latin typeface="Arial"/>
                <a:cs typeface="Arial"/>
              </a:rPr>
              <a:t>thank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160" dirty="0">
                <a:latin typeface="Arial"/>
                <a:cs typeface="Arial"/>
              </a:rPr>
              <a:t>God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10" dirty="0">
                <a:latin typeface="Arial"/>
                <a:cs typeface="Arial"/>
              </a:rPr>
              <a:t>for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the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food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and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the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harvest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of 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100" dirty="0">
                <a:latin typeface="Arial"/>
                <a:cs typeface="Arial"/>
              </a:rPr>
              <a:t>year </a:t>
            </a:r>
            <a:r>
              <a:rPr sz="2200" spc="-105" dirty="0">
                <a:latin typeface="Arial"/>
                <a:cs typeface="Arial"/>
              </a:rPr>
              <a:t>and </a:t>
            </a:r>
            <a:r>
              <a:rPr sz="2200" spc="-190" dirty="0">
                <a:latin typeface="Arial"/>
                <a:cs typeface="Arial"/>
              </a:rPr>
              <a:t>asks </a:t>
            </a:r>
            <a:r>
              <a:rPr sz="2200" spc="-50" dirty="0">
                <a:latin typeface="Arial"/>
                <a:cs typeface="Arial"/>
              </a:rPr>
              <a:t>him </a:t>
            </a:r>
            <a:r>
              <a:rPr sz="2200" spc="25" dirty="0">
                <a:latin typeface="Arial"/>
                <a:cs typeface="Arial"/>
              </a:rPr>
              <a:t>to </a:t>
            </a:r>
            <a:r>
              <a:rPr sz="2200" spc="-135" dirty="0">
                <a:latin typeface="Arial"/>
                <a:cs typeface="Arial"/>
              </a:rPr>
              <a:t>bless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120" dirty="0">
                <a:latin typeface="Arial"/>
                <a:cs typeface="Arial"/>
              </a:rPr>
              <a:t>house  </a:t>
            </a:r>
            <a:r>
              <a:rPr sz="2200" spc="10" dirty="0">
                <a:latin typeface="Arial"/>
                <a:cs typeface="Arial"/>
              </a:rPr>
              <a:t>for </a:t>
            </a:r>
            <a:r>
              <a:rPr sz="2200" spc="-35" dirty="0">
                <a:latin typeface="Arial"/>
                <a:cs typeface="Arial"/>
              </a:rPr>
              <a:t>the </a:t>
            </a:r>
            <a:r>
              <a:rPr sz="2200" spc="-100" dirty="0">
                <a:latin typeface="Arial"/>
                <a:cs typeface="Arial"/>
              </a:rPr>
              <a:t>coming</a:t>
            </a:r>
            <a:r>
              <a:rPr sz="2200" spc="-350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year.</a:t>
            </a:r>
            <a:endParaRPr sz="2200">
              <a:latin typeface="Arial"/>
              <a:cs typeface="Arial"/>
            </a:endParaRPr>
          </a:p>
          <a:p>
            <a:pPr marL="355600" marR="168275">
              <a:lnSpc>
                <a:spcPct val="79900"/>
              </a:lnSpc>
              <a:spcBef>
                <a:spcPts val="540"/>
              </a:spcBef>
            </a:pPr>
            <a:r>
              <a:rPr sz="2200" spc="-165" dirty="0">
                <a:latin typeface="Arial"/>
                <a:cs typeface="Arial"/>
              </a:rPr>
              <a:t>The </a:t>
            </a:r>
            <a:r>
              <a:rPr sz="2200" spc="-65" dirty="0">
                <a:latin typeface="Arial"/>
                <a:cs typeface="Arial"/>
              </a:rPr>
              <a:t>oldest </a:t>
            </a:r>
            <a:r>
              <a:rPr sz="2200" spc="-85" dirty="0">
                <a:latin typeface="Arial"/>
                <a:cs typeface="Arial"/>
              </a:rPr>
              <a:t>member </a:t>
            </a:r>
            <a:r>
              <a:rPr sz="2200" dirty="0">
                <a:latin typeface="Arial"/>
                <a:cs typeface="Arial"/>
              </a:rPr>
              <a:t>of </a:t>
            </a:r>
            <a:r>
              <a:rPr sz="2200" spc="-50" dirty="0">
                <a:latin typeface="Arial"/>
                <a:cs typeface="Arial"/>
              </a:rPr>
              <a:t>family </a:t>
            </a:r>
            <a:r>
              <a:rPr sz="2200" spc="-120" dirty="0">
                <a:latin typeface="Arial"/>
                <a:cs typeface="Arial"/>
              </a:rPr>
              <a:t>breaks</a:t>
            </a:r>
            <a:r>
              <a:rPr sz="2200" spc="-385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and  </a:t>
            </a:r>
            <a:r>
              <a:rPr sz="2200" spc="-140" dirty="0">
                <a:latin typeface="Arial"/>
                <a:cs typeface="Arial"/>
              </a:rPr>
              <a:t>shares </a:t>
            </a:r>
            <a:r>
              <a:rPr sz="2200" spc="-120" dirty="0">
                <a:latin typeface="Arial"/>
                <a:cs typeface="Arial"/>
              </a:rPr>
              <a:t>Christmas </a:t>
            </a:r>
            <a:r>
              <a:rPr sz="2200" spc="-50" dirty="0">
                <a:latin typeface="Arial"/>
                <a:cs typeface="Arial"/>
              </a:rPr>
              <a:t>wafer </a:t>
            </a:r>
            <a:r>
              <a:rPr sz="2200" spc="10" dirty="0">
                <a:latin typeface="Arial"/>
                <a:cs typeface="Arial"/>
              </a:rPr>
              <a:t>with</a:t>
            </a:r>
            <a:r>
              <a:rPr sz="2200" spc="-190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everyone.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8630" y="1628139"/>
            <a:ext cx="2692400" cy="3261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32230" y="5299709"/>
            <a:ext cx="1245870" cy="12039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8829" y="419100"/>
            <a:ext cx="50749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95" dirty="0"/>
              <a:t>CHRISTMAS </a:t>
            </a:r>
            <a:r>
              <a:rPr spc="-615" dirty="0"/>
              <a:t>EVE</a:t>
            </a:r>
            <a:r>
              <a:rPr spc="-605" dirty="0"/>
              <a:t> </a:t>
            </a:r>
            <a:r>
              <a:rPr spc="-640" dirty="0"/>
              <a:t>SUPPER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66640" y="1593850"/>
            <a:ext cx="3520440" cy="398526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55600" marR="5080" indent="-342900">
              <a:lnSpc>
                <a:spcPct val="89900"/>
              </a:lnSpc>
              <a:spcBef>
                <a:spcPts val="41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190" dirty="0">
                <a:latin typeface="Arial"/>
                <a:cs typeface="Arial"/>
              </a:rPr>
              <a:t>The </a:t>
            </a:r>
            <a:r>
              <a:rPr sz="2600" spc="-110" dirty="0">
                <a:latin typeface="Arial"/>
                <a:cs typeface="Arial"/>
              </a:rPr>
              <a:t>meal </a:t>
            </a:r>
            <a:r>
              <a:rPr sz="2600" spc="-130" dirty="0">
                <a:latin typeface="Arial"/>
                <a:cs typeface="Arial"/>
              </a:rPr>
              <a:t>served </a:t>
            </a:r>
            <a:r>
              <a:rPr sz="2600" spc="-85" dirty="0">
                <a:latin typeface="Arial"/>
                <a:cs typeface="Arial"/>
              </a:rPr>
              <a:t>on  </a:t>
            </a:r>
            <a:r>
              <a:rPr sz="2600" spc="-140" dirty="0">
                <a:latin typeface="Arial"/>
                <a:cs typeface="Arial"/>
              </a:rPr>
              <a:t>Christmas </a:t>
            </a:r>
            <a:r>
              <a:rPr sz="2600" spc="-250" dirty="0">
                <a:latin typeface="Arial"/>
                <a:cs typeface="Arial"/>
              </a:rPr>
              <a:t>Eve </a:t>
            </a:r>
            <a:r>
              <a:rPr sz="2600" spc="-70" dirty="0">
                <a:latin typeface="Arial"/>
                <a:cs typeface="Arial"/>
              </a:rPr>
              <a:t>doesn’t  </a:t>
            </a:r>
            <a:r>
              <a:rPr sz="2600" spc="-80" dirty="0">
                <a:latin typeface="Arial"/>
                <a:cs typeface="Arial"/>
              </a:rPr>
              <a:t>include </a:t>
            </a:r>
            <a:r>
              <a:rPr sz="2600" spc="-75" dirty="0">
                <a:latin typeface="Arial"/>
                <a:cs typeface="Arial"/>
              </a:rPr>
              <a:t>meat, </a:t>
            </a:r>
            <a:r>
              <a:rPr sz="2600" spc="-45" dirty="0">
                <a:latin typeface="Arial"/>
                <a:cs typeface="Arial"/>
              </a:rPr>
              <a:t>milk  </a:t>
            </a:r>
            <a:r>
              <a:rPr sz="2600" spc="-80" dirty="0">
                <a:latin typeface="Arial"/>
                <a:cs typeface="Arial"/>
              </a:rPr>
              <a:t>products </a:t>
            </a:r>
            <a:r>
              <a:rPr sz="2600" spc="-20" dirty="0">
                <a:latin typeface="Arial"/>
                <a:cs typeface="Arial"/>
              </a:rPr>
              <a:t>or </a:t>
            </a:r>
            <a:r>
              <a:rPr sz="2600" spc="-130" dirty="0">
                <a:latin typeface="Arial"/>
                <a:cs typeface="Arial"/>
              </a:rPr>
              <a:t>eggs.It  </a:t>
            </a:r>
            <a:r>
              <a:rPr sz="2600" spc="-135" dirty="0">
                <a:latin typeface="Arial"/>
                <a:cs typeface="Arial"/>
              </a:rPr>
              <a:t>consists </a:t>
            </a:r>
            <a:r>
              <a:rPr sz="2600" spc="-5" dirty="0">
                <a:latin typeface="Arial"/>
                <a:cs typeface="Arial"/>
              </a:rPr>
              <a:t>of </a:t>
            </a:r>
            <a:r>
              <a:rPr sz="2600" spc="-50" dirty="0">
                <a:latin typeface="Arial"/>
                <a:cs typeface="Arial"/>
              </a:rPr>
              <a:t>twelve  </a:t>
            </a:r>
            <a:r>
              <a:rPr sz="2600" spc="-150" dirty="0">
                <a:latin typeface="Arial"/>
                <a:cs typeface="Arial"/>
              </a:rPr>
              <a:t>dishes.They </a:t>
            </a:r>
            <a:r>
              <a:rPr sz="2600" spc="-120" dirty="0">
                <a:latin typeface="Arial"/>
                <a:cs typeface="Arial"/>
              </a:rPr>
              <a:t>symbolise  </a:t>
            </a:r>
            <a:r>
              <a:rPr sz="2600" spc="-30" dirty="0">
                <a:latin typeface="Arial"/>
                <a:cs typeface="Arial"/>
              </a:rPr>
              <a:t>the </a:t>
            </a:r>
            <a:r>
              <a:rPr sz="2600" spc="-50" dirty="0">
                <a:latin typeface="Arial"/>
                <a:cs typeface="Arial"/>
              </a:rPr>
              <a:t>twelve </a:t>
            </a:r>
            <a:r>
              <a:rPr sz="2600" spc="-80" dirty="0">
                <a:latin typeface="Arial"/>
                <a:cs typeface="Arial"/>
              </a:rPr>
              <a:t>months </a:t>
            </a:r>
            <a:r>
              <a:rPr sz="2600" spc="-10" dirty="0">
                <a:latin typeface="Arial"/>
                <a:cs typeface="Arial"/>
              </a:rPr>
              <a:t>of  </a:t>
            </a:r>
            <a:r>
              <a:rPr sz="2600" spc="-30" dirty="0">
                <a:latin typeface="Arial"/>
                <a:cs typeface="Arial"/>
              </a:rPr>
              <a:t>the </a:t>
            </a:r>
            <a:r>
              <a:rPr sz="2600" spc="-105" dirty="0">
                <a:latin typeface="Arial"/>
                <a:cs typeface="Arial"/>
              </a:rPr>
              <a:t>year, </a:t>
            </a:r>
            <a:r>
              <a:rPr sz="2600" spc="-125" dirty="0">
                <a:latin typeface="Arial"/>
                <a:cs typeface="Arial"/>
              </a:rPr>
              <a:t>and</a:t>
            </a:r>
            <a:r>
              <a:rPr sz="2600" spc="-345" dirty="0">
                <a:latin typeface="Arial"/>
                <a:cs typeface="Arial"/>
              </a:rPr>
              <a:t> </a:t>
            </a:r>
            <a:r>
              <a:rPr sz="2600" spc="-114" dirty="0">
                <a:latin typeface="Arial"/>
                <a:cs typeface="Arial"/>
              </a:rPr>
              <a:t>according  </a:t>
            </a:r>
            <a:r>
              <a:rPr sz="2600" spc="35" dirty="0">
                <a:latin typeface="Arial"/>
                <a:cs typeface="Arial"/>
              </a:rPr>
              <a:t>to </a:t>
            </a:r>
            <a:r>
              <a:rPr sz="2600" spc="-30" dirty="0">
                <a:latin typeface="Arial"/>
                <a:cs typeface="Arial"/>
              </a:rPr>
              <a:t>the </a:t>
            </a:r>
            <a:r>
              <a:rPr sz="2600" spc="-105" dirty="0">
                <a:latin typeface="Arial"/>
                <a:cs typeface="Arial"/>
              </a:rPr>
              <a:t>Christian  </a:t>
            </a:r>
            <a:r>
              <a:rPr sz="2600" spc="-40" dirty="0">
                <a:latin typeface="Arial"/>
                <a:cs typeface="Arial"/>
              </a:rPr>
              <a:t>traditions </a:t>
            </a:r>
            <a:r>
              <a:rPr sz="2600" spc="-50" dirty="0">
                <a:latin typeface="Arial"/>
                <a:cs typeface="Arial"/>
              </a:rPr>
              <a:t>twelve  </a:t>
            </a:r>
            <a:r>
              <a:rPr sz="2600" spc="-120" dirty="0">
                <a:latin typeface="Arial"/>
                <a:cs typeface="Arial"/>
              </a:rPr>
              <a:t>Apostles </a:t>
            </a:r>
            <a:r>
              <a:rPr sz="2600" spc="-10" dirty="0">
                <a:latin typeface="Arial"/>
                <a:cs typeface="Arial"/>
              </a:rPr>
              <a:t>of</a:t>
            </a:r>
            <a:r>
              <a:rPr sz="2600" spc="-165" dirty="0">
                <a:latin typeface="Arial"/>
                <a:cs typeface="Arial"/>
              </a:rPr>
              <a:t> </a:t>
            </a:r>
            <a:r>
              <a:rPr sz="2600" spc="-229" dirty="0">
                <a:latin typeface="Arial"/>
                <a:cs typeface="Arial"/>
              </a:rPr>
              <a:t>Jesus.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8630" y="1557019"/>
            <a:ext cx="3905250" cy="3313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00020" y="4580890"/>
            <a:ext cx="2085339" cy="18808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6520" y="375920"/>
            <a:ext cx="43726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5" dirty="0"/>
              <a:t>Christmas </a:t>
            </a:r>
            <a:r>
              <a:rPr spc="-385" dirty="0"/>
              <a:t>Eve</a:t>
            </a:r>
            <a:r>
              <a:rPr spc="-280" dirty="0"/>
              <a:t> Dishes</a:t>
            </a:r>
          </a:p>
        </p:txBody>
      </p:sp>
      <p:sp>
        <p:nvSpPr>
          <p:cNvPr id="3" name="object 3"/>
          <p:cNvSpPr/>
          <p:nvPr/>
        </p:nvSpPr>
        <p:spPr>
          <a:xfrm>
            <a:off x="4715509" y="1341119"/>
            <a:ext cx="3971290" cy="4083050"/>
          </a:xfrm>
          <a:custGeom>
            <a:avLst/>
            <a:gdLst/>
            <a:ahLst/>
            <a:cxnLst/>
            <a:rect l="l" t="t" r="r" b="b"/>
            <a:pathLst>
              <a:path w="3971290" h="4083050">
                <a:moveTo>
                  <a:pt x="1986280" y="4083050"/>
                </a:moveTo>
                <a:lnTo>
                  <a:pt x="0" y="4083050"/>
                </a:lnTo>
                <a:lnTo>
                  <a:pt x="0" y="0"/>
                </a:lnTo>
                <a:lnTo>
                  <a:pt x="3971290" y="0"/>
                </a:lnTo>
                <a:lnTo>
                  <a:pt x="3971290" y="4083050"/>
                </a:lnTo>
                <a:lnTo>
                  <a:pt x="1986280" y="408305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94250" y="1279207"/>
            <a:ext cx="3799204" cy="369570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3000" i="1" spc="-145" dirty="0">
                <a:solidFill>
                  <a:srgbClr val="9D3510"/>
                </a:solidFill>
                <a:latin typeface="Arial"/>
                <a:cs typeface="Arial"/>
              </a:rPr>
              <a:t>Typical </a:t>
            </a:r>
            <a:r>
              <a:rPr sz="3000" i="1" spc="-195" dirty="0">
                <a:solidFill>
                  <a:srgbClr val="9D3510"/>
                </a:solidFill>
                <a:latin typeface="Arial"/>
                <a:cs typeface="Arial"/>
              </a:rPr>
              <a:t>dishes</a:t>
            </a:r>
            <a:r>
              <a:rPr sz="3000" i="1" spc="-180" dirty="0">
                <a:solidFill>
                  <a:srgbClr val="9D3510"/>
                </a:solidFill>
                <a:latin typeface="Arial"/>
                <a:cs typeface="Arial"/>
              </a:rPr>
              <a:t> </a:t>
            </a:r>
            <a:r>
              <a:rPr sz="3000" i="1" spc="-95" dirty="0">
                <a:solidFill>
                  <a:srgbClr val="9D3510"/>
                </a:solidFill>
                <a:latin typeface="Arial"/>
                <a:cs typeface="Arial"/>
              </a:rPr>
              <a:t>are:</a:t>
            </a:r>
            <a:endParaRPr sz="3000">
              <a:latin typeface="Arial"/>
              <a:cs typeface="Arial"/>
            </a:endParaRPr>
          </a:p>
          <a:p>
            <a:pPr marL="355600" marR="364490" indent="-342900">
              <a:lnSpc>
                <a:spcPts val="2590"/>
              </a:lnSpc>
              <a:spcBef>
                <a:spcPts val="640"/>
              </a:spcBef>
              <a:buFont typeface="Symbol"/>
              <a:buChar char=""/>
              <a:tabLst>
                <a:tab pos="355600" algn="l"/>
              </a:tabLst>
            </a:pPr>
            <a:r>
              <a:rPr sz="2400" spc="-110" dirty="0">
                <a:latin typeface="Arial"/>
                <a:cs typeface="Arial"/>
              </a:rPr>
              <a:t>Kūčiukai(small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Christmas  </a:t>
            </a:r>
            <a:r>
              <a:rPr sz="2400" spc="-229" dirty="0">
                <a:latin typeface="Arial"/>
                <a:cs typeface="Arial"/>
              </a:rPr>
              <a:t>Eve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cookies)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70"/>
              </a:spcBef>
              <a:buFont typeface="Symbol"/>
              <a:buChar char=""/>
              <a:tabLst>
                <a:tab pos="355600" algn="l"/>
              </a:tabLst>
            </a:pPr>
            <a:r>
              <a:rPr sz="2400" spc="-55" dirty="0">
                <a:latin typeface="Arial"/>
                <a:cs typeface="Arial"/>
              </a:rPr>
              <a:t>Mushroom-filled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dumplings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Symbol"/>
              <a:buChar char=""/>
              <a:tabLst>
                <a:tab pos="355600" algn="l"/>
              </a:tabLst>
            </a:pPr>
            <a:r>
              <a:rPr sz="2400" spc="-85" dirty="0">
                <a:latin typeface="Arial"/>
                <a:cs typeface="Arial"/>
              </a:rPr>
              <a:t>Herring </a:t>
            </a:r>
            <a:r>
              <a:rPr sz="2400" spc="-110" dirty="0">
                <a:latin typeface="Arial"/>
                <a:cs typeface="Arial"/>
              </a:rPr>
              <a:t>and </a:t>
            </a:r>
            <a:r>
              <a:rPr sz="2400" spc="-30" dirty="0">
                <a:latin typeface="Arial"/>
                <a:cs typeface="Arial"/>
              </a:rPr>
              <a:t>other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fish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Font typeface="Symbol"/>
              <a:buChar char=""/>
              <a:tabLst>
                <a:tab pos="355600" algn="l"/>
              </a:tabLst>
            </a:pPr>
            <a:r>
              <a:rPr sz="2400" spc="-130" dirty="0">
                <a:latin typeface="Arial"/>
                <a:cs typeface="Arial"/>
              </a:rPr>
              <a:t>BreadChristmas </a:t>
            </a:r>
            <a:r>
              <a:rPr sz="2400" spc="-235" dirty="0">
                <a:latin typeface="Arial"/>
                <a:cs typeface="Arial"/>
              </a:rPr>
              <a:t>Eve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70" dirty="0">
                <a:latin typeface="Arial"/>
                <a:cs typeface="Arial"/>
              </a:rPr>
              <a:t>Dishes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Font typeface="Symbol"/>
              <a:buChar char=""/>
              <a:tabLst>
                <a:tab pos="355600" algn="l"/>
              </a:tabLst>
            </a:pPr>
            <a:r>
              <a:rPr sz="2400" spc="-95" dirty="0">
                <a:latin typeface="Arial"/>
                <a:cs typeface="Arial"/>
              </a:rPr>
              <a:t>Boiled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potatoes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Font typeface="Symbol"/>
              <a:buChar char=""/>
              <a:tabLst>
                <a:tab pos="355600" algn="l"/>
              </a:tabLst>
            </a:pPr>
            <a:r>
              <a:rPr sz="2400" spc="-145" dirty="0">
                <a:latin typeface="Arial"/>
                <a:cs typeface="Arial"/>
              </a:rPr>
              <a:t>Poppy </a:t>
            </a:r>
            <a:r>
              <a:rPr sz="2400" spc="-160" dirty="0">
                <a:latin typeface="Arial"/>
                <a:cs typeface="Arial"/>
              </a:rPr>
              <a:t>seed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milk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Font typeface="Symbol"/>
              <a:buChar char=""/>
              <a:tabLst>
                <a:tab pos="355600" algn="l"/>
              </a:tabLst>
            </a:pPr>
            <a:r>
              <a:rPr sz="2400" spc="-105" dirty="0">
                <a:latin typeface="Arial"/>
                <a:cs typeface="Arial"/>
              </a:rPr>
              <a:t>Cranberry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pudding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75739" y="4221479"/>
            <a:ext cx="3064510" cy="233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40610" y="1196339"/>
            <a:ext cx="2231390" cy="1673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4970" y="2491739"/>
            <a:ext cx="2160270" cy="2057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66640" y="994409"/>
            <a:ext cx="150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66640" y="2362200"/>
            <a:ext cx="150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09540" y="1013459"/>
            <a:ext cx="3366135" cy="4806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6545">
              <a:lnSpc>
                <a:spcPct val="100000"/>
              </a:lnSpc>
              <a:spcBef>
                <a:spcPts val="100"/>
              </a:spcBef>
            </a:pPr>
            <a:r>
              <a:rPr sz="2800" spc="-160" dirty="0">
                <a:latin typeface="Arial"/>
                <a:cs typeface="Arial"/>
              </a:rPr>
              <a:t>Everyone </a:t>
            </a:r>
            <a:r>
              <a:rPr sz="2800" spc="-145" dirty="0">
                <a:latin typeface="Arial"/>
                <a:cs typeface="Arial"/>
              </a:rPr>
              <a:t>is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expected  </a:t>
            </a:r>
            <a:r>
              <a:rPr sz="2800" spc="30" dirty="0">
                <a:latin typeface="Arial"/>
                <a:cs typeface="Arial"/>
              </a:rPr>
              <a:t>to </a:t>
            </a:r>
            <a:r>
              <a:rPr sz="2800" spc="-75" dirty="0">
                <a:latin typeface="Arial"/>
                <a:cs typeface="Arial"/>
              </a:rPr>
              <a:t>eat </a:t>
            </a:r>
            <a:r>
              <a:rPr sz="2800" spc="-170" dirty="0">
                <a:latin typeface="Arial"/>
                <a:cs typeface="Arial"/>
              </a:rPr>
              <a:t>some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spc="-175" dirty="0">
                <a:latin typeface="Arial"/>
                <a:cs typeface="Arial"/>
              </a:rPr>
              <a:t>each  </a:t>
            </a:r>
            <a:r>
              <a:rPr sz="2800" spc="-125" dirty="0">
                <a:latin typeface="Arial"/>
                <a:cs typeface="Arial"/>
              </a:rPr>
              <a:t>dish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served.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700"/>
              </a:spcBef>
            </a:pPr>
            <a:r>
              <a:rPr sz="2800" spc="-140" dirty="0">
                <a:latin typeface="Arial"/>
                <a:cs typeface="Arial"/>
              </a:rPr>
              <a:t>Usually </a:t>
            </a:r>
            <a:r>
              <a:rPr sz="2800" spc="-40" dirty="0">
                <a:latin typeface="Arial"/>
                <a:cs typeface="Arial"/>
              </a:rPr>
              <a:t>the </a:t>
            </a:r>
            <a:r>
              <a:rPr sz="2800" spc="-155" dirty="0">
                <a:latin typeface="Arial"/>
                <a:cs typeface="Arial"/>
              </a:rPr>
              <a:t>Christmas  </a:t>
            </a:r>
            <a:r>
              <a:rPr sz="2800" spc="-270" dirty="0">
                <a:latin typeface="Arial"/>
                <a:cs typeface="Arial"/>
              </a:rPr>
              <a:t>Eve </a:t>
            </a:r>
            <a:r>
              <a:rPr sz="2800" spc="-65" dirty="0">
                <a:latin typeface="Arial"/>
                <a:cs typeface="Arial"/>
              </a:rPr>
              <a:t>table </a:t>
            </a:r>
            <a:r>
              <a:rPr sz="2800" spc="-145" dirty="0">
                <a:latin typeface="Arial"/>
                <a:cs typeface="Arial"/>
              </a:rPr>
              <a:t>is </a:t>
            </a:r>
            <a:r>
              <a:rPr sz="2800" spc="-10" dirty="0">
                <a:latin typeface="Arial"/>
                <a:cs typeface="Arial"/>
              </a:rPr>
              <a:t>not</a:t>
            </a:r>
            <a:r>
              <a:rPr sz="2800" spc="-17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cleared  </a:t>
            </a:r>
            <a:r>
              <a:rPr sz="2800" spc="-40" dirty="0">
                <a:latin typeface="Arial"/>
                <a:cs typeface="Arial"/>
              </a:rPr>
              <a:t>the </a:t>
            </a:r>
            <a:r>
              <a:rPr sz="2800" spc="-55" dirty="0">
                <a:latin typeface="Arial"/>
                <a:cs typeface="Arial"/>
              </a:rPr>
              <a:t>night </a:t>
            </a:r>
            <a:r>
              <a:rPr sz="2800" spc="-260" dirty="0">
                <a:latin typeface="Arial"/>
                <a:cs typeface="Arial"/>
              </a:rPr>
              <a:t>as </a:t>
            </a:r>
            <a:r>
              <a:rPr sz="2800" spc="-100" dirty="0">
                <a:latin typeface="Arial"/>
                <a:cs typeface="Arial"/>
              </a:rPr>
              <a:t>people  </a:t>
            </a:r>
            <a:r>
              <a:rPr sz="2800" spc="-105" dirty="0">
                <a:latin typeface="Arial"/>
                <a:cs typeface="Arial"/>
              </a:rPr>
              <a:t>believe </a:t>
            </a:r>
            <a:r>
              <a:rPr sz="2800" spc="-5" dirty="0">
                <a:latin typeface="Arial"/>
                <a:cs typeface="Arial"/>
              </a:rPr>
              <a:t>that </a:t>
            </a:r>
            <a:r>
              <a:rPr sz="2800" spc="-15" dirty="0">
                <a:latin typeface="Arial"/>
                <a:cs typeface="Arial"/>
              </a:rPr>
              <a:t>their  </a:t>
            </a:r>
            <a:r>
              <a:rPr sz="2800" spc="-135" dirty="0">
                <a:latin typeface="Arial"/>
                <a:cs typeface="Arial"/>
              </a:rPr>
              <a:t>ancestors and </a:t>
            </a:r>
            <a:r>
              <a:rPr sz="2800" spc="-35" dirty="0">
                <a:latin typeface="Arial"/>
                <a:cs typeface="Arial"/>
              </a:rPr>
              <a:t>other  </a:t>
            </a:r>
            <a:r>
              <a:rPr sz="2800" spc="-100" dirty="0">
                <a:latin typeface="Arial"/>
                <a:cs typeface="Arial"/>
              </a:rPr>
              <a:t>member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15" dirty="0">
                <a:latin typeface="Arial"/>
                <a:cs typeface="Arial"/>
              </a:rPr>
              <a:t>their</a:t>
            </a:r>
            <a:r>
              <a:rPr sz="2800" spc="-409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family  </a:t>
            </a:r>
            <a:r>
              <a:rPr sz="2800" spc="-145" dirty="0">
                <a:latin typeface="Arial"/>
                <a:cs typeface="Arial"/>
              </a:rPr>
              <a:t>come </a:t>
            </a:r>
            <a:r>
              <a:rPr sz="2800" spc="-114" dirty="0">
                <a:latin typeface="Arial"/>
                <a:cs typeface="Arial"/>
              </a:rPr>
              <a:t>home </a:t>
            </a:r>
            <a:r>
              <a:rPr sz="2800" spc="10" dirty="0">
                <a:latin typeface="Arial"/>
                <a:cs typeface="Arial"/>
              </a:rPr>
              <a:t>for </a:t>
            </a:r>
            <a:r>
              <a:rPr sz="2800" spc="-125" dirty="0">
                <a:latin typeface="Arial"/>
                <a:cs typeface="Arial"/>
              </a:rPr>
              <a:t>supper  </a:t>
            </a:r>
            <a:r>
              <a:rPr sz="2800" spc="-85" dirty="0">
                <a:latin typeface="Arial"/>
                <a:cs typeface="Arial"/>
              </a:rPr>
              <a:t>on </a:t>
            </a:r>
            <a:r>
              <a:rPr sz="2800" spc="-65" dirty="0">
                <a:latin typeface="Arial"/>
                <a:cs typeface="Arial"/>
              </a:rPr>
              <a:t>this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night.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4970" y="554990"/>
            <a:ext cx="4032250" cy="3741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15920" y="4508500"/>
            <a:ext cx="1687830" cy="1924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5960" y="424179"/>
            <a:ext cx="30480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Fortune</a:t>
            </a:r>
            <a:r>
              <a:rPr spc="-275" dirty="0"/>
              <a:t> </a:t>
            </a:r>
            <a:r>
              <a:rPr spc="-65" dirty="0"/>
              <a:t>telling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7369" y="142875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9D351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619" y="4826000"/>
            <a:ext cx="262763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spc="-35" dirty="0">
                <a:latin typeface="Arial"/>
                <a:cs typeface="Arial"/>
              </a:rPr>
              <a:t>water.If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110" dirty="0">
                <a:latin typeface="Arial"/>
                <a:cs typeface="Arial"/>
              </a:rPr>
              <a:t>coal</a:t>
            </a:r>
            <a:r>
              <a:rPr sz="2400" spc="-355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com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0269" y="1445259"/>
            <a:ext cx="7408545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85" dirty="0">
                <a:solidFill>
                  <a:srgbClr val="9D3510"/>
                </a:solidFill>
                <a:latin typeface="Trebuchet MS"/>
                <a:cs typeface="Trebuchet MS"/>
              </a:rPr>
              <a:t>On </a:t>
            </a:r>
            <a:r>
              <a:rPr sz="2400" b="1" i="1" spc="-170" dirty="0">
                <a:solidFill>
                  <a:srgbClr val="9D3510"/>
                </a:solidFill>
                <a:latin typeface="Trebuchet MS"/>
                <a:cs typeface="Trebuchet MS"/>
              </a:rPr>
              <a:t>Christmas </a:t>
            </a:r>
            <a:r>
              <a:rPr sz="2400" b="1" i="1" spc="-204" dirty="0">
                <a:solidFill>
                  <a:srgbClr val="9D3510"/>
                </a:solidFill>
                <a:latin typeface="Trebuchet MS"/>
                <a:cs typeface="Trebuchet MS"/>
              </a:rPr>
              <a:t>Eve </a:t>
            </a:r>
            <a:r>
              <a:rPr sz="2400" spc="-85" dirty="0">
                <a:latin typeface="Arial"/>
                <a:cs typeface="Arial"/>
              </a:rPr>
              <a:t>people </a:t>
            </a:r>
            <a:r>
              <a:rPr sz="2400" spc="-55" dirty="0">
                <a:latin typeface="Arial"/>
                <a:cs typeface="Arial"/>
              </a:rPr>
              <a:t>like </a:t>
            </a:r>
            <a:r>
              <a:rPr sz="2400" spc="-60" dirty="0">
                <a:latin typeface="Arial"/>
                <a:cs typeface="Arial"/>
              </a:rPr>
              <a:t>predicting</a:t>
            </a:r>
            <a:r>
              <a:rPr sz="2400" spc="-33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future.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spc="-180" dirty="0">
                <a:latin typeface="Arial"/>
                <a:cs typeface="Arial"/>
              </a:rPr>
              <a:t>Hay has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130" dirty="0">
                <a:latin typeface="Arial"/>
                <a:cs typeface="Arial"/>
              </a:rPr>
              <a:t>magic </a:t>
            </a:r>
            <a:r>
              <a:rPr sz="2400" spc="-120" dirty="0">
                <a:latin typeface="Arial"/>
                <a:cs typeface="Arial"/>
              </a:rPr>
              <a:t>meaning.People </a:t>
            </a:r>
            <a:r>
              <a:rPr sz="2400" spc="-75" dirty="0">
                <a:latin typeface="Arial"/>
                <a:cs typeface="Arial"/>
              </a:rPr>
              <a:t>take </a:t>
            </a:r>
            <a:r>
              <a:rPr sz="2400" spc="-60" dirty="0">
                <a:latin typeface="Arial"/>
                <a:cs typeface="Arial"/>
              </a:rPr>
              <a:t>straw </a:t>
            </a:r>
            <a:r>
              <a:rPr sz="2400" spc="-20" dirty="0">
                <a:latin typeface="Arial"/>
                <a:cs typeface="Arial"/>
              </a:rPr>
              <a:t>from </a:t>
            </a:r>
            <a:r>
              <a:rPr sz="2400" spc="-70" dirty="0">
                <a:latin typeface="Arial"/>
                <a:cs typeface="Arial"/>
              </a:rPr>
              <a:t>under </a:t>
            </a:r>
            <a:r>
              <a:rPr sz="2400" spc="-35" dirty="0">
                <a:latin typeface="Arial"/>
                <a:cs typeface="Arial"/>
              </a:rPr>
              <a:t>the  </a:t>
            </a:r>
            <a:r>
              <a:rPr sz="2400" spc="-50" dirty="0">
                <a:latin typeface="Arial"/>
                <a:cs typeface="Arial"/>
              </a:rPr>
              <a:t>table </a:t>
            </a:r>
            <a:r>
              <a:rPr sz="2400" spc="-45" dirty="0">
                <a:latin typeface="Arial"/>
                <a:cs typeface="Arial"/>
              </a:rPr>
              <a:t>cloth, </a:t>
            </a:r>
            <a:r>
              <a:rPr sz="2400" spc="35" dirty="0">
                <a:latin typeface="Arial"/>
                <a:cs typeface="Arial"/>
              </a:rPr>
              <a:t>if </a:t>
            </a:r>
            <a:r>
              <a:rPr sz="2400" spc="-15" dirty="0">
                <a:latin typeface="Arial"/>
                <a:cs typeface="Arial"/>
              </a:rPr>
              <a:t>it’s </a:t>
            </a:r>
            <a:r>
              <a:rPr sz="2400" spc="-90" dirty="0">
                <a:latin typeface="Arial"/>
                <a:cs typeface="Arial"/>
              </a:rPr>
              <a:t>long-you </a:t>
            </a:r>
            <a:r>
              <a:rPr sz="2400" spc="-150" dirty="0">
                <a:latin typeface="Arial"/>
                <a:cs typeface="Arial"/>
              </a:rPr>
              <a:t>can </a:t>
            </a:r>
            <a:r>
              <a:rPr sz="2400" spc="-95" dirty="0">
                <a:latin typeface="Arial"/>
                <a:cs typeface="Arial"/>
              </a:rPr>
              <a:t>expect </a:t>
            </a:r>
            <a:r>
              <a:rPr sz="2400" spc="30" dirty="0">
                <a:latin typeface="Arial"/>
                <a:cs typeface="Arial"/>
              </a:rPr>
              <a:t>to </a:t>
            </a:r>
            <a:r>
              <a:rPr sz="2400" spc="-135" dirty="0">
                <a:latin typeface="Arial"/>
                <a:cs typeface="Arial"/>
              </a:rPr>
              <a:t>have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90" dirty="0">
                <a:latin typeface="Arial"/>
                <a:cs typeface="Arial"/>
              </a:rPr>
              <a:t>long </a:t>
            </a:r>
            <a:r>
              <a:rPr sz="2400" spc="-25" dirty="0">
                <a:latin typeface="Arial"/>
                <a:cs typeface="Arial"/>
              </a:rPr>
              <a:t>life, </a:t>
            </a:r>
            <a:r>
              <a:rPr sz="2400" spc="-190" dirty="0">
                <a:latin typeface="Arial"/>
                <a:cs typeface="Arial"/>
              </a:rPr>
              <a:t>a  </a:t>
            </a:r>
            <a:r>
              <a:rPr sz="2400" spc="-55" dirty="0">
                <a:latin typeface="Arial"/>
                <a:cs typeface="Arial"/>
              </a:rPr>
              <a:t>short </a:t>
            </a:r>
            <a:r>
              <a:rPr sz="2400" spc="-70" dirty="0">
                <a:latin typeface="Arial"/>
                <a:cs typeface="Arial"/>
              </a:rPr>
              <a:t>one-short </a:t>
            </a:r>
            <a:r>
              <a:rPr sz="2400" spc="-80" dirty="0">
                <a:latin typeface="Arial"/>
                <a:cs typeface="Arial"/>
              </a:rPr>
              <a:t>life.Thick </a:t>
            </a:r>
            <a:r>
              <a:rPr sz="2400" spc="-60" dirty="0">
                <a:latin typeface="Arial"/>
                <a:cs typeface="Arial"/>
              </a:rPr>
              <a:t>straw </a:t>
            </a:r>
            <a:r>
              <a:rPr sz="2400" spc="-150" dirty="0">
                <a:latin typeface="Arial"/>
                <a:cs typeface="Arial"/>
              </a:rPr>
              <a:t>means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55" dirty="0">
                <a:latin typeface="Arial"/>
                <a:cs typeface="Arial"/>
              </a:rPr>
              <a:t>rich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110" dirty="0">
                <a:latin typeface="Arial"/>
                <a:cs typeface="Arial"/>
              </a:rPr>
              <a:t>happy  </a:t>
            </a:r>
            <a:r>
              <a:rPr sz="2400" spc="-25" dirty="0">
                <a:latin typeface="Arial"/>
                <a:cs typeface="Arial"/>
              </a:rPr>
              <a:t>life.</a:t>
            </a:r>
            <a:endParaRPr sz="2400">
              <a:latin typeface="Arial"/>
              <a:cs typeface="Arial"/>
            </a:endParaRPr>
          </a:p>
          <a:p>
            <a:pPr marL="12700" marR="3492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If </a:t>
            </a:r>
            <a:r>
              <a:rPr sz="2400" spc="-90" dirty="0">
                <a:latin typeface="Arial"/>
                <a:cs typeface="Arial"/>
              </a:rPr>
              <a:t>you </a:t>
            </a:r>
            <a:r>
              <a:rPr sz="2400" spc="-100" dirty="0">
                <a:latin typeface="Arial"/>
                <a:cs typeface="Arial"/>
              </a:rPr>
              <a:t>are </a:t>
            </a:r>
            <a:r>
              <a:rPr sz="2400" spc="-10" dirty="0">
                <a:latin typeface="Arial"/>
                <a:cs typeface="Arial"/>
              </a:rPr>
              <a:t>not </a:t>
            </a:r>
            <a:r>
              <a:rPr sz="2400" spc="-60" dirty="0">
                <a:latin typeface="Arial"/>
                <a:cs typeface="Arial"/>
              </a:rPr>
              <a:t>married </a:t>
            </a:r>
            <a:r>
              <a:rPr sz="2400" spc="-10" dirty="0">
                <a:latin typeface="Arial"/>
                <a:cs typeface="Arial"/>
              </a:rPr>
              <a:t>put </a:t>
            </a:r>
            <a:r>
              <a:rPr sz="2400" spc="-60" dirty="0">
                <a:latin typeface="Arial"/>
                <a:cs typeface="Arial"/>
              </a:rPr>
              <a:t>your </a:t>
            </a:r>
            <a:r>
              <a:rPr sz="2400" spc="-110" dirty="0">
                <a:latin typeface="Arial"/>
                <a:cs typeface="Arial"/>
              </a:rPr>
              <a:t>hand </a:t>
            </a:r>
            <a:r>
              <a:rPr sz="2400" spc="-35" dirty="0">
                <a:latin typeface="Arial"/>
                <a:cs typeface="Arial"/>
              </a:rPr>
              <a:t>in </a:t>
            </a:r>
            <a:r>
              <a:rPr sz="2400" spc="30" dirty="0">
                <a:latin typeface="Arial"/>
                <a:cs typeface="Arial"/>
              </a:rPr>
              <a:t>to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40" dirty="0">
                <a:latin typeface="Arial"/>
                <a:cs typeface="Arial"/>
              </a:rPr>
              <a:t>bowl </a:t>
            </a:r>
            <a:r>
              <a:rPr sz="2400" spc="10" dirty="0">
                <a:latin typeface="Arial"/>
                <a:cs typeface="Arial"/>
              </a:rPr>
              <a:t>with  </a:t>
            </a:r>
            <a:r>
              <a:rPr sz="2400" spc="-125" dirty="0">
                <a:solidFill>
                  <a:srgbClr val="9D3510"/>
                </a:solidFill>
                <a:latin typeface="Arial"/>
                <a:cs typeface="Arial"/>
              </a:rPr>
              <a:t>Kučiukai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110" dirty="0">
                <a:latin typeface="Arial"/>
                <a:cs typeface="Arial"/>
              </a:rPr>
              <a:t>grab </a:t>
            </a:r>
            <a:r>
              <a:rPr sz="2400" spc="-225" dirty="0">
                <a:latin typeface="Arial"/>
                <a:cs typeface="Arial"/>
              </a:rPr>
              <a:t>as </a:t>
            </a:r>
            <a:r>
              <a:rPr sz="2400" spc="-114" dirty="0">
                <a:latin typeface="Arial"/>
                <a:cs typeface="Arial"/>
              </a:rPr>
              <a:t>many </a:t>
            </a:r>
            <a:r>
              <a:rPr sz="2400" spc="-225" dirty="0">
                <a:latin typeface="Arial"/>
                <a:cs typeface="Arial"/>
              </a:rPr>
              <a:t>as </a:t>
            </a:r>
            <a:r>
              <a:rPr sz="2400" spc="-90" dirty="0">
                <a:latin typeface="Arial"/>
                <a:cs typeface="Arial"/>
              </a:rPr>
              <a:t>you can.If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70" dirty="0">
                <a:latin typeface="Arial"/>
                <a:cs typeface="Arial"/>
              </a:rPr>
              <a:t>number </a:t>
            </a:r>
            <a:r>
              <a:rPr sz="2400" spc="-125" dirty="0">
                <a:latin typeface="Arial"/>
                <a:cs typeface="Arial"/>
              </a:rPr>
              <a:t>is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even</a:t>
            </a:r>
            <a:endParaRPr sz="2400">
              <a:latin typeface="Arial"/>
              <a:cs typeface="Arial"/>
            </a:endParaRPr>
          </a:p>
          <a:p>
            <a:pPr marL="12700" marR="474345">
              <a:lnSpc>
                <a:spcPct val="100000"/>
              </a:lnSpc>
              <a:tabLst>
                <a:tab pos="4810760" algn="l"/>
              </a:tabLst>
            </a:pPr>
            <a:r>
              <a:rPr sz="2400" spc="-105" dirty="0">
                <a:latin typeface="Arial"/>
                <a:cs typeface="Arial"/>
              </a:rPr>
              <a:t>–you </a:t>
            </a:r>
            <a:r>
              <a:rPr sz="2400" spc="5" dirty="0">
                <a:latin typeface="Arial"/>
                <a:cs typeface="Arial"/>
              </a:rPr>
              <a:t>will </a:t>
            </a:r>
            <a:r>
              <a:rPr sz="2400" spc="-65" dirty="0">
                <a:latin typeface="Arial"/>
                <a:cs typeface="Arial"/>
              </a:rPr>
              <a:t>marry </a:t>
            </a:r>
            <a:r>
              <a:rPr sz="2400" spc="-55" dirty="0">
                <a:latin typeface="Arial"/>
                <a:cs typeface="Arial"/>
              </a:rPr>
              <a:t>next </a:t>
            </a:r>
            <a:r>
              <a:rPr sz="2400" spc="-95" dirty="0">
                <a:latin typeface="Arial"/>
                <a:cs typeface="Arial"/>
              </a:rPr>
              <a:t>year, </a:t>
            </a:r>
            <a:r>
              <a:rPr sz="2400" spc="35" dirty="0">
                <a:latin typeface="Arial"/>
                <a:cs typeface="Arial"/>
              </a:rPr>
              <a:t>if </a:t>
            </a:r>
            <a:r>
              <a:rPr sz="2400" spc="-55" dirty="0">
                <a:latin typeface="Arial"/>
                <a:cs typeface="Arial"/>
              </a:rPr>
              <a:t>not-you </a:t>
            </a:r>
            <a:r>
              <a:rPr sz="2400" spc="5" dirty="0">
                <a:latin typeface="Arial"/>
                <a:cs typeface="Arial"/>
              </a:rPr>
              <a:t>will </a:t>
            </a:r>
            <a:r>
              <a:rPr sz="2400" spc="-75" dirty="0">
                <a:latin typeface="Arial"/>
                <a:cs typeface="Arial"/>
              </a:rPr>
              <a:t>remain </a:t>
            </a:r>
            <a:r>
              <a:rPr sz="2400" spc="-105" dirty="0">
                <a:latin typeface="Arial"/>
                <a:cs typeface="Arial"/>
              </a:rPr>
              <a:t>single.  </a:t>
            </a:r>
            <a:r>
              <a:rPr sz="2400" spc="-215" dirty="0">
                <a:latin typeface="Arial"/>
                <a:cs typeface="Arial"/>
              </a:rPr>
              <a:t>A </a:t>
            </a:r>
            <a:r>
              <a:rPr sz="2400" spc="-10" dirty="0">
                <a:latin typeface="Arial"/>
                <a:cs typeface="Arial"/>
              </a:rPr>
              <a:t>pot of </a:t>
            </a:r>
            <a:r>
              <a:rPr sz="2400" spc="-35" dirty="0">
                <a:latin typeface="Arial"/>
                <a:cs typeface="Arial"/>
              </a:rPr>
              <a:t>water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60" dirty="0">
                <a:latin typeface="Arial"/>
                <a:cs typeface="Arial"/>
              </a:rPr>
              <a:t>boiled </a:t>
            </a:r>
            <a:r>
              <a:rPr sz="2400" spc="-50" dirty="0">
                <a:latin typeface="Arial"/>
                <a:cs typeface="Arial"/>
              </a:rPr>
              <a:t>,then </a:t>
            </a:r>
            <a:r>
              <a:rPr sz="2400" spc="10" dirty="0">
                <a:latin typeface="Arial"/>
                <a:cs typeface="Arial"/>
              </a:rPr>
              <a:t>two </a:t>
            </a:r>
            <a:r>
              <a:rPr sz="2400" spc="-135" dirty="0">
                <a:latin typeface="Arial"/>
                <a:cs typeface="Arial"/>
              </a:rPr>
              <a:t>pieces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110" dirty="0">
                <a:latin typeface="Arial"/>
                <a:cs typeface="Arial"/>
              </a:rPr>
              <a:t>coal </a:t>
            </a:r>
            <a:r>
              <a:rPr sz="2400" spc="-100" dirty="0">
                <a:latin typeface="Arial"/>
                <a:cs typeface="Arial"/>
              </a:rPr>
              <a:t>are  </a:t>
            </a:r>
            <a:r>
              <a:rPr sz="2400" spc="-75" dirty="0">
                <a:latin typeface="Arial"/>
                <a:cs typeface="Arial"/>
              </a:rPr>
              <a:t>dropped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into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	</a:t>
            </a:r>
            <a:r>
              <a:rPr sz="2400" spc="-145" dirty="0">
                <a:latin typeface="Arial"/>
                <a:cs typeface="Arial"/>
              </a:rPr>
              <a:t>e </a:t>
            </a:r>
            <a:r>
              <a:rPr sz="2400" spc="-50" dirty="0">
                <a:latin typeface="Arial"/>
                <a:cs typeface="Arial"/>
              </a:rPr>
              <a:t>together,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there  </a:t>
            </a:r>
            <a:r>
              <a:rPr sz="2400" spc="5" dirty="0">
                <a:latin typeface="Arial"/>
                <a:cs typeface="Arial"/>
              </a:rPr>
              <a:t>will </a:t>
            </a:r>
            <a:r>
              <a:rPr sz="2400" spc="-110" dirty="0">
                <a:latin typeface="Arial"/>
                <a:cs typeface="Arial"/>
              </a:rPr>
              <a:t>be </a:t>
            </a:r>
            <a:r>
              <a:rPr sz="2400" spc="-190" dirty="0">
                <a:latin typeface="Arial"/>
                <a:cs typeface="Arial"/>
              </a:rPr>
              <a:t>a</a:t>
            </a:r>
            <a:r>
              <a:rPr sz="2400" spc="-28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wedding.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79969" y="115570"/>
            <a:ext cx="1295400" cy="1252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59429" y="4869179"/>
            <a:ext cx="2618740" cy="1742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3429" y="382270"/>
            <a:ext cx="30372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5" dirty="0"/>
              <a:t>Christmas</a:t>
            </a:r>
            <a:r>
              <a:rPr spc="-275" dirty="0"/>
              <a:t> </a:t>
            </a:r>
            <a:r>
              <a:rPr spc="-50" dirty="0"/>
              <a:t>tree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70829" y="2141220"/>
            <a:ext cx="1416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70829" y="4441190"/>
            <a:ext cx="1416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13729" y="2159000"/>
            <a:ext cx="2757170" cy="335534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166370">
              <a:lnSpc>
                <a:spcPct val="79900"/>
              </a:lnSpc>
              <a:spcBef>
                <a:spcPts val="725"/>
              </a:spcBef>
            </a:pPr>
            <a:r>
              <a:rPr sz="2600" spc="-190" dirty="0">
                <a:latin typeface="Arial"/>
                <a:cs typeface="Arial"/>
              </a:rPr>
              <a:t>The </a:t>
            </a:r>
            <a:r>
              <a:rPr sz="2600" spc="-10" dirty="0">
                <a:latin typeface="Arial"/>
                <a:cs typeface="Arial"/>
              </a:rPr>
              <a:t>tradition of  </a:t>
            </a:r>
            <a:r>
              <a:rPr sz="2600" spc="-40" dirty="0">
                <a:latin typeface="Arial"/>
                <a:cs typeface="Arial"/>
              </a:rPr>
              <a:t>cutting </a:t>
            </a:r>
            <a:r>
              <a:rPr sz="2600" spc="-204" dirty="0">
                <a:latin typeface="Arial"/>
                <a:cs typeface="Arial"/>
              </a:rPr>
              <a:t>a </a:t>
            </a:r>
            <a:r>
              <a:rPr sz="2600" spc="-110" dirty="0">
                <a:latin typeface="Arial"/>
                <a:cs typeface="Arial"/>
              </a:rPr>
              <a:t>small </a:t>
            </a:r>
            <a:r>
              <a:rPr sz="2600" spc="40" dirty="0">
                <a:latin typeface="Arial"/>
                <a:cs typeface="Arial"/>
              </a:rPr>
              <a:t>fir  </a:t>
            </a:r>
            <a:r>
              <a:rPr sz="2600" spc="-30" dirty="0">
                <a:latin typeface="Arial"/>
                <a:cs typeface="Arial"/>
              </a:rPr>
              <a:t>tree </a:t>
            </a:r>
            <a:r>
              <a:rPr sz="2600" spc="-125" dirty="0">
                <a:latin typeface="Arial"/>
                <a:cs typeface="Arial"/>
              </a:rPr>
              <a:t>and </a:t>
            </a:r>
            <a:r>
              <a:rPr sz="2600" spc="-80" dirty="0">
                <a:latin typeface="Arial"/>
                <a:cs typeface="Arial"/>
              </a:rPr>
              <a:t>bringing</a:t>
            </a:r>
            <a:r>
              <a:rPr sz="2600" spc="-315" dirty="0">
                <a:latin typeface="Arial"/>
                <a:cs typeface="Arial"/>
              </a:rPr>
              <a:t> </a:t>
            </a:r>
            <a:r>
              <a:rPr sz="2600" spc="85" dirty="0">
                <a:latin typeface="Arial"/>
                <a:cs typeface="Arial"/>
              </a:rPr>
              <a:t>it  </a:t>
            </a:r>
            <a:r>
              <a:rPr sz="2600" spc="-105" dirty="0">
                <a:latin typeface="Arial"/>
                <a:cs typeface="Arial"/>
              </a:rPr>
              <a:t>home </a:t>
            </a:r>
            <a:r>
              <a:rPr sz="2600" spc="30" dirty="0">
                <a:latin typeface="Arial"/>
                <a:cs typeface="Arial"/>
              </a:rPr>
              <a:t>to </a:t>
            </a:r>
            <a:r>
              <a:rPr sz="2600" spc="-90" dirty="0">
                <a:latin typeface="Arial"/>
                <a:cs typeface="Arial"/>
              </a:rPr>
              <a:t>decorate  </a:t>
            </a:r>
            <a:r>
              <a:rPr sz="2600" spc="-170" dirty="0">
                <a:latin typeface="Arial"/>
                <a:cs typeface="Arial"/>
              </a:rPr>
              <a:t>was </a:t>
            </a:r>
            <a:r>
              <a:rPr sz="2600" spc="-55" dirty="0">
                <a:latin typeface="Arial"/>
                <a:cs typeface="Arial"/>
              </a:rPr>
              <a:t>brought </a:t>
            </a:r>
            <a:r>
              <a:rPr sz="2600" spc="35" dirty="0">
                <a:latin typeface="Arial"/>
                <a:cs typeface="Arial"/>
              </a:rPr>
              <a:t>to  </a:t>
            </a:r>
            <a:r>
              <a:rPr sz="2600" spc="-95" dirty="0">
                <a:latin typeface="Arial"/>
                <a:cs typeface="Arial"/>
              </a:rPr>
              <a:t>Lithuania </a:t>
            </a:r>
            <a:r>
              <a:rPr sz="2600" spc="-20" dirty="0">
                <a:latin typeface="Arial"/>
                <a:cs typeface="Arial"/>
              </a:rPr>
              <a:t>from  </a:t>
            </a:r>
            <a:r>
              <a:rPr sz="2600" spc="-145" dirty="0">
                <a:latin typeface="Arial"/>
                <a:cs typeface="Arial"/>
              </a:rPr>
              <a:t>Germany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spc="-70" dirty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  <a:p>
            <a:pPr marL="12700" marR="5080">
              <a:lnSpc>
                <a:spcPct val="80000"/>
              </a:lnSpc>
              <a:spcBef>
                <a:spcPts val="655"/>
              </a:spcBef>
            </a:pPr>
            <a:r>
              <a:rPr sz="2600" spc="-130" dirty="0">
                <a:latin typeface="Arial"/>
                <a:cs typeface="Arial"/>
              </a:rPr>
              <a:t>Typical </a:t>
            </a:r>
            <a:r>
              <a:rPr sz="2600" spc="-140" dirty="0">
                <a:latin typeface="Arial"/>
                <a:cs typeface="Arial"/>
              </a:rPr>
              <a:t>Christmas  </a:t>
            </a:r>
            <a:r>
              <a:rPr sz="2600" spc="-30" dirty="0">
                <a:latin typeface="Arial"/>
                <a:cs typeface="Arial"/>
              </a:rPr>
              <a:t>tree </a:t>
            </a:r>
            <a:r>
              <a:rPr sz="2600" spc="-90" dirty="0">
                <a:latin typeface="Arial"/>
                <a:cs typeface="Arial"/>
              </a:rPr>
              <a:t>decorations</a:t>
            </a:r>
            <a:r>
              <a:rPr sz="2600" spc="-300" dirty="0">
                <a:latin typeface="Arial"/>
                <a:cs typeface="Arial"/>
              </a:rPr>
              <a:t> </a:t>
            </a:r>
            <a:r>
              <a:rPr sz="2600" spc="-105" dirty="0">
                <a:latin typeface="Arial"/>
                <a:cs typeface="Arial"/>
              </a:rPr>
              <a:t>are  </a:t>
            </a:r>
            <a:r>
              <a:rPr sz="2600" spc="-65" dirty="0">
                <a:latin typeface="Arial"/>
                <a:cs typeface="Arial"/>
              </a:rPr>
              <a:t>straw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spc="-90" dirty="0">
                <a:latin typeface="Arial"/>
                <a:cs typeface="Arial"/>
              </a:rPr>
              <a:t>ornaments.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5650" y="1341119"/>
            <a:ext cx="3600450" cy="2575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87039" y="4941570"/>
            <a:ext cx="2109469" cy="1512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1659" y="4075429"/>
            <a:ext cx="2335529" cy="1496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16369" y="260350"/>
            <a:ext cx="2188210" cy="14554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8979" y="454659"/>
            <a:ext cx="55098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015" algn="l"/>
              </a:tabLst>
            </a:pPr>
            <a:r>
              <a:rPr spc="-290" dirty="0"/>
              <a:t>The</a:t>
            </a:r>
            <a:r>
              <a:rPr spc="-204" dirty="0"/>
              <a:t> </a:t>
            </a:r>
            <a:r>
              <a:rPr spc="-155" dirty="0"/>
              <a:t>First</a:t>
            </a:r>
            <a:r>
              <a:rPr spc="-210" dirty="0"/>
              <a:t> </a:t>
            </a:r>
            <a:r>
              <a:rPr spc="-315" dirty="0"/>
              <a:t>Day	</a:t>
            </a:r>
            <a:r>
              <a:rPr spc="-10" dirty="0"/>
              <a:t>of</a:t>
            </a:r>
            <a:r>
              <a:rPr spc="-275" dirty="0"/>
              <a:t> </a:t>
            </a:r>
            <a:r>
              <a:rPr spc="-215" dirty="0"/>
              <a:t>Christmas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9620" y="3395979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9620" y="1517650"/>
            <a:ext cx="4013200" cy="344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0795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50" dirty="0">
                <a:latin typeface="Arial"/>
                <a:cs typeface="Arial"/>
              </a:rPr>
              <a:t>The </a:t>
            </a:r>
            <a:r>
              <a:rPr sz="2000" spc="-80" dirty="0">
                <a:latin typeface="Arial"/>
                <a:cs typeface="Arial"/>
              </a:rPr>
              <a:t>First </a:t>
            </a:r>
            <a:r>
              <a:rPr sz="2000" spc="-155" dirty="0">
                <a:latin typeface="Arial"/>
                <a:cs typeface="Arial"/>
              </a:rPr>
              <a:t>Day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110" dirty="0">
                <a:latin typeface="Arial"/>
                <a:cs typeface="Arial"/>
              </a:rPr>
              <a:t>Christmas is </a:t>
            </a:r>
            <a:r>
              <a:rPr sz="2000" spc="-60" dirty="0">
                <a:latin typeface="Arial"/>
                <a:cs typeface="Arial"/>
              </a:rPr>
              <a:t>on  </a:t>
            </a:r>
            <a:r>
              <a:rPr sz="2000" spc="-40" dirty="0">
                <a:latin typeface="Arial"/>
                <a:cs typeface="Arial"/>
              </a:rPr>
              <a:t>25th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100" dirty="0">
                <a:latin typeface="Arial"/>
                <a:cs typeface="Arial"/>
              </a:rPr>
              <a:t>December. </a:t>
            </a:r>
            <a:r>
              <a:rPr sz="2000" spc="25" dirty="0">
                <a:latin typeface="Arial"/>
                <a:cs typeface="Arial"/>
              </a:rPr>
              <a:t>It </a:t>
            </a:r>
            <a:r>
              <a:rPr sz="2000" spc="-105" dirty="0">
                <a:latin typeface="Arial"/>
                <a:cs typeface="Arial"/>
              </a:rPr>
              <a:t>is </a:t>
            </a:r>
            <a:r>
              <a:rPr sz="2000" spc="-50" dirty="0">
                <a:latin typeface="Arial"/>
                <a:cs typeface="Arial"/>
              </a:rPr>
              <a:t>typical </a:t>
            </a:r>
            <a:r>
              <a:rPr sz="2000" spc="30" dirty="0">
                <a:latin typeface="Arial"/>
                <a:cs typeface="Arial"/>
              </a:rPr>
              <a:t>to  </a:t>
            </a:r>
            <a:r>
              <a:rPr sz="2000" spc="-125" dirty="0">
                <a:latin typeface="Arial"/>
                <a:cs typeface="Arial"/>
              </a:rPr>
              <a:t>exchange </a:t>
            </a:r>
            <a:r>
              <a:rPr sz="2000" spc="-85" dirty="0">
                <a:latin typeface="Arial"/>
                <a:cs typeface="Arial"/>
              </a:rPr>
              <a:t>presents </a:t>
            </a:r>
            <a:r>
              <a:rPr sz="2000" spc="-65" dirty="0">
                <a:latin typeface="Arial"/>
                <a:cs typeface="Arial"/>
              </a:rPr>
              <a:t>on </a:t>
            </a:r>
            <a:r>
              <a:rPr sz="2000" spc="-110" dirty="0">
                <a:latin typeface="Arial"/>
                <a:cs typeface="Arial"/>
              </a:rPr>
              <a:t>Christmas  </a:t>
            </a:r>
            <a:r>
              <a:rPr sz="2000" spc="-95" dirty="0">
                <a:latin typeface="Arial"/>
                <a:cs typeface="Arial"/>
              </a:rPr>
              <a:t>day. </a:t>
            </a:r>
            <a:r>
              <a:rPr sz="2000" spc="-85" dirty="0">
                <a:latin typeface="Arial"/>
                <a:cs typeface="Arial"/>
              </a:rPr>
              <a:t>Children </a:t>
            </a:r>
            <a:r>
              <a:rPr sz="2000" spc="-40" dirty="0">
                <a:latin typeface="Arial"/>
                <a:cs typeface="Arial"/>
              </a:rPr>
              <a:t>found </a:t>
            </a:r>
            <a:r>
              <a:rPr sz="2000" spc="-35" dirty="0">
                <a:latin typeface="Arial"/>
                <a:cs typeface="Arial"/>
              </a:rPr>
              <a:t>them </a:t>
            </a:r>
            <a:r>
              <a:rPr sz="2000" spc="-60" dirty="0">
                <a:latin typeface="Arial"/>
                <a:cs typeface="Arial"/>
              </a:rPr>
              <a:t>under  </a:t>
            </a:r>
            <a:r>
              <a:rPr sz="2000" spc="-25" dirty="0">
                <a:latin typeface="Arial"/>
                <a:cs typeface="Arial"/>
              </a:rPr>
              <a:t>the </a:t>
            </a:r>
            <a:r>
              <a:rPr sz="2000" spc="-110" dirty="0">
                <a:latin typeface="Arial"/>
                <a:cs typeface="Arial"/>
              </a:rPr>
              <a:t>Christmas </a:t>
            </a:r>
            <a:r>
              <a:rPr sz="2000" spc="-30" dirty="0">
                <a:latin typeface="Arial"/>
                <a:cs typeface="Arial"/>
              </a:rPr>
              <a:t>tree </a:t>
            </a:r>
            <a:r>
              <a:rPr sz="2000" spc="-95" dirty="0">
                <a:latin typeface="Arial"/>
                <a:cs typeface="Arial"/>
              </a:rPr>
              <a:t>and </a:t>
            </a:r>
            <a:r>
              <a:rPr sz="2000" spc="-70" dirty="0">
                <a:latin typeface="Arial"/>
                <a:cs typeface="Arial"/>
              </a:rPr>
              <a:t>belive </a:t>
            </a:r>
            <a:r>
              <a:rPr sz="2000" dirty="0">
                <a:latin typeface="Arial"/>
                <a:cs typeface="Arial"/>
              </a:rPr>
              <a:t>that  </a:t>
            </a:r>
            <a:r>
              <a:rPr sz="2000" spc="-45" dirty="0">
                <a:latin typeface="Arial"/>
                <a:cs typeface="Arial"/>
              </a:rPr>
              <a:t>they </a:t>
            </a:r>
            <a:r>
              <a:rPr sz="2000" spc="-60" dirty="0">
                <a:latin typeface="Arial"/>
                <a:cs typeface="Arial"/>
              </a:rPr>
              <a:t>were </a:t>
            </a:r>
            <a:r>
              <a:rPr sz="2000" spc="-40" dirty="0">
                <a:latin typeface="Arial"/>
                <a:cs typeface="Arial"/>
              </a:rPr>
              <a:t>brought </a:t>
            </a:r>
            <a:r>
              <a:rPr sz="2000" spc="-85" dirty="0">
                <a:latin typeface="Arial"/>
                <a:cs typeface="Arial"/>
              </a:rPr>
              <a:t>by </a:t>
            </a:r>
            <a:r>
              <a:rPr sz="2000" spc="-140" dirty="0">
                <a:latin typeface="Arial"/>
                <a:cs typeface="Arial"/>
              </a:rPr>
              <a:t>Santa</a:t>
            </a:r>
            <a:r>
              <a:rPr sz="2000" spc="-300" dirty="0">
                <a:latin typeface="Arial"/>
                <a:cs typeface="Arial"/>
              </a:rPr>
              <a:t> </a:t>
            </a:r>
            <a:r>
              <a:rPr sz="2000" spc="-145" dirty="0">
                <a:latin typeface="Arial"/>
                <a:cs typeface="Arial"/>
              </a:rPr>
              <a:t>Claus.</a:t>
            </a:r>
            <a:endParaRPr sz="2000">
              <a:latin typeface="Arial"/>
              <a:cs typeface="Arial"/>
            </a:endParaRPr>
          </a:p>
          <a:p>
            <a:pPr marL="355600" marR="5080">
              <a:lnSpc>
                <a:spcPct val="100000"/>
              </a:lnSpc>
              <a:spcBef>
                <a:spcPts val="500"/>
              </a:spcBef>
            </a:pPr>
            <a:r>
              <a:rPr sz="2000" spc="-150" dirty="0">
                <a:latin typeface="Arial"/>
                <a:cs typeface="Arial"/>
              </a:rPr>
              <a:t>On </a:t>
            </a:r>
            <a:r>
              <a:rPr sz="2000" spc="-25" dirty="0">
                <a:latin typeface="Arial"/>
                <a:cs typeface="Arial"/>
              </a:rPr>
              <a:t>the </a:t>
            </a:r>
            <a:r>
              <a:rPr sz="2000" spc="-5" dirty="0">
                <a:latin typeface="Arial"/>
                <a:cs typeface="Arial"/>
              </a:rPr>
              <a:t>first </a:t>
            </a:r>
            <a:r>
              <a:rPr sz="2000" spc="-105" dirty="0">
                <a:latin typeface="Arial"/>
                <a:cs typeface="Arial"/>
              </a:rPr>
              <a:t>day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110" dirty="0">
                <a:latin typeface="Arial"/>
                <a:cs typeface="Arial"/>
              </a:rPr>
              <a:t>Christmas  </a:t>
            </a:r>
            <a:r>
              <a:rPr sz="2000" spc="-40" dirty="0">
                <a:latin typeface="Arial"/>
                <a:cs typeface="Arial"/>
              </a:rPr>
              <a:t>familly </a:t>
            </a:r>
            <a:r>
              <a:rPr sz="2000" spc="-120" dirty="0">
                <a:latin typeface="Arial"/>
                <a:cs typeface="Arial"/>
              </a:rPr>
              <a:t>stays </a:t>
            </a:r>
            <a:r>
              <a:rPr sz="2000" spc="-40" dirty="0">
                <a:latin typeface="Arial"/>
                <a:cs typeface="Arial"/>
              </a:rPr>
              <a:t>together. </a:t>
            </a:r>
            <a:r>
              <a:rPr sz="2000" spc="-110" dirty="0">
                <a:latin typeface="Arial"/>
                <a:cs typeface="Arial"/>
              </a:rPr>
              <a:t>People </a:t>
            </a:r>
            <a:r>
              <a:rPr sz="2000" spc="-40" dirty="0">
                <a:latin typeface="Arial"/>
                <a:cs typeface="Arial"/>
              </a:rPr>
              <a:t>visit  </a:t>
            </a:r>
            <a:r>
              <a:rPr sz="2000" spc="-80" dirty="0">
                <a:latin typeface="Arial"/>
                <a:cs typeface="Arial"/>
              </a:rPr>
              <a:t>neighbours </a:t>
            </a:r>
            <a:r>
              <a:rPr sz="2000" spc="-95" dirty="0">
                <a:latin typeface="Arial"/>
                <a:cs typeface="Arial"/>
              </a:rPr>
              <a:t>and </a:t>
            </a:r>
            <a:r>
              <a:rPr sz="2000" spc="-65" dirty="0">
                <a:latin typeface="Arial"/>
                <a:cs typeface="Arial"/>
              </a:rPr>
              <a:t>relatives,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exchange  </a:t>
            </a:r>
            <a:r>
              <a:rPr sz="2000" spc="-110" dirty="0">
                <a:latin typeface="Arial"/>
                <a:cs typeface="Arial"/>
              </a:rPr>
              <a:t>Christmas </a:t>
            </a:r>
            <a:r>
              <a:rPr sz="2000" spc="-80" dirty="0">
                <a:latin typeface="Arial"/>
                <a:cs typeface="Arial"/>
              </a:rPr>
              <a:t>greetings </a:t>
            </a:r>
            <a:r>
              <a:rPr sz="2000" spc="-60" dirty="0">
                <a:latin typeface="Arial"/>
                <a:cs typeface="Arial"/>
              </a:rPr>
              <a:t>on </a:t>
            </a:r>
            <a:r>
              <a:rPr sz="2000" spc="-25" dirty="0">
                <a:latin typeface="Arial"/>
                <a:cs typeface="Arial"/>
              </a:rPr>
              <a:t>the </a:t>
            </a:r>
            <a:r>
              <a:rPr sz="2000" spc="-114" dirty="0">
                <a:latin typeface="Arial"/>
                <a:cs typeface="Arial"/>
              </a:rPr>
              <a:t>second  </a:t>
            </a:r>
            <a:r>
              <a:rPr sz="2000" spc="-110" dirty="0">
                <a:latin typeface="Arial"/>
                <a:cs typeface="Arial"/>
              </a:rPr>
              <a:t>day </a:t>
            </a:r>
            <a:r>
              <a:rPr sz="2000" spc="-5" dirty="0">
                <a:latin typeface="Arial"/>
                <a:cs typeface="Arial"/>
              </a:rPr>
              <a:t>of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Christmas.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0430" y="1628139"/>
            <a:ext cx="3039110" cy="4201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00470" y="5054600"/>
            <a:ext cx="2204720" cy="142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623</Words>
  <Application>Microsoft Office PowerPoint</Application>
  <PresentationFormat>On-screen Show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CHRISTMAS TRADITIONS IN  LITHUANIA</vt:lpstr>
      <vt:lpstr>CHRISTMAS EVE-KŪČIOS</vt:lpstr>
      <vt:lpstr>CHRISTMAS TABLE</vt:lpstr>
      <vt:lpstr>CHRISTMAS EVE SUPPER</vt:lpstr>
      <vt:lpstr>Christmas Eve Dishes</vt:lpstr>
      <vt:lpstr>PowerPoint Presentation</vt:lpstr>
      <vt:lpstr>Fortune telling</vt:lpstr>
      <vt:lpstr>Christmas tree</vt:lpstr>
      <vt:lpstr>The First Day of Christmas</vt:lpstr>
      <vt:lpstr>Gifts</vt:lpstr>
      <vt:lpstr>Christmas Dishes</vt:lpstr>
      <vt:lpstr>Christmas coming to Lithuania...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TRADITIONS IN  LITHUANIA</dc:title>
  <dc:creator>Bozena P</dc:creator>
  <cp:lastModifiedBy>USER</cp:lastModifiedBy>
  <cp:revision>2</cp:revision>
  <dcterms:created xsi:type="dcterms:W3CDTF">2018-12-06T13:46:49Z</dcterms:created>
  <dcterms:modified xsi:type="dcterms:W3CDTF">2018-12-06T13:09:15Z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2013-11-10T00:00:00Z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2018-12-06T00:00:00Z</vt:filetime>
  </property>
</Properties>
</file>