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3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+mn-lt"/>
                <a:ea typeface="+mn-ea"/>
                <a:cs typeface="+mn-cs"/>
                <a:sym typeface="Helvetica Neue"/>
              </a:defRPr>
            </a:lvl1pPr>
            <a:lvl2pPr marL="777873" indent="-333373" algn="ctr">
              <a:spcBef>
                <a:spcPts val="0"/>
              </a:spcBef>
              <a:defRPr sz="2400" i="1">
                <a:latin typeface="+mn-lt"/>
                <a:ea typeface="+mn-ea"/>
                <a:cs typeface="+mn-cs"/>
                <a:sym typeface="Helvetica Neue"/>
              </a:defRPr>
            </a:lvl2pPr>
            <a:lvl3pPr marL="1222374" indent="-333374" algn="ctr">
              <a:spcBef>
                <a:spcPts val="0"/>
              </a:spcBef>
              <a:defRPr sz="2400" i="1">
                <a:latin typeface="+mn-lt"/>
                <a:ea typeface="+mn-ea"/>
                <a:cs typeface="+mn-cs"/>
                <a:sym typeface="Helvetica Neue"/>
              </a:defRPr>
            </a:lvl3pPr>
            <a:lvl4pPr marL="1666874" indent="-333374" algn="ctr">
              <a:spcBef>
                <a:spcPts val="0"/>
              </a:spcBef>
              <a:defRPr sz="2400" i="1">
                <a:latin typeface="+mn-lt"/>
                <a:ea typeface="+mn-ea"/>
                <a:cs typeface="+mn-cs"/>
                <a:sym typeface="Helvetica Neue"/>
              </a:defRPr>
            </a:lvl4pPr>
            <a:lvl5pPr marL="2111374" indent="-333374" algn="ctr">
              <a:spcBef>
                <a:spcPts val="0"/>
              </a:spcBef>
              <a:defRPr sz="2400" i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u="none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Neue"/>
              </a:defRPr>
            </a:lvl1pPr>
            <a:lvl2pPr marL="6858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Neue"/>
              </a:defRPr>
            </a:lvl2pPr>
            <a:lvl3pPr marL="10287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Neue"/>
              </a:defRPr>
            </a:lvl3pPr>
            <a:lvl4pPr marL="13716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Neue"/>
              </a:defRPr>
            </a:lvl4pPr>
            <a:lvl5pPr marL="17145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sng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sng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sng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sng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sng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sng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sng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sng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sng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9pPr>
    </p:titleStyle>
    <p:bodyStyle>
      <a:lvl1pPr marL="347264" marR="0" indent="-34726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1pPr>
      <a:lvl2pPr marL="791763" marR="0" indent="-347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2pPr>
      <a:lvl3pPr marL="1236265" marR="0" indent="-34726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3pPr>
      <a:lvl4pPr marL="1680765" marR="0" indent="-34726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4pPr>
      <a:lvl5pPr marL="2125265" marR="0" indent="-34726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5pPr>
      <a:lvl6pPr marL="2569765" marR="0" indent="-34726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6pPr>
      <a:lvl7pPr marL="3014265" marR="0" indent="-34726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7pPr>
      <a:lvl8pPr marL="3458764" marR="0" indent="-34726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8pPr>
      <a:lvl9pPr marL="3903264" marR="0" indent="-34726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4gpeSgczaAhUC3aQKHeroBXwQjRx6BAgAEAU&amp;url=https://de.wikipedia.org/wiki/Reichstagsgeb%C3%A4ude&amp;psig=AOvVaw1C2b5-D0wUs08KLYHLG8Dm&amp;ust=1524422135459635" TargetMode="External"/><Relationship Id="rId3" Type="http://schemas.openxmlformats.org/officeDocument/2006/relationships/hyperlink" Target="https://www.google.com/url?sa=i&amp;rct=j&amp;q=&amp;esrc=s&amp;source=images&amp;cd=&amp;cad=rja&amp;uact=8&amp;ved=2ahUKEwjc6Zny_MPaAhUFzKQKHSdlBJ0QjRx6BAgAEAU&amp;url=https://www.zdf.de/nachrichten/heute/steinmeier-will-merkel-als-kanzlerin-vorschlagen-100.html&amp;psig=AOvVaw1jl6UmYr98z0geXU0IIZLS&amp;ust=1524146073560971" TargetMode="External"/><Relationship Id="rId7" Type="http://schemas.openxmlformats.org/officeDocument/2006/relationships/hyperlink" Target="https://www.google.com/url?sa=i&amp;rct=j&amp;q=&amp;esrc=s&amp;source=images&amp;cd=&amp;cad=rja&amp;uact=8&amp;ved=2ahUKEwiOrOaigMzaAhXPCOwKHTQGDFUQjRx6BAgAEAU&amp;url=https://www.hurraki.de/wiki/Brandenburger_Tor&amp;psig=AOvVaw22Dvj3lcDEr6o6R25eEvHF&amp;ust=1524421886200943" TargetMode="External"/><Relationship Id="rId2" Type="http://schemas.openxmlformats.org/officeDocument/2006/relationships/hyperlink" Target="https://www.google.com/url?sa=i&amp;rct=j&amp;q=&amp;esrc=s&amp;source=images&amp;cd=&amp;cad=rja&amp;uact=8&amp;ved=2ahUKEwigzpeO9MPaAhUNyKQKHWFxALAQjRx6BAgAEAU&amp;url=https://www.tripadvisor.de/Attractions-g187323-Activities-Berlin.html&amp;psig=AOvVaw0c6RfGVb2wp_wBknNfLF9A&amp;ust=152414375114985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url?sa=i&amp;rct=j&amp;q=&amp;esrc=s&amp;source=images&amp;cd=&amp;cad=rja&amp;uact=8&amp;ved=2ahUKEwjB6qfk_8vaAhXIAewKHR0vCtoQjRx6BAgAEAU&amp;url=https://de.wikipedia.org/wiki/Schloss_Neuschwanstein&amp;psig=AOvVaw2HIk-N5ii-Ca0qK4FoCY7R&amp;ust=1524421771966334" TargetMode="External"/><Relationship Id="rId5" Type="http://schemas.openxmlformats.org/officeDocument/2006/relationships/hyperlink" Target="https://www.google.com/url?sa=i&amp;rct=j&amp;q=&amp;esrc=s&amp;source=images&amp;cd=&amp;cad=rja&amp;uact=8&amp;ved=2ahUKEwj5kb_wzcnaAhUNbVAKHXT4C7AQjRx6BAgAEAU&amp;url=https://de.wikipedia.org/wiki/Politisches_System_der_Bundesrepublik_Deutschland&amp;psig=AOvVaw2RXQcHi06f3Jty2CHtAqj5&amp;ust=1524339410673339" TargetMode="External"/><Relationship Id="rId10" Type="http://schemas.openxmlformats.org/officeDocument/2006/relationships/hyperlink" Target="https://www.google.com/url?sa=i&amp;rct=j&amp;q=&amp;esrc=s&amp;source=images&amp;cd=&amp;cad=rja&amp;uact=8&amp;ved=2ahUKEwiv7YrCgszaAhWNyKQKHZk4ClQQjRx6BAgAEAU&amp;url=https://de.wikipedia.org/wiki/K%C3%B6lner_Dom&amp;psig=AOvVaw2QQKrrsYOU2xS276XzBUEs&amp;ust=1524422411009720" TargetMode="External"/><Relationship Id="rId4" Type="http://schemas.openxmlformats.org/officeDocument/2006/relationships/hyperlink" Target="https://www.google.com/imgres?imgurl=https://upload.wikimedia.org/wikipedia/commons/thumb/b/b8/1_mark_brd_1967_retouched.jpg/1200px-1_mark_brd_1967_retouched.jpg&amp;imgrefurl=https://de.wikipedia.org/wiki/Deutsche_Mark&amp;docid=wIAD1R2QUhyN2M&amp;tbnid=TV2LJi3ZXvC0UM:&amp;vet=10ahUKEwi30NyczcnaAhWJCCwKHeL5CDUQMwg0KAAwAA..i&amp;w=1200&amp;h=642&amp;safe=active&amp;client=safari&amp;bih=839&amp;biw=1440&amp;q=d-mark&amp;ved=0ahUKEwi30NyczcnaAhWJCCwKHeL5CDUQMwg0KAAwAA&amp;iact=mrc&amp;uact=8" TargetMode="External"/><Relationship Id="rId9" Type="http://schemas.openxmlformats.org/officeDocument/2006/relationships/hyperlink" Target="https://www.google.com/url?sa=i&amp;rct=j&amp;q=&amp;esrc=s&amp;source=images&amp;cd=&amp;cad=rja&amp;uact=8&amp;ved=2ahUKEwjzhpfugczaAhUJzKQKHSN3DTcQjRx6BAgAEAU&amp;url=https://www.onetz.de/weiden-in-der-oberpfalz/vermischtes/winfried-prem-erinnert-sich-an-abriss-der-grenze-zwischen-ost-und-westdeutschland-einen-kilometer-berliner-mauer-pro-tag-d1815388.html&amp;psig=AOvVaw27DcoxPSp5AsOzwTPt9CRq&amp;ust=15244223069926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ore-excursion-best.jpg" descr="shore-excursion-be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80" y="835195"/>
            <a:ext cx="12213640" cy="808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Bundesrepublik Deutschland…"/>
          <p:cNvSpPr txBox="1">
            <a:spLocks noGrp="1"/>
          </p:cNvSpPr>
          <p:nvPr>
            <p:ph type="subTitle" sz="quarter" idx="1"/>
          </p:nvPr>
        </p:nvSpPr>
        <p:spPr>
          <a:xfrm>
            <a:off x="1269999" y="1175395"/>
            <a:ext cx="10464802" cy="1130302"/>
          </a:xfrm>
          <a:prstGeom prst="rect">
            <a:avLst/>
          </a:prstGeom>
        </p:spPr>
        <p:txBody>
          <a:bodyPr/>
          <a:lstStyle/>
          <a:p>
            <a:pPr defTabSz="470339">
              <a:defRPr sz="4365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Federal Republic of Germany</a:t>
            </a:r>
            <a:endParaRPr sz="3977"/>
          </a:p>
          <a:p>
            <a:pPr defTabSz="470339">
              <a:defRPr sz="1455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by Julia Laux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72" cy="7925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29" y="425883"/>
            <a:ext cx="6376969" cy="381033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 flipH="1" flipV="1">
            <a:off x="11876936" y="7261441"/>
            <a:ext cx="135524" cy="45719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61" y="600080"/>
            <a:ext cx="4437638" cy="29800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90" y="4693998"/>
            <a:ext cx="5200388" cy="27088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928" y="4236213"/>
            <a:ext cx="3351720" cy="25105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223" y="5789106"/>
            <a:ext cx="3921474" cy="29446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374" y="1459608"/>
            <a:ext cx="3234390" cy="32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038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Quell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sources</a:t>
            </a:r>
          </a:p>
        </p:txBody>
      </p:sp>
      <p:sp>
        <p:nvSpPr>
          <p:cNvPr id="154" name="https://www.google.com/url?sa=i&amp;rct=j&amp;q=&amp;esrc=s&amp;source=images&amp;cd=&amp;cad=rja&amp;uact=8&amp;ved=2ahUKEwigzpeO9MPaAhUNyKQKHWFxALAQjRx6BAgAEAU&amp;url=https%3A%2F%2Fwww.tripadvisor.de%2FAttractions-g187323-Activities-Berlin.html&amp;psig=AOvVaw0c6RfGVb2wp_wBknNfLF9A&amp;ust=1524143751149858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36139" indent="-236139" defTabSz="397256">
              <a:spcBef>
                <a:spcPts val="2800"/>
              </a:spcBef>
              <a:defRPr sz="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/>
              </a:rPr>
              <a:t>https://www.google.com/url?sa=i&amp;rct=j&amp;q=&amp;esrc=s&amp;source=images&amp;cd=&amp;cad=rja&amp;uact=8&amp;ved=2ahUKEwigzpeO9MPaAhUNyKQKHWFxALAQjRx6BAgAEAU&amp;url=https%3A%2F%2Fwww.tripadvisor.de%2FAttractions-g187323-Activities-Berlin.html&amp;psig=AOvVaw0c6RfGVb2wp_wBknNfLF9A&amp;ust=1524143751149858</a:t>
            </a:r>
          </a:p>
          <a:p>
            <a:pPr marL="236139" indent="-236139" defTabSz="397256">
              <a:spcBef>
                <a:spcPts val="2800"/>
              </a:spcBef>
              <a:defRPr sz="600"/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google.com/url?sa=i&amp;rct=j&amp;q=&amp;esrc=s&amp;source=images&amp;cd=&amp;cad=rja&amp;uact=8&amp;ved=2ahUKEwjc6Zny_MPaAhUFzKQKHSdlBJ0QjRx6BAgAEAU&amp;url=https%3A%2F%2Fwww.zdf.de%2Fnachrichten%2Fheute%2Fsteinmeier-will-merkel-als-kanzlerin-vorschlagen-100.html&amp;psig=AOvVaw1jl6UmYr98z0geXU0IIZLS&amp;ust=1524146073560971</a:t>
            </a:r>
          </a:p>
          <a:p>
            <a:pPr marL="236139" indent="-236139" defTabSz="397256">
              <a:spcBef>
                <a:spcPts val="2800"/>
              </a:spcBef>
              <a:defRPr sz="600"/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google.com/imgres?imgurl=https%3A%2F%2Fupload.wikimedia.org%2Fwikipedia%2Fcommons%2Fthumb%2Fb%2Fb8%2F1_mark_brd_1967_retouched.jpg%2F1200px-1_mark_brd_1967_retouched.jpg&amp;imgrefurl=https%3A%2F%2Fde.wikipedia.org%2Fwiki%2FDeutsche_Mark&amp;docid=wIAD1R2QUhyN2M&amp;tbnid=TV2LJi3ZXvC0UM%3A&amp;vet=10ahUKEwi30NyczcnaAhWJCCwKHeL5CDUQMwg0KAAwAA..i&amp;w=1200&amp;h=642&amp;safe=active&amp;client=safari&amp;bih=839&amp;biw=1440&amp;q=d-mark&amp;ved=0ahUKEwi30NyczcnaAhWJCCwKHeL5CDUQMwg0KAAwAA&amp;iact=mrc&amp;uact=8</a:t>
            </a:r>
            <a:r>
              <a:t> </a:t>
            </a:r>
          </a:p>
          <a:p>
            <a:pPr marL="236139" indent="-236139" defTabSz="397256">
              <a:spcBef>
                <a:spcPts val="2800"/>
              </a:spcBef>
              <a:defRPr sz="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5"/>
              </a:rPr>
              <a:t>https://www.google.com/url?sa=i&amp;rct=j&amp;q=&amp;esrc=s&amp;source=images&amp;cd=&amp;cad=rja&amp;uact=8&amp;ved=2ahUKEwj5kb_wzcnaAhUNbVAKHXT4C7AQjRx6BAgAEAU&amp;url=https%3A%2F%2Fde.wikipedia.org%2Fwiki%2FPolitisches_System_der_Bundesrepublik_Deutschland&amp;psig=AOvVaw2RXQcHi06f3Jty2CHtAqj5&amp;ust=1524339410673339</a:t>
            </a:r>
            <a:r>
              <a:rPr>
                <a:solidFill>
                  <a:srgbClr val="000000"/>
                </a:solidFill>
                <a:uFillTx/>
              </a:rPr>
              <a:t> </a:t>
            </a:r>
          </a:p>
          <a:p>
            <a:pPr marL="236139" indent="-236139" defTabSz="397256">
              <a:spcBef>
                <a:spcPts val="2800"/>
              </a:spcBef>
              <a:defRPr sz="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6"/>
              </a:rPr>
              <a:t>https://www.google.com/url?sa=i&amp;rct=j&amp;q=&amp;esrc=s&amp;source=images&amp;cd=&amp;cad=rja&amp;uact=8&amp;ved=2ahUKEwjB6qfk_8vaAhXIAewKHR0vCtoQjRx6BAgAEAU&amp;url=https%3A%2F%2Fde.wikipedia.org%2Fwiki%2FSchloss_Neuschwanstein&amp;psig=AOvVaw2HIk-N5ii-Ca0qK4FoCY7R&amp;ust=1524421771966334</a:t>
            </a:r>
          </a:p>
          <a:p>
            <a:pPr marL="236139" indent="-236139" defTabSz="397256">
              <a:spcBef>
                <a:spcPts val="2800"/>
              </a:spcBef>
              <a:defRPr sz="600" u="sng"/>
            </a:pPr>
            <a: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https://www.google.com/url?sa=i&amp;rct=j&amp;q=&amp;esrc=s&amp;source=images&amp;cd=&amp;cad=rja&amp;uact=8&amp;ved=2ahUKEwiOrOaigMzaAhXPCOwKHTQGDFUQjRx6BAgAEAU&amp;url=https%3A%2F%2Fwww.hurraki.de%2Fwiki%2FBrandenburger_Tor&amp;psig=AOvVaw22Dvj3lcDEr6o6R25eEvHF&amp;ust=1524421886200943</a:t>
            </a:r>
          </a:p>
          <a:p>
            <a:pPr marL="236139" indent="-236139" defTabSz="397256">
              <a:spcBef>
                <a:spcPts val="2800"/>
              </a:spcBef>
              <a:defRPr sz="600" u="sng"/>
            </a:pPr>
            <a: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https://www.google.com/url?sa=i&amp;rct=j&amp;q=&amp;esrc=s&amp;source=images&amp;cd=&amp;cad=rja&amp;uact=8&amp;ved=2ahUKEwi4gpeSgczaAhUC3aQKHeroBXwQjRx6BAgAEAU&amp;url=https%3A%2F%2Fde.wikipedia.org%2Fwiki%2FReichstagsgeb%25C3%25A4ude&amp;psig=AOvVaw1C2b5-D0wUs08KLYHLG8Dm&amp;ust=1524422135459635</a:t>
            </a:r>
            <a:r>
              <a:t> </a:t>
            </a:r>
          </a:p>
          <a:p>
            <a:pPr marL="236139" indent="-236139" defTabSz="397256">
              <a:spcBef>
                <a:spcPts val="2800"/>
              </a:spcBef>
              <a:defRPr sz="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9"/>
              </a:rPr>
              <a:t>https://www.google.com/url?sa=i&amp;rct=j&amp;q=&amp;esrc=s&amp;source=images&amp;cd=&amp;cad=rja&amp;uact=8&amp;ved=2ahUKEwjzhpfugczaAhUJzKQKHSN3DTcQjRx6BAgAEAU&amp;url=https%3A%2F%2Fwww.onetz.de%2Fweiden-in-der-oberpfalz%2Fvermischtes%2Fwinfried-prem-erinnert-sich-an-abriss-der-grenze-zwischen-ost-und-westdeutschland-einen-kilometer-berliner-mauer-pro-tag-d1815388.html&amp;psig=AOvVaw27DcoxPSp5AsOzwTPt9CRq&amp;ust=1524422306992613</a:t>
            </a:r>
            <a:r>
              <a:rPr>
                <a:solidFill>
                  <a:srgbClr val="000000"/>
                </a:solidFill>
                <a:uFillTx/>
              </a:rPr>
              <a:t> </a:t>
            </a:r>
          </a:p>
          <a:p>
            <a:pPr marL="236139" indent="-236139" defTabSz="397256">
              <a:spcBef>
                <a:spcPts val="2800"/>
              </a:spcBef>
              <a:defRPr sz="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10"/>
              </a:rPr>
              <a:t>https://www.google.com/url?sa=i&amp;rct=j&amp;q=&amp;esrc=s&amp;source=images&amp;cd=&amp;cad=rja&amp;uact=8&amp;ved=2ahUKEwiv7YrCgszaAhWNyKQKHZk4ClQQjRx6BAgAEAU&amp;url=https%3A%2F%2Fde.wikipedia.org%2Fwiki%2FK%25C3%25B6lner_Dom&amp;psig=AOvVaw2QQKrrsYOU2xS276XzBUEs&amp;ust=1524422411009720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lieder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structure</a:t>
            </a:r>
          </a:p>
        </p:txBody>
      </p:sp>
      <p:sp>
        <p:nvSpPr>
          <p:cNvPr id="123" name="Allgemeine Information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4498" indent="-444498"/>
            <a:r>
              <a:t>General information </a:t>
            </a:r>
          </a:p>
          <a:p>
            <a:pPr marL="444498" indent="-444498"/>
            <a:r>
              <a:t>History of the Federal Republic of Germany</a:t>
            </a:r>
          </a:p>
          <a:p>
            <a:pPr marL="444498" indent="-444498"/>
            <a:r>
              <a:t>state organization</a:t>
            </a:r>
          </a:p>
          <a:p>
            <a:pPr marL="444498" indent="-444498"/>
            <a:r>
              <a:t>sights</a:t>
            </a:r>
          </a:p>
          <a:p>
            <a:pPr marL="444498" indent="-444498"/>
            <a:r>
              <a:t>sources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llgemeine Information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information </a:t>
            </a:r>
          </a:p>
        </p:txBody>
      </p:sp>
      <p:sp>
        <p:nvSpPr>
          <p:cNvPr id="126" name="Amtssprache: Deuts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95175" indent="-295175" defTabSz="496569">
              <a:spcBef>
                <a:spcPts val="3500"/>
              </a:spcBef>
              <a:defRPr sz="2100"/>
            </a:pPr>
            <a:r>
              <a:t>Official language: German</a:t>
            </a:r>
          </a:p>
          <a:p>
            <a:pPr marL="295175" indent="-295175" defTabSz="496569">
              <a:spcBef>
                <a:spcPts val="3500"/>
              </a:spcBef>
              <a:defRPr sz="2100"/>
            </a:pPr>
            <a:r>
              <a:t>Capital: Berlin</a:t>
            </a:r>
          </a:p>
          <a:p>
            <a:pPr marL="295175" indent="-295175" defTabSz="496569">
              <a:spcBef>
                <a:spcPts val="3500"/>
              </a:spcBef>
              <a:defRPr sz="2100"/>
            </a:pPr>
            <a:r>
              <a:t>Form of government: parliamentary democracy </a:t>
            </a:r>
          </a:p>
          <a:p>
            <a:pPr marL="295175" indent="-295175" defTabSz="496569">
              <a:spcBef>
                <a:spcPts val="3500"/>
              </a:spcBef>
              <a:defRPr sz="2100"/>
            </a:pPr>
            <a:r>
              <a:t>Head of state: Federal President Frank-Walter Steinmeier</a:t>
            </a:r>
          </a:p>
          <a:p>
            <a:pPr marL="295175" indent="-295175" defTabSz="496569">
              <a:spcBef>
                <a:spcPts val="3500"/>
              </a:spcBef>
              <a:defRPr sz="2100"/>
            </a:pPr>
            <a:r>
              <a:t>Head of government: Federal Chancellor Angela Merkel</a:t>
            </a:r>
          </a:p>
          <a:p>
            <a:pPr marL="295175" indent="-295175" defTabSz="496569">
              <a:spcBef>
                <a:spcPts val="3500"/>
              </a:spcBef>
              <a:defRPr sz="2100"/>
            </a:pPr>
            <a:r>
              <a:t>Population: approx. 82.521.000</a:t>
            </a:r>
          </a:p>
          <a:p>
            <a:pPr marL="295175" indent="-295175" defTabSz="496569">
              <a:spcBef>
                <a:spcPts val="3500"/>
              </a:spcBef>
              <a:defRPr sz="2100"/>
            </a:pPr>
            <a:r>
              <a:t>Area: approx. 357.385 km</a:t>
            </a:r>
            <a:r>
              <a:rPr baseline="31999"/>
              <a:t>2 </a:t>
            </a:r>
          </a:p>
          <a:p>
            <a:pPr marL="295175" indent="-295175" defTabSz="496569">
              <a:spcBef>
                <a:spcPts val="3500"/>
              </a:spcBef>
              <a:defRPr sz="2100"/>
            </a:pPr>
            <a:r>
              <a:t>Currency: Euro</a:t>
            </a:r>
          </a:p>
        </p:txBody>
      </p:sp>
      <p:pic>
        <p:nvPicPr>
          <p:cNvPr id="127" name="merkel-steinmeier-100~1280x720.jpeg" descr="merkel-steinmeier-100~1280x7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7458" y="6523514"/>
            <a:ext cx="4105116" cy="2309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eschichte der Bundesrepubl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74">
              <a:defRPr sz="5841"/>
            </a:lvl1pPr>
          </a:lstStyle>
          <a:p>
            <a:r>
              <a:t>History of the Federal Republic of Germany</a:t>
            </a:r>
          </a:p>
        </p:txBody>
      </p:sp>
      <p:sp>
        <p:nvSpPr>
          <p:cNvPr id="130" name="1945 - Aufteilung durch Siegesmächte…"/>
          <p:cNvSpPr txBox="1">
            <a:spLocks noGrp="1"/>
          </p:cNvSpPr>
          <p:nvPr>
            <p:ph type="body" idx="1"/>
          </p:nvPr>
        </p:nvSpPr>
        <p:spPr>
          <a:xfrm>
            <a:off x="952497" y="2597148"/>
            <a:ext cx="11099805" cy="6286504"/>
          </a:xfrm>
          <a:prstGeom prst="rect">
            <a:avLst/>
          </a:prstGeom>
        </p:spPr>
        <p:txBody>
          <a:bodyPr anchor="t"/>
          <a:lstStyle/>
          <a:p>
            <a:r>
              <a:t>1945 - Division by victorious powers</a:t>
            </a:r>
          </a:p>
          <a:p>
            <a:r>
              <a:t>1948 - Advent of the D-Mark</a:t>
            </a:r>
          </a:p>
          <a:p>
            <a:r>
              <a:t>May 1949 - Signature of the Basic Law</a:t>
            </a:r>
          </a:p>
          <a:p>
            <a:r>
              <a:t>August 1949 - First federal election</a:t>
            </a:r>
          </a:p>
          <a:p>
            <a:r>
              <a:t>1954 - Germany became world champion -&gt; created cohesion</a:t>
            </a:r>
          </a:p>
          <a:p>
            <a:r>
              <a:t>1959 -Fall of the Berlin Wall</a:t>
            </a:r>
          </a:p>
        </p:txBody>
      </p:sp>
      <p:pic>
        <p:nvPicPr>
          <p:cNvPr id="131" name="1200px-1_mark_brd_1967_retouched.jpg" descr="1200px-1_mark_brd_1967_retouch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2976" y="2715695"/>
            <a:ext cx="3338494" cy="1786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taatsorganisation"/>
          <p:cNvSpPr txBox="1">
            <a:spLocks noGrp="1"/>
          </p:cNvSpPr>
          <p:nvPr>
            <p:ph type="title"/>
          </p:nvPr>
        </p:nvSpPr>
        <p:spPr>
          <a:xfrm>
            <a:off x="952500" y="2921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state organization</a:t>
            </a:r>
          </a:p>
        </p:txBody>
      </p:sp>
      <p:sp>
        <p:nvSpPr>
          <p:cNvPr id="134" name="Text"/>
          <p:cNvSpPr txBox="1">
            <a:spLocks noGrp="1"/>
          </p:cNvSpPr>
          <p:nvPr>
            <p:ph type="body" idx="1"/>
          </p:nvPr>
        </p:nvSpPr>
        <p:spPr>
          <a:xfrm>
            <a:off x="952497" y="2497303"/>
            <a:ext cx="11099805" cy="628650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5" name="Politisches_System_Deutschlands_neu.svg.png" descr="Politisches_System_Deutschlands_neu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7444" y="2478077"/>
            <a:ext cx="9009911" cy="6324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ehenswürdigkeiten"/>
          <p:cNvSpPr txBox="1">
            <a:spLocks noGrp="1"/>
          </p:cNvSpPr>
          <p:nvPr>
            <p:ph type="title"/>
          </p:nvPr>
        </p:nvSpPr>
        <p:spPr>
          <a:xfrm>
            <a:off x="1127227" y="229038"/>
            <a:ext cx="11099803" cy="2159001"/>
          </a:xfrm>
          <a:prstGeom prst="rect">
            <a:avLst/>
          </a:prstGeom>
        </p:spPr>
        <p:txBody>
          <a:bodyPr/>
          <a:lstStyle/>
          <a:p>
            <a:r>
              <a:t>sights</a:t>
            </a:r>
          </a:p>
        </p:txBody>
      </p:sp>
      <p:sp>
        <p:nvSpPr>
          <p:cNvPr id="138" name="K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Neuschwanstein Castle</a:t>
            </a:r>
          </a:p>
          <a:p>
            <a:r>
              <a:t>Brandenburg Gate</a:t>
            </a:r>
          </a:p>
          <a:p>
            <a:r>
              <a:t>Reichstag building</a:t>
            </a:r>
          </a:p>
          <a:p>
            <a:r>
              <a:t>Berlin Wall</a:t>
            </a:r>
          </a:p>
          <a:p>
            <a:r>
              <a:t>Cologne Cathedral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ehenswürdigkei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sights</a:t>
            </a:r>
          </a:p>
        </p:txBody>
      </p:sp>
      <p:sp>
        <p:nvSpPr>
          <p:cNvPr id="141" name="Text"/>
          <p:cNvSpPr txBox="1">
            <a:spLocks noGrp="1"/>
          </p:cNvSpPr>
          <p:nvPr>
            <p:ph type="body" idx="1"/>
          </p:nvPr>
        </p:nvSpPr>
        <p:spPr>
          <a:xfrm>
            <a:off x="603041" y="2615760"/>
            <a:ext cx="11099803" cy="62865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2" name="330px-Neuschwanstein_Castle_from_Marienbrücke,_2011_May.jpg" descr="330px-Neuschwanstein_Castle_from_Marienbrücke,_2011_M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048" y="2924698"/>
            <a:ext cx="3238502" cy="215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Brandenburger_Tor-2.jpg" descr="Brandenburger_Tor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453" y="6067473"/>
            <a:ext cx="2878668" cy="215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1200px-Reichstag_building_Berlin_view_from_west_before_sunset.jpg" descr="1200px-Reichstag_building_Berlin_view_from_west_before_sunse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52976" y="3275450"/>
            <a:ext cx="5701855" cy="215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812909_big.jpg" descr="812909_big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13609" y="6296902"/>
            <a:ext cx="2878669" cy="1884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Kölner_Dom_und_Hohenzollernbrücke_Abenddämmerung_(9706_7_8).jpg" descr="Kölner_Dom_und_Hohenzollernbrücke_Abenddämmerung_(9706_7_8)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16941" y="5972405"/>
            <a:ext cx="2878668" cy="189386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chloss Neuschwanstein"/>
          <p:cNvSpPr txBox="1"/>
          <p:nvPr/>
        </p:nvSpPr>
        <p:spPr>
          <a:xfrm>
            <a:off x="1697034" y="5167131"/>
            <a:ext cx="212852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Schloss Neuschwanstein</a:t>
            </a:r>
          </a:p>
        </p:txBody>
      </p:sp>
      <p:sp>
        <p:nvSpPr>
          <p:cNvPr id="148" name="Kölner Dom"/>
          <p:cNvSpPr txBox="1"/>
          <p:nvPr/>
        </p:nvSpPr>
        <p:spPr>
          <a:xfrm>
            <a:off x="8929230" y="8003422"/>
            <a:ext cx="10540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Kölner Dom</a:t>
            </a:r>
          </a:p>
        </p:txBody>
      </p:sp>
      <p:sp>
        <p:nvSpPr>
          <p:cNvPr id="149" name="Brandenburger Tor"/>
          <p:cNvSpPr txBox="1"/>
          <p:nvPr/>
        </p:nvSpPr>
        <p:spPr>
          <a:xfrm>
            <a:off x="1463659" y="8323243"/>
            <a:ext cx="17042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Brandenburger Tor</a:t>
            </a:r>
          </a:p>
        </p:txBody>
      </p:sp>
      <p:sp>
        <p:nvSpPr>
          <p:cNvPr id="150" name="Berliner Mauer"/>
          <p:cNvSpPr txBox="1"/>
          <p:nvPr/>
        </p:nvSpPr>
        <p:spPr>
          <a:xfrm>
            <a:off x="5472927" y="8239556"/>
            <a:ext cx="136003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Berliner Mauer</a:t>
            </a:r>
          </a:p>
        </p:txBody>
      </p:sp>
      <p:sp>
        <p:nvSpPr>
          <p:cNvPr id="151" name="Reichstagsgebäude"/>
          <p:cNvSpPr txBox="1"/>
          <p:nvPr/>
        </p:nvSpPr>
        <p:spPr>
          <a:xfrm>
            <a:off x="7957852" y="5531977"/>
            <a:ext cx="169210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Reichstagsgebäude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Mountains </a:t>
            </a:r>
            <a:r>
              <a:rPr lang="de-DE" dirty="0" err="1"/>
              <a:t>and</a:t>
            </a:r>
            <a:r>
              <a:rPr lang="de-DE" dirty="0"/>
              <a:t> Rivers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444" y="1988026"/>
            <a:ext cx="5311045" cy="7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76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German </a:t>
            </a:r>
            <a:r>
              <a:rPr lang="de-DE" dirty="0" err="1"/>
              <a:t>food</a:t>
            </a:r>
            <a:r>
              <a:rPr lang="de-DE" dirty="0"/>
              <a:t>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Schwarzwälder Kirschtorte </a:t>
            </a:r>
          </a:p>
          <a:p>
            <a:r>
              <a:rPr lang="de-DE" dirty="0"/>
              <a:t>Thüringer Klöße </a:t>
            </a:r>
          </a:p>
          <a:p>
            <a:r>
              <a:rPr lang="de-DE" dirty="0"/>
              <a:t>Grüne Soße</a:t>
            </a:r>
          </a:p>
          <a:p>
            <a:r>
              <a:rPr lang="de-DE" dirty="0"/>
              <a:t>Kartoffelpuffer</a:t>
            </a:r>
          </a:p>
          <a:p>
            <a:r>
              <a:rPr lang="de-DE" dirty="0"/>
              <a:t>Schlachtplatte </a:t>
            </a:r>
          </a:p>
          <a:p>
            <a:r>
              <a:rPr lang="de-DE" dirty="0"/>
              <a:t>Milchreis </a:t>
            </a:r>
          </a:p>
        </p:txBody>
      </p:sp>
    </p:spTree>
    <p:extLst>
      <p:ext uri="{BB962C8B-B14F-4D97-AF65-F5344CB8AC3E}">
        <p14:creationId xmlns:p14="http://schemas.microsoft.com/office/powerpoint/2010/main" val="18400982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Benutzerdefiniert</PresentationFormat>
  <Paragraphs>56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Comic Sans MS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PowerPoint-Präsentation</vt:lpstr>
      <vt:lpstr>structure</vt:lpstr>
      <vt:lpstr>General information </vt:lpstr>
      <vt:lpstr>History of the Federal Republic of Germany</vt:lpstr>
      <vt:lpstr>state organization</vt:lpstr>
      <vt:lpstr>sights</vt:lpstr>
      <vt:lpstr>sights</vt:lpstr>
      <vt:lpstr>Mountains and Rivers</vt:lpstr>
      <vt:lpstr>German food </vt:lpstr>
      <vt:lpstr>PowerPoint-Präsentation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I02U01</dc:creator>
  <cp:lastModifiedBy>Antje Barth</cp:lastModifiedBy>
  <cp:revision>4</cp:revision>
  <dcterms:modified xsi:type="dcterms:W3CDTF">2018-10-19T15:28:30Z</dcterms:modified>
</cp:coreProperties>
</file>