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notesMasterIdLst>
    <p:notesMasterId r:id="rId10"/>
  </p:notesMasterIdLst>
  <p:sldIdLst>
    <p:sldId id="256" r:id="rId2"/>
    <p:sldId id="257" r:id="rId3"/>
    <p:sldId id="258" r:id="rId4"/>
    <p:sldId id="261" r:id="rId5"/>
    <p:sldId id="262" r:id="rId6"/>
    <p:sldId id="266" r:id="rId7"/>
    <p:sldId id="267" r:id="rId8"/>
    <p:sldId id="25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894AD8-6E2F-4D0D-953F-128EC165997E}" type="datetimeFigureOut">
              <a:rPr lang="de-DE" smtClean="0"/>
              <a:t>19.10.2018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CDE6D5-4C11-4EF5-A71D-CECC0DB14A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963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39C1-FE63-451E-93CC-2EAE6DA0ED0D}" type="datetimeFigureOut">
              <a:rPr lang="de-DE" smtClean="0"/>
              <a:t>19.10.2018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9E95-AB51-4B95-ACAB-729E355920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0399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39C1-FE63-451E-93CC-2EAE6DA0ED0D}" type="datetimeFigureOut">
              <a:rPr lang="de-DE" smtClean="0"/>
              <a:t>19.10.2018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9E95-AB51-4B95-ACAB-729E355920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5154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39C1-FE63-451E-93CC-2EAE6DA0ED0D}" type="datetimeFigureOut">
              <a:rPr lang="de-DE" smtClean="0"/>
              <a:t>19.10.2018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9E95-AB51-4B95-ACAB-729E355920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3514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39C1-FE63-451E-93CC-2EAE6DA0ED0D}" type="datetimeFigureOut">
              <a:rPr lang="de-DE" smtClean="0"/>
              <a:t>19.10.2018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9E95-AB51-4B95-ACAB-729E355920CB}" type="slidenum">
              <a:rPr lang="de-DE" smtClean="0"/>
              <a:t>‹Nr.›</a:t>
            </a:fld>
            <a:endParaRPr lang="de-DE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1711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39C1-FE63-451E-93CC-2EAE6DA0ED0D}" type="datetimeFigureOut">
              <a:rPr lang="de-DE" smtClean="0"/>
              <a:t>19.10.2018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9E95-AB51-4B95-ACAB-729E355920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0201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39C1-FE63-451E-93CC-2EAE6DA0ED0D}" type="datetimeFigureOut">
              <a:rPr lang="de-DE" smtClean="0"/>
              <a:t>19.10.2018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9E95-AB51-4B95-ACAB-729E355920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0161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39C1-FE63-451E-93CC-2EAE6DA0ED0D}" type="datetimeFigureOut">
              <a:rPr lang="de-DE" smtClean="0"/>
              <a:t>19.10.2018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9E95-AB51-4B95-ACAB-729E355920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3017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39C1-FE63-451E-93CC-2EAE6DA0ED0D}" type="datetimeFigureOut">
              <a:rPr lang="de-DE" smtClean="0"/>
              <a:t>19.10.2018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9E95-AB51-4B95-ACAB-729E355920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6423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39C1-FE63-451E-93CC-2EAE6DA0ED0D}" type="datetimeFigureOut">
              <a:rPr lang="de-DE" smtClean="0"/>
              <a:t>19.10.2018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9E95-AB51-4B95-ACAB-729E355920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3638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39C1-FE63-451E-93CC-2EAE6DA0ED0D}" type="datetimeFigureOut">
              <a:rPr lang="de-DE" smtClean="0"/>
              <a:t>19.10.2018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9E95-AB51-4B95-ACAB-729E355920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9648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39C1-FE63-451E-93CC-2EAE6DA0ED0D}" type="datetimeFigureOut">
              <a:rPr lang="de-DE" smtClean="0"/>
              <a:t>19.10.2018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9E95-AB51-4B95-ACAB-729E355920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1982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39C1-FE63-451E-93CC-2EAE6DA0ED0D}" type="datetimeFigureOut">
              <a:rPr lang="de-DE" smtClean="0"/>
              <a:t>19.10.2018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9E95-AB51-4B95-ACAB-729E355920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028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39C1-FE63-451E-93CC-2EAE6DA0ED0D}" type="datetimeFigureOut">
              <a:rPr lang="de-DE" smtClean="0"/>
              <a:t>19.10.2018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9E95-AB51-4B95-ACAB-729E355920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9370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39C1-FE63-451E-93CC-2EAE6DA0ED0D}" type="datetimeFigureOut">
              <a:rPr lang="de-DE" smtClean="0"/>
              <a:t>19.10.2018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9E95-AB51-4B95-ACAB-729E355920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6892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39C1-FE63-451E-93CC-2EAE6DA0ED0D}" type="datetimeFigureOut">
              <a:rPr lang="de-DE" smtClean="0"/>
              <a:t>19.10.2018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9E95-AB51-4B95-ACAB-729E355920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199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39C1-FE63-451E-93CC-2EAE6DA0ED0D}" type="datetimeFigureOut">
              <a:rPr lang="de-DE" smtClean="0"/>
              <a:t>19.10.2018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9E95-AB51-4B95-ACAB-729E355920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6297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39C1-FE63-451E-93CC-2EAE6DA0ED0D}" type="datetimeFigureOut">
              <a:rPr lang="de-DE" smtClean="0"/>
              <a:t>19.10.2018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9E95-AB51-4B95-ACAB-729E355920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4034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7F039C1-FE63-451E-93CC-2EAE6DA0ED0D}" type="datetimeFigureOut">
              <a:rPr lang="de-DE" smtClean="0"/>
              <a:t>19.10.2018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DEA9E95-AB51-4B95-ACAB-729E355920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0782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veryday-feng-shui.de/heilquellen-extrakt-minerale-aus-heilwasser-extrahieren/" TargetMode="External"/><Relationship Id="rId7" Type="http://schemas.openxmlformats.org/officeDocument/2006/relationships/hyperlink" Target="https://www.mineralienrechner.de/vergleichstabelle-gerolsteiner-mineralienrechner/800.html" TargetMode="External"/><Relationship Id="rId2" Type="http://schemas.openxmlformats.org/officeDocument/2006/relationships/hyperlink" Target="https://www.proplanta.de/Ratgeber/Gesundheit/Uebersichtskarte-von-Heilquellen-in-Deutschland_tipps1385305224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quellenatlas.eu/media/f305b5d530823e65ffff8a55ac14422f.pdf" TargetMode="External"/><Relationship Id="rId5" Type="http://schemas.openxmlformats.org/officeDocument/2006/relationships/hyperlink" Target="https://de.wikipedia.org/wiki/Thermalquelle" TargetMode="External"/><Relationship Id="rId4" Type="http://schemas.openxmlformats.org/officeDocument/2006/relationships/hyperlink" Target="https://de.wikipedia.org/wiki/Heilwass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Medicinal- and Thermal springs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lina</a:t>
            </a:r>
            <a:r>
              <a:rPr lang="de-DE" dirty="0"/>
              <a:t> &amp; Jessy</a:t>
            </a:r>
          </a:p>
        </p:txBody>
      </p:sp>
    </p:spTree>
    <p:extLst>
      <p:ext uri="{BB962C8B-B14F-4D97-AF65-F5344CB8AC3E}">
        <p14:creationId xmlns:p14="http://schemas.microsoft.com/office/powerpoint/2010/main" val="2950158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structure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Medicinal- and Thermal springs</a:t>
            </a:r>
          </a:p>
          <a:p>
            <a:r>
              <a:rPr lang="en-GB" dirty="0"/>
              <a:t>Effects</a:t>
            </a:r>
          </a:p>
          <a:p>
            <a:r>
              <a:rPr lang="en-GB" dirty="0"/>
              <a:t>Locations Thermal springs</a:t>
            </a:r>
          </a:p>
          <a:p>
            <a:r>
              <a:rPr lang="en-GB" dirty="0"/>
              <a:t>Locations Medicinal springs</a:t>
            </a:r>
          </a:p>
          <a:p>
            <a:r>
              <a:rPr lang="en-GB" dirty="0"/>
              <a:t>Sources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5733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Medicinal</a:t>
            </a:r>
            <a:r>
              <a:rPr lang="de-DE" dirty="0"/>
              <a:t>- and Thermal </a:t>
            </a:r>
            <a:r>
              <a:rPr lang="de-DE" dirty="0" err="1"/>
              <a:t>springs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Medicinal</a:t>
            </a:r>
            <a:r>
              <a:rPr lang="de-DE" dirty="0"/>
              <a:t> </a:t>
            </a:r>
            <a:r>
              <a:rPr lang="de-DE" dirty="0" err="1"/>
              <a:t>springs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Healing, natural groundwater</a:t>
            </a:r>
          </a:p>
          <a:p>
            <a:r>
              <a:rPr lang="en-GB" dirty="0"/>
              <a:t>Oldest natural remedy</a:t>
            </a:r>
          </a:p>
          <a:p>
            <a:endParaRPr lang="en-GB" dirty="0"/>
          </a:p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2371018"/>
            <a:ext cx="5106027" cy="679994"/>
          </a:xfrm>
        </p:spPr>
        <p:txBody>
          <a:bodyPr/>
          <a:lstStyle/>
          <a:p>
            <a:r>
              <a:rPr lang="de-DE" dirty="0"/>
              <a:t>Thermal </a:t>
            </a:r>
            <a:r>
              <a:rPr lang="de-DE" dirty="0" err="1"/>
              <a:t>springs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GB" dirty="0"/>
              <a:t>Temperature over 20 degrees</a:t>
            </a:r>
          </a:p>
          <a:p>
            <a:r>
              <a:rPr lang="en-GB" dirty="0"/>
              <a:t>Species-poor</a:t>
            </a:r>
          </a:p>
          <a:p>
            <a:pPr lvl="1"/>
            <a:r>
              <a:rPr lang="en-GB" dirty="0"/>
              <a:t>Bacteria colonized</a:t>
            </a:r>
          </a:p>
          <a:p>
            <a:pPr lvl="1"/>
            <a:r>
              <a:rPr lang="en-GB" dirty="0"/>
              <a:t>Few solute oxygen</a:t>
            </a:r>
          </a:p>
          <a:p>
            <a:r>
              <a:rPr lang="en-GB" dirty="0"/>
              <a:t>Discoloration of the water</a:t>
            </a:r>
          </a:p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4722561-E5AB-4F70-9273-5BECD12CD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375" y="4007453"/>
            <a:ext cx="3320823" cy="2738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5226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3776" y="86672"/>
            <a:ext cx="10364451" cy="1596177"/>
          </a:xfrm>
        </p:spPr>
        <p:txBody>
          <a:bodyPr/>
          <a:lstStyle/>
          <a:p>
            <a:r>
              <a:rPr lang="de-DE" dirty="0" err="1"/>
              <a:t>effects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1146327" y="1342852"/>
            <a:ext cx="4873474" cy="679994"/>
          </a:xfrm>
        </p:spPr>
        <p:txBody>
          <a:bodyPr/>
          <a:lstStyle/>
          <a:p>
            <a:r>
              <a:rPr lang="de-DE" dirty="0" err="1"/>
              <a:t>Medicinal</a:t>
            </a:r>
            <a:r>
              <a:rPr lang="de-DE" dirty="0"/>
              <a:t> </a:t>
            </a:r>
            <a:r>
              <a:rPr lang="de-DE" dirty="0" err="1"/>
              <a:t>springs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913776" y="2145943"/>
            <a:ext cx="5106027" cy="2740187"/>
          </a:xfrm>
        </p:spPr>
        <p:txBody>
          <a:bodyPr>
            <a:normAutofit/>
          </a:bodyPr>
          <a:lstStyle/>
          <a:p>
            <a:r>
              <a:rPr lang="en-GB" dirty="0"/>
              <a:t>Effect on Organs like Stomach, intestine, heart circulation and kidneys</a:t>
            </a:r>
            <a:endParaRPr lang="de-DE" dirty="0"/>
          </a:p>
          <a:p>
            <a:r>
              <a:rPr lang="en-GB" dirty="0"/>
              <a:t>stimulate metabolism </a:t>
            </a:r>
          </a:p>
          <a:p>
            <a:r>
              <a:rPr lang="en-GB" dirty="0"/>
              <a:t>Used as a drink</a:t>
            </a:r>
          </a:p>
          <a:p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396420" y="1342852"/>
            <a:ext cx="4881804" cy="679994"/>
          </a:xfrm>
        </p:spPr>
        <p:txBody>
          <a:bodyPr/>
          <a:lstStyle/>
          <a:p>
            <a:r>
              <a:rPr lang="de-DE" dirty="0"/>
              <a:t>Thermal </a:t>
            </a:r>
            <a:r>
              <a:rPr lang="de-DE" dirty="0" err="1"/>
              <a:t>springs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4"/>
          </p:nvPr>
        </p:nvSpPr>
        <p:spPr>
          <a:xfrm>
            <a:off x="6172201" y="2145943"/>
            <a:ext cx="6019800" cy="3527070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/>
              <a:t>Used for therapeutic purposes</a:t>
            </a:r>
          </a:p>
          <a:p>
            <a:r>
              <a:rPr lang="en-GB" sz="2400" dirty="0"/>
              <a:t>Positive influence</a:t>
            </a:r>
          </a:p>
          <a:p>
            <a:r>
              <a:rPr lang="en-GB" sz="2400" dirty="0"/>
              <a:t>Power sources</a:t>
            </a:r>
          </a:p>
          <a:p>
            <a:r>
              <a:rPr lang="en-GB" sz="2400" dirty="0"/>
              <a:t>Improvement of vein function, activation of the metabolism and the kidney</a:t>
            </a:r>
          </a:p>
          <a:p>
            <a:r>
              <a:rPr lang="en-GB" sz="2400" dirty="0"/>
              <a:t>Muscle relaxation, joint relief, suppression of stress hormones</a:t>
            </a:r>
            <a:r>
              <a:rPr lang="de-DE" sz="2400" dirty="0"/>
              <a:t> and </a:t>
            </a:r>
            <a:r>
              <a:rPr lang="en-GB" sz="2400" dirty="0"/>
              <a:t>circulation increase</a:t>
            </a:r>
          </a:p>
        </p:txBody>
      </p:sp>
    </p:spTree>
    <p:extLst>
      <p:ext uri="{BB962C8B-B14F-4D97-AF65-F5344CB8AC3E}">
        <p14:creationId xmlns:p14="http://schemas.microsoft.com/office/powerpoint/2010/main" val="3539103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Locations Thermal </a:t>
            </a:r>
            <a:r>
              <a:rPr lang="de-DE" dirty="0" err="1"/>
              <a:t>springs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913775" y="2315433"/>
            <a:ext cx="10363826" cy="3424107"/>
          </a:xfrm>
        </p:spPr>
        <p:txBody>
          <a:bodyPr>
            <a:normAutofit/>
          </a:bodyPr>
          <a:lstStyle/>
          <a:p>
            <a:pPr lvl="0"/>
            <a:r>
              <a:rPr lang="en-GB" dirty="0"/>
              <a:t>In areas with increased volcanic activity and close to deep-going current systems</a:t>
            </a:r>
          </a:p>
          <a:p>
            <a:pPr lvl="0"/>
            <a:r>
              <a:rPr lang="en-GB" dirty="0"/>
              <a:t>Thermal baths </a:t>
            </a:r>
            <a:r>
              <a:rPr lang="en-GB" dirty="0" err="1"/>
              <a:t>Aukammtal</a:t>
            </a:r>
            <a:r>
              <a:rPr lang="en-GB" dirty="0"/>
              <a:t> – Wiesbaden</a:t>
            </a:r>
          </a:p>
          <a:p>
            <a:r>
              <a:rPr lang="en-GB" dirty="0"/>
              <a:t>Titus </a:t>
            </a:r>
            <a:r>
              <a:rPr lang="en-GB" dirty="0" err="1"/>
              <a:t>Thermen</a:t>
            </a:r>
            <a:r>
              <a:rPr lang="en-GB" dirty="0"/>
              <a:t> – Frankfurt</a:t>
            </a:r>
          </a:p>
          <a:p>
            <a:r>
              <a:rPr lang="en-GB" dirty="0"/>
              <a:t>Rhein-Main-</a:t>
            </a:r>
            <a:r>
              <a:rPr lang="en-GB" dirty="0" err="1"/>
              <a:t>Therme</a:t>
            </a:r>
            <a:r>
              <a:rPr lang="en-GB" dirty="0"/>
              <a:t> - </a:t>
            </a:r>
            <a:r>
              <a:rPr lang="en-GB" dirty="0" err="1"/>
              <a:t>Hofheim</a:t>
            </a:r>
            <a:r>
              <a:rPr lang="en-GB" dirty="0"/>
              <a:t> am Taunus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8B8A095-199F-4716-8032-FA1931DC8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9866" y="2733114"/>
            <a:ext cx="4012134" cy="3006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CA8361A-628E-4F7E-90C0-1DD4C3674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081" y="4264090"/>
            <a:ext cx="2804371" cy="2320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96779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243442"/>
              </p:ext>
            </p:extLst>
          </p:nvPr>
        </p:nvGraphicFramePr>
        <p:xfrm>
          <a:off x="702904" y="1496717"/>
          <a:ext cx="9162661" cy="411690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335717">
                  <a:extLst>
                    <a:ext uri="{9D8B030D-6E8A-4147-A177-3AD203B41FA5}">
                      <a16:colId xmlns:a16="http://schemas.microsoft.com/office/drawing/2014/main" val="1406027480"/>
                    </a:ext>
                  </a:extLst>
                </a:gridCol>
                <a:gridCol w="2279025">
                  <a:extLst>
                    <a:ext uri="{9D8B030D-6E8A-4147-A177-3AD203B41FA5}">
                      <a16:colId xmlns:a16="http://schemas.microsoft.com/office/drawing/2014/main" val="2813768424"/>
                    </a:ext>
                  </a:extLst>
                </a:gridCol>
                <a:gridCol w="2267688">
                  <a:extLst>
                    <a:ext uri="{9D8B030D-6E8A-4147-A177-3AD203B41FA5}">
                      <a16:colId xmlns:a16="http://schemas.microsoft.com/office/drawing/2014/main" val="1254980433"/>
                    </a:ext>
                  </a:extLst>
                </a:gridCol>
                <a:gridCol w="2280231">
                  <a:extLst>
                    <a:ext uri="{9D8B030D-6E8A-4147-A177-3AD203B41FA5}">
                      <a16:colId xmlns:a16="http://schemas.microsoft.com/office/drawing/2014/main" val="1803367134"/>
                    </a:ext>
                  </a:extLst>
                </a:gridCol>
              </a:tblGrid>
              <a:tr h="1035925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Augusta Viktoria source – Löhnberg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Karlsbrunnen –</a:t>
                      </a:r>
                    </a:p>
                    <a:p>
                      <a:r>
                        <a:rPr lang="de-DE" dirty="0"/>
                        <a:t>Bad Nauheim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kern="1200" dirty="0">
                          <a:effectLst/>
                        </a:rPr>
                        <a:t>Sauerborn – </a:t>
                      </a:r>
                      <a:r>
                        <a:rPr lang="de-DE" sz="1800" kern="1200" dirty="0" err="1">
                          <a:effectLst/>
                        </a:rPr>
                        <a:t>Probbach</a:t>
                      </a:r>
                      <a:endParaRPr lang="de-DE" sz="1800" kern="1200" dirty="0">
                        <a:effectLst/>
                      </a:endParaRPr>
                    </a:p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7942162"/>
                  </a:ext>
                </a:extLst>
              </a:tr>
              <a:tr h="414370">
                <a:tc>
                  <a:txBody>
                    <a:bodyPr/>
                    <a:lstStyle/>
                    <a:p>
                      <a:r>
                        <a:rPr lang="de-DE" dirty="0"/>
                        <a:t>Calcium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190mg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kern="1200" dirty="0">
                          <a:effectLst/>
                        </a:rPr>
                        <a:t>680 mg</a:t>
                      </a:r>
                      <a:endParaRPr lang="de-DE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274 mg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778080"/>
                  </a:ext>
                </a:extLst>
              </a:tr>
              <a:tr h="4143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Magnesium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70mg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kern="1200" dirty="0">
                          <a:effectLst/>
                        </a:rPr>
                        <a:t>56,2 mg</a:t>
                      </a:r>
                      <a:endParaRPr lang="de-DE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52 mg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1551181"/>
                  </a:ext>
                </a:extLst>
              </a:tr>
              <a:tr h="5045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Hydrogencarbonate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1020mg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kern="1200" dirty="0">
                          <a:effectLst/>
                        </a:rPr>
                        <a:t>1.224 mg</a:t>
                      </a:r>
                      <a:endParaRPr lang="de-DE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1213 mg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499929"/>
                  </a:ext>
                </a:extLst>
              </a:tr>
              <a:tr h="4143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Potassium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10mg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kern="1200" dirty="0">
                          <a:effectLst/>
                        </a:rPr>
                        <a:t>129,0 mg</a:t>
                      </a:r>
                      <a:endParaRPr lang="de-DE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1,73 mg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6137646"/>
                  </a:ext>
                </a:extLst>
              </a:tr>
              <a:tr h="504565">
                <a:tc>
                  <a:txBody>
                    <a:bodyPr/>
                    <a:lstStyle/>
                    <a:p>
                      <a:r>
                        <a:rPr lang="de-DE" dirty="0"/>
                        <a:t>Natrium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260mg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kern="1200" dirty="0">
                          <a:effectLst/>
                        </a:rPr>
                        <a:t>3.477 mg</a:t>
                      </a:r>
                      <a:endParaRPr lang="de-DE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39,40 mg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206068"/>
                  </a:ext>
                </a:extLst>
              </a:tr>
              <a:tr h="414370">
                <a:tc>
                  <a:txBody>
                    <a:bodyPr/>
                    <a:lstStyle/>
                    <a:p>
                      <a:r>
                        <a:rPr lang="de-DE" dirty="0"/>
                        <a:t>Chloride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340mg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5,07 mg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9583157"/>
                  </a:ext>
                </a:extLst>
              </a:tr>
              <a:tr h="414370">
                <a:tc>
                  <a:txBody>
                    <a:bodyPr/>
                    <a:lstStyle/>
                    <a:p>
                      <a:r>
                        <a:rPr lang="de-DE" dirty="0" err="1"/>
                        <a:t>Sulphate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30mg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2,80 mg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209988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5D96E0F7-6ED3-4B61-B5D8-7834AE6826CB}"/>
              </a:ext>
            </a:extLst>
          </p:cNvPr>
          <p:cNvSpPr txBox="1"/>
          <p:nvPr/>
        </p:nvSpPr>
        <p:spPr>
          <a:xfrm>
            <a:off x="2797626" y="691766"/>
            <a:ext cx="6596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/>
              <a:t>Locations </a:t>
            </a:r>
            <a:r>
              <a:rPr lang="de-DE" sz="3600" dirty="0" err="1"/>
              <a:t>medicinal</a:t>
            </a:r>
            <a:r>
              <a:rPr lang="de-DE" sz="3600" dirty="0"/>
              <a:t> </a:t>
            </a:r>
            <a:r>
              <a:rPr lang="de-DE" sz="3600" dirty="0" err="1"/>
              <a:t>springs</a:t>
            </a:r>
            <a:endParaRPr lang="de-DE" sz="36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3D4565A-F070-4281-BC49-D2A2F89FA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3476" y="4305465"/>
            <a:ext cx="3238500" cy="242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933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Effects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individual </a:t>
            </a:r>
            <a:r>
              <a:rPr lang="de-DE" dirty="0" err="1"/>
              <a:t>Sources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Karlsbrunnen – Bad Nauheim</a:t>
            </a:r>
          </a:p>
        </p:txBody>
      </p:sp>
      <p:sp>
        <p:nvSpPr>
          <p:cNvPr id="9" name="Textplatzhalter 8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</a:pPr>
            <a:r>
              <a:rPr lang="de-DE" dirty="0" err="1"/>
              <a:t>Moderately</a:t>
            </a:r>
            <a:r>
              <a:rPr lang="de-DE" dirty="0"/>
              <a:t> </a:t>
            </a:r>
            <a:r>
              <a:rPr lang="de-DE" dirty="0" err="1"/>
              <a:t>effective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constipation</a:t>
            </a:r>
            <a:r>
              <a:rPr lang="de-DE" baseline="30000" dirty="0"/>
              <a:t>1</a:t>
            </a:r>
            <a:endParaRPr lang="de-DE" sz="2000" dirty="0"/>
          </a:p>
          <a:p>
            <a:pPr marL="342900" indent="-342900">
              <a:lnSpc>
                <a:spcPct val="100000"/>
              </a:lnSpc>
            </a:pPr>
            <a:r>
              <a:rPr lang="en-US" dirty="0"/>
              <a:t>Promotes stomach and pancreatic secretion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Can </a:t>
            </a:r>
            <a:r>
              <a:rPr lang="de-DE" sz="2000" dirty="0" err="1"/>
              <a:t>be</a:t>
            </a:r>
            <a:r>
              <a:rPr lang="de-DE" sz="2000" dirty="0"/>
              <a:t> </a:t>
            </a:r>
            <a:r>
              <a:rPr lang="de-DE" sz="2000" dirty="0" err="1"/>
              <a:t>used</a:t>
            </a:r>
            <a:r>
              <a:rPr lang="de-DE" sz="2000" dirty="0"/>
              <a:t> At </a:t>
            </a:r>
            <a:r>
              <a:rPr lang="de-DE" sz="2000" dirty="0" err="1"/>
              <a:t>Liver</a:t>
            </a:r>
            <a:r>
              <a:rPr lang="de-DE" dirty="0"/>
              <a:t>-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biliousness</a:t>
            </a:r>
            <a:endParaRPr lang="de-DE" sz="200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 err="1"/>
              <a:t>SaUerborn</a:t>
            </a:r>
            <a:r>
              <a:rPr lang="de-DE" dirty="0"/>
              <a:t> - </a:t>
            </a:r>
            <a:r>
              <a:rPr lang="de-DE" dirty="0" err="1"/>
              <a:t>Probbach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en-US" dirty="0"/>
              <a:t>Healing effect in case of headache, </a:t>
            </a:r>
            <a:r>
              <a:rPr lang="de-DE" sz="2000" dirty="0" err="1"/>
              <a:t>heartbeat</a:t>
            </a:r>
            <a:r>
              <a:rPr lang="de-DE" sz="2000" dirty="0"/>
              <a:t>,  Asthma 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/>
              <a:t>cough</a:t>
            </a:r>
            <a:r>
              <a:rPr lang="de-DE" sz="2000" dirty="0"/>
              <a:t> </a:t>
            </a:r>
          </a:p>
          <a:p>
            <a:pPr marL="285750" indent="-285750"/>
            <a:r>
              <a:rPr lang="de-DE" sz="2000" dirty="0" err="1"/>
              <a:t>Effective</a:t>
            </a:r>
            <a:r>
              <a:rPr lang="de-DE" sz="2000" dirty="0"/>
              <a:t> At </a:t>
            </a:r>
            <a:r>
              <a:rPr lang="de-DE" sz="2000" dirty="0" err="1"/>
              <a:t>liver</a:t>
            </a:r>
            <a:r>
              <a:rPr lang="de-DE" sz="2000" dirty="0"/>
              <a:t> 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/>
              <a:t>spleen</a:t>
            </a:r>
            <a:endParaRPr lang="de-DE" sz="20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81078" y="6071083"/>
            <a:ext cx="14510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de-DE" sz="1000" baseline="30000" dirty="0">
                <a:latin typeface="Arial Unicode MS"/>
              </a:rPr>
              <a:t>1</a:t>
            </a:r>
            <a:r>
              <a:rPr lang="it-IT" altLang="de-DE" sz="1000" dirty="0">
                <a:latin typeface="Arial Unicode MS"/>
              </a:rPr>
              <a:t>Costipazione, </a:t>
            </a:r>
            <a:r>
              <a:rPr lang="it-IT" altLang="de-DE" sz="1000" dirty="0" err="1">
                <a:latin typeface="Arial Unicode MS"/>
              </a:rPr>
              <a:t>zápcha</a:t>
            </a:r>
            <a:endParaRPr lang="it-IT" altLang="de-DE" sz="1000" dirty="0">
              <a:latin typeface="Arial Unicode MS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de-DE" sz="1000" dirty="0">
                <a:latin typeface="Arial Unicode MS"/>
              </a:rPr>
              <a:t> </a:t>
            </a:r>
            <a:r>
              <a:rPr kumimoji="0" lang="it-IT" altLang="de-DE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it-IT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042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sources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913774" y="2367093"/>
            <a:ext cx="10364451" cy="3632492"/>
          </a:xfrm>
        </p:spPr>
        <p:txBody>
          <a:bodyPr>
            <a:normAutofit fontScale="70000" lnSpcReduction="20000"/>
          </a:bodyPr>
          <a:lstStyle/>
          <a:p>
            <a:r>
              <a:rPr lang="de-DE" sz="2900" dirty="0">
                <a:hlinkClick r:id="rId2"/>
              </a:rPr>
              <a:t>https://www.proplanta.de/Ratgeber/Gesundheit/Uebersichtskarte-von-Heilquellen-in-Deutschland_tipps1385305224.html</a:t>
            </a:r>
            <a:endParaRPr lang="de-DE" sz="2900" dirty="0"/>
          </a:p>
          <a:p>
            <a:r>
              <a:rPr lang="de-DE" sz="2900" dirty="0">
                <a:hlinkClick r:id="rId3"/>
              </a:rPr>
              <a:t>https://www.everyday-feng-shui.de/heilquellen-extrakt-minerale-aus-heilwasser-extrahieren/</a:t>
            </a:r>
            <a:endParaRPr lang="de-DE" sz="2900" dirty="0">
              <a:hlinkClick r:id="rId4"/>
            </a:endParaRPr>
          </a:p>
          <a:p>
            <a:r>
              <a:rPr lang="de-DE" sz="2900" dirty="0">
                <a:hlinkClick r:id="rId4"/>
              </a:rPr>
              <a:t>https://de.wikipedia.org/wiki/Heilwasser</a:t>
            </a:r>
            <a:endParaRPr lang="de-DE" sz="2900" dirty="0"/>
          </a:p>
          <a:p>
            <a:r>
              <a:rPr lang="de-DE" sz="2900" dirty="0">
                <a:hlinkClick r:id="rId5"/>
              </a:rPr>
              <a:t>https://de.wikipedia.org/wiki/Thermalquelle</a:t>
            </a:r>
            <a:endParaRPr lang="de-DE" sz="2900" dirty="0"/>
          </a:p>
          <a:p>
            <a:r>
              <a:rPr lang="de-DE" sz="2900" dirty="0">
                <a:hlinkClick r:id="rId6"/>
              </a:rPr>
              <a:t>http://www.quellenatlas.eu/media/f305b5d530823e65ffff8a55ac14422f.pdf</a:t>
            </a:r>
            <a:endParaRPr lang="de-DE" sz="2900" dirty="0"/>
          </a:p>
          <a:p>
            <a:r>
              <a:rPr lang="de-DE" sz="2900" dirty="0">
                <a:hlinkClick r:id="rId7"/>
              </a:rPr>
              <a:t>https://www.mineralienrechner.de/vergleichstabelle-gerolsteiner-mineralienrechner/800.html</a:t>
            </a:r>
            <a:endParaRPr lang="de-DE" sz="2900" dirty="0"/>
          </a:p>
          <a:p>
            <a:endParaRPr lang="de-DE" sz="31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1293934"/>
      </p:ext>
    </p:extLst>
  </p:cSld>
  <p:clrMapOvr>
    <a:masterClrMapping/>
  </p:clrMapOvr>
</p:sld>
</file>

<file path=ppt/theme/theme1.xml><?xml version="1.0" encoding="utf-8"?>
<a:theme xmlns:a="http://schemas.openxmlformats.org/drawingml/2006/main" name="Tropfen">
  <a:themeElements>
    <a:clrScheme name="Tropfen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Tropfen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opfen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TM04033925[[fn=Tropfen]]</Template>
  <TotalTime>0</TotalTime>
  <Words>315</Words>
  <Application>Microsoft Office PowerPoint</Application>
  <PresentationFormat>Breitbild</PresentationFormat>
  <Paragraphs>84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Arial Unicode MS</vt:lpstr>
      <vt:lpstr>Calibri</vt:lpstr>
      <vt:lpstr>Tw Cen MT</vt:lpstr>
      <vt:lpstr>Tropfen</vt:lpstr>
      <vt:lpstr>Medicinal- and Thermal springs</vt:lpstr>
      <vt:lpstr>structure</vt:lpstr>
      <vt:lpstr>Medicinal- and Thermal springs</vt:lpstr>
      <vt:lpstr>effects</vt:lpstr>
      <vt:lpstr>Locations Thermal springs</vt:lpstr>
      <vt:lpstr>PowerPoint-Präsentation</vt:lpstr>
      <vt:lpstr>Effects of the individual Sources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Heil &amp; Thermnalquellen</dc:title>
  <dc:creator>I01U14</dc:creator>
  <cp:lastModifiedBy>Antje Barth</cp:lastModifiedBy>
  <cp:revision>37</cp:revision>
  <dcterms:created xsi:type="dcterms:W3CDTF">2018-09-14T07:57:05Z</dcterms:created>
  <dcterms:modified xsi:type="dcterms:W3CDTF">2018-10-19T17:39:55Z</dcterms:modified>
</cp:coreProperties>
</file>