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48E0A2C4-8A9A-4F28-8A2C-D35846E2B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8542" y="5940287"/>
            <a:ext cx="8689976" cy="1142901"/>
          </a:xfrm>
        </p:spPr>
        <p:txBody>
          <a:bodyPr/>
          <a:lstStyle/>
          <a:p>
            <a:r>
              <a:rPr lang="sk-SK" dirty="0"/>
              <a:t>Emma </a:t>
            </a:r>
            <a:r>
              <a:rPr lang="sk-SK" dirty="0" err="1"/>
              <a:t>púpalová</a:t>
            </a:r>
            <a:endParaRPr lang="sk-SK" dirty="0"/>
          </a:p>
          <a:p>
            <a:r>
              <a:rPr lang="sk-SK" dirty="0"/>
              <a:t>Nikola </a:t>
            </a:r>
            <a:r>
              <a:rPr lang="sk-SK" dirty="0" err="1"/>
              <a:t>vodnáková</a:t>
            </a:r>
            <a:endParaRPr lang="sk-SK" dirty="0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40CEA513-5F28-49CD-A489-C25BBDF052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MineralwasserQuellen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1907814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D0A60645-26E6-4705-9FD2-E191B789C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r>
              <a:rPr lang="sk-SK" i="1" dirty="0" smtClean="0"/>
              <a:t>PO</a:t>
            </a:r>
            <a:r>
              <a:rPr lang="sk-SK" i="1" baseline="-25000" dirty="0" smtClean="0"/>
              <a:t>4  </a:t>
            </a:r>
            <a:r>
              <a:rPr lang="sk-SK" i="1" dirty="0" smtClean="0"/>
              <a:t>         </a:t>
            </a:r>
            <a:r>
              <a:rPr lang="sk-SK" i="1" dirty="0"/>
              <a:t>-  </a:t>
            </a:r>
            <a:r>
              <a:rPr lang="sk-SK" i="1" dirty="0" smtClean="0"/>
              <a:t>2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3 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2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/>
              <a:t>NH</a:t>
            </a:r>
            <a:r>
              <a:rPr lang="sk-SK" i="1" baseline="-25000" dirty="0"/>
              <a:t>4 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 err="1"/>
              <a:t>pH-Wert</a:t>
            </a:r>
            <a:r>
              <a:rPr lang="sk-SK" i="1" dirty="0"/>
              <a:t> </a:t>
            </a:r>
            <a:r>
              <a:rPr lang="sk-SK" i="1" dirty="0" smtClean="0"/>
              <a:t>-  6</a:t>
            </a:r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8843B86C-4FBF-425E-8D9C-6AD8067D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mineralwasserquelle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„</a:t>
            </a:r>
            <a:r>
              <a:rPr lang="sk-SK" i="1" dirty="0" smtClean="0"/>
              <a:t>Rote </a:t>
            </a:r>
            <a:r>
              <a:rPr lang="sk-SK" i="1" dirty="0" err="1" smtClean="0"/>
              <a:t>wabe</a:t>
            </a:r>
            <a:r>
              <a:rPr lang="sk-SK" i="1" dirty="0" smtClean="0"/>
              <a:t>“  </a:t>
            </a:r>
            <a:r>
              <a:rPr lang="sk-SK" dirty="0" smtClean="0"/>
              <a:t>in </a:t>
            </a:r>
            <a:r>
              <a:rPr lang="sk-SK" dirty="0" err="1" smtClean="0"/>
              <a:t>zvolen</a:t>
            </a:r>
            <a:endParaRPr lang="sk-SK" dirty="0"/>
          </a:p>
        </p:txBody>
      </p:sp>
      <p:pic>
        <p:nvPicPr>
          <p:cNvPr id="7" name="Obrázok 6" descr="42532132_265959554259318_1580895831509172224_n.jpg"/>
          <p:cNvPicPr>
            <a:picLocks noChangeAspect="1"/>
          </p:cNvPicPr>
          <p:nvPr/>
        </p:nvPicPr>
        <p:blipFill>
          <a:blip r:embed="rId2">
            <a:lum contrast="20000"/>
          </a:blip>
          <a:srcRect l="20927" b="15347"/>
          <a:stretch>
            <a:fillRect/>
          </a:stretch>
        </p:blipFill>
        <p:spPr>
          <a:xfrm>
            <a:off x="4357785" y="2632365"/>
            <a:ext cx="3761602" cy="3020290"/>
          </a:xfrm>
          <a:prstGeom prst="rect">
            <a:avLst/>
          </a:prstGeom>
        </p:spPr>
      </p:pic>
      <p:pic>
        <p:nvPicPr>
          <p:cNvPr id="6" name="Obrázok 5" descr="42576566_331676170734863_1625237155477454848_n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4526" t="10806" r="5897" b="1113"/>
          <a:stretch>
            <a:fillRect/>
          </a:stretch>
        </p:blipFill>
        <p:spPr>
          <a:xfrm>
            <a:off x="8188037" y="1854288"/>
            <a:ext cx="2964873" cy="4258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CCC41AF-BE9A-48A9-AD46-619122E0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Messergebnisse</a:t>
            </a:r>
            <a:r>
              <a:rPr lang="sk-SK" b="1" dirty="0"/>
              <a:t> </a:t>
            </a:r>
            <a:r>
              <a:rPr lang="sk-SK" b="1" dirty="0" err="1"/>
              <a:t>Nr</a:t>
            </a:r>
            <a:r>
              <a:rPr lang="sk-SK" b="1" dirty="0"/>
              <a:t>. 3</a:t>
            </a: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3A5DDD19-03B1-4707-9296-678A2A9D1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/>
          </a:bodyPr>
          <a:lstStyle/>
          <a:p>
            <a:r>
              <a:rPr lang="sk-SK" b="1" i="1" dirty="0" err="1"/>
              <a:t>Str</a:t>
            </a:r>
            <a:r>
              <a:rPr lang="de-DE" b="1" i="1" dirty="0" err="1"/>
              <a:t>ömung</a:t>
            </a:r>
            <a:r>
              <a:rPr lang="de-DE" b="1" i="1" dirty="0"/>
              <a:t>: </a:t>
            </a:r>
            <a:r>
              <a:rPr lang="sk-SK" i="1" dirty="0" err="1" smtClean="0"/>
              <a:t>turbulent</a:t>
            </a:r>
            <a:endParaRPr lang="de-DE" i="1" dirty="0"/>
          </a:p>
          <a:p>
            <a:r>
              <a:rPr lang="de-DE" b="1" i="1" dirty="0" smtClean="0"/>
              <a:t>Trübung</a:t>
            </a:r>
            <a:r>
              <a:rPr lang="de-DE" b="1" i="1" dirty="0"/>
              <a:t>: </a:t>
            </a:r>
            <a:r>
              <a:rPr lang="sk-SK" b="1" i="1" dirty="0" smtClean="0"/>
              <a:t> </a:t>
            </a:r>
            <a:r>
              <a:rPr lang="sk-SK" i="1" dirty="0" err="1" smtClean="0"/>
              <a:t>keine</a:t>
            </a:r>
            <a:r>
              <a:rPr lang="sk-SK" i="1" dirty="0" smtClean="0"/>
              <a:t> </a:t>
            </a:r>
            <a:endParaRPr lang="de-DE" i="1" dirty="0"/>
          </a:p>
          <a:p>
            <a:r>
              <a:rPr lang="de-DE" b="1" i="1" dirty="0"/>
              <a:t>Geruchsart: </a:t>
            </a:r>
            <a:r>
              <a:rPr lang="de-DE" i="1" dirty="0" smtClean="0"/>
              <a:t>nach Mineralien</a:t>
            </a:r>
            <a:endParaRPr lang="sk-SK" i="1" dirty="0" smtClean="0"/>
          </a:p>
          <a:p>
            <a:r>
              <a:rPr lang="sk-SK" b="1" i="1" dirty="0" err="1" smtClean="0"/>
              <a:t>Tiere</a:t>
            </a:r>
            <a:r>
              <a:rPr lang="sk-SK" b="1" i="1" dirty="0" smtClean="0"/>
              <a:t>: </a:t>
            </a:r>
            <a:r>
              <a:rPr lang="sk-SK" i="1" dirty="0" err="1" smtClean="0"/>
              <a:t>keine</a:t>
            </a:r>
            <a:endParaRPr lang="sk-SK" i="1" dirty="0" smtClean="0"/>
          </a:p>
          <a:p>
            <a:pPr>
              <a:buNone/>
            </a:pPr>
            <a:r>
              <a:rPr lang="sk-SK" b="1" i="1" u="sng" dirty="0" err="1" smtClean="0"/>
              <a:t>Grad</a:t>
            </a:r>
            <a:r>
              <a:rPr lang="sk-SK" b="1" i="1" u="sng" dirty="0" smtClean="0"/>
              <a:t> der </a:t>
            </a:r>
            <a:r>
              <a:rPr lang="sk-SK" b="1" i="1" u="sng" dirty="0" err="1" smtClean="0"/>
              <a:t>Nat</a:t>
            </a:r>
            <a:r>
              <a:rPr lang="de-DE" b="1" i="1" u="sng" dirty="0" err="1" smtClean="0"/>
              <a:t>ürlichkeit</a:t>
            </a:r>
            <a:r>
              <a:rPr lang="de-DE" b="1" i="1" u="sng" dirty="0" smtClean="0"/>
              <a:t>: N</a:t>
            </a:r>
            <a:r>
              <a:rPr lang="sk-SK" b="1" i="1" u="sng" dirty="0" smtClean="0"/>
              <a:t>ATURNAH</a:t>
            </a:r>
            <a:r>
              <a:rPr lang="sk-SK" i="1" dirty="0" smtClean="0"/>
              <a:t> </a:t>
            </a:r>
            <a:endParaRPr lang="de-DE" i="1" dirty="0"/>
          </a:p>
        </p:txBody>
      </p:sp>
    </p:spTree>
    <p:extLst>
      <p:ext uri="{BB962C8B-B14F-4D97-AF65-F5344CB8AC3E}">
        <p14:creationId xmlns="" xmlns:p14="http://schemas.microsoft.com/office/powerpoint/2010/main" val="178167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42532118_416435665554616_7978169741099401216_n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4921" t="15521" r="1122" b="7030"/>
          <a:stretch>
            <a:fillRect/>
          </a:stretch>
        </p:blipFill>
        <p:spPr>
          <a:xfrm>
            <a:off x="3366654" y="2669979"/>
            <a:ext cx="5514107" cy="3815846"/>
          </a:xfr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7374E2-0EE1-4B99-A15A-C2F24EC8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 descr="42533422_1975110402528004_3044780252610953216_n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13843"/>
          <a:stretch>
            <a:fillRect/>
          </a:stretch>
        </p:blipFill>
        <p:spPr>
          <a:xfrm>
            <a:off x="8825347" y="530481"/>
            <a:ext cx="3075707" cy="4635445"/>
          </a:xfrm>
          <a:prstGeom prst="rect">
            <a:avLst/>
          </a:prstGeom>
        </p:spPr>
      </p:pic>
      <p:pic>
        <p:nvPicPr>
          <p:cNvPr id="8" name="Obrázok 7" descr="42670178_679092645786740_5011543122883117056_n.jpg"/>
          <p:cNvPicPr>
            <a:picLocks noChangeAspect="1"/>
          </p:cNvPicPr>
          <p:nvPr/>
        </p:nvPicPr>
        <p:blipFill>
          <a:blip r:embed="rId4"/>
          <a:srcRect l="16916" t="9932" r="10884" b="8435"/>
          <a:stretch>
            <a:fillRect/>
          </a:stretch>
        </p:blipFill>
        <p:spPr>
          <a:xfrm>
            <a:off x="346363" y="537197"/>
            <a:ext cx="3103419" cy="4678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40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D0A60645-26E6-4705-9FD2-E191B789C3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Lufttemperatur</a:t>
            </a:r>
            <a:r>
              <a:rPr lang="sk-SK" i="1" dirty="0" smtClean="0"/>
              <a:t>:   14</a:t>
            </a:r>
            <a:r>
              <a:rPr lang="sk-SK" dirty="0" smtClean="0"/>
              <a:t>˚C</a:t>
            </a:r>
            <a:endParaRPr lang="sk-SK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Wassertemperatur</a:t>
            </a:r>
            <a:r>
              <a:rPr lang="sk-SK" i="1" dirty="0" smtClean="0"/>
              <a:t>:   17</a:t>
            </a:r>
            <a:r>
              <a:rPr lang="sk-SK" dirty="0" smtClean="0"/>
              <a:t> C</a:t>
            </a:r>
            <a:endParaRPr lang="sk-SK" i="1" dirty="0"/>
          </a:p>
          <a:p>
            <a:r>
              <a:rPr lang="sk-SK" i="1" dirty="0"/>
              <a:t>PO</a:t>
            </a:r>
            <a:r>
              <a:rPr lang="sk-SK" i="1" baseline="-25000" dirty="0"/>
              <a:t>4  </a:t>
            </a:r>
            <a:r>
              <a:rPr lang="sk-SK" i="1" dirty="0"/>
              <a:t>         -  </a:t>
            </a:r>
            <a:r>
              <a:rPr lang="sk-SK" i="1" dirty="0" smtClean="0"/>
              <a:t>0,5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3 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2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/>
              <a:t>NH</a:t>
            </a:r>
            <a:r>
              <a:rPr lang="sk-SK" i="1" baseline="-25000" dirty="0"/>
              <a:t>4  </a:t>
            </a:r>
            <a:r>
              <a:rPr lang="sk-SK" i="1" dirty="0"/>
              <a:t>        -  </a:t>
            </a:r>
            <a:r>
              <a:rPr lang="sk-SK" i="1" dirty="0" smtClean="0"/>
              <a:t>0</a:t>
            </a:r>
            <a:endParaRPr lang="sk-SK" i="1" dirty="0"/>
          </a:p>
          <a:p>
            <a:r>
              <a:rPr lang="sk-SK" i="1" dirty="0" err="1"/>
              <a:t>pH-Wert</a:t>
            </a:r>
            <a:r>
              <a:rPr lang="sk-SK" i="1" dirty="0"/>
              <a:t> </a:t>
            </a:r>
            <a:r>
              <a:rPr lang="sk-SK" i="1" dirty="0" smtClean="0"/>
              <a:t>-  6</a:t>
            </a:r>
            <a:endParaRPr lang="sk-SK" dirty="0"/>
          </a:p>
        </p:txBody>
      </p:sp>
      <p:sp>
        <p:nvSpPr>
          <p:cNvPr id="5" name="Nadpis 1">
            <a:extLst>
              <a:ext uri="{FF2B5EF4-FFF2-40B4-BE49-F238E27FC236}">
                <a16:creationId xmlns="" xmlns:a16="http://schemas.microsoft.com/office/drawing/2014/main" id="{8843B86C-4FBF-425E-8D9C-6AD8067D7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</p:spPr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mineralwasserquelle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„medokýš </a:t>
            </a:r>
            <a:r>
              <a:rPr lang="sk-SK" i="1" dirty="0" smtClean="0"/>
              <a:t>“  </a:t>
            </a:r>
            <a:r>
              <a:rPr lang="sk-SK" dirty="0" smtClean="0"/>
              <a:t>Am </a:t>
            </a:r>
            <a:r>
              <a:rPr lang="sk-SK" dirty="0" err="1" smtClean="0"/>
              <a:t>Bahnhof</a:t>
            </a:r>
            <a:r>
              <a:rPr lang="sk-SK" dirty="0" smtClean="0"/>
              <a:t> in </a:t>
            </a:r>
            <a:r>
              <a:rPr lang="sk-SK" dirty="0" err="1" smtClean="0"/>
              <a:t>zvolen</a:t>
            </a:r>
            <a:endParaRPr lang="sk-SK" dirty="0"/>
          </a:p>
        </p:txBody>
      </p:sp>
      <p:pic>
        <p:nvPicPr>
          <p:cNvPr id="8" name="Obrázok 7" descr="43343444_710124886036933_61902537070791884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10" y="2220190"/>
            <a:ext cx="5666509" cy="4249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961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CCC41AF-BE9A-48A9-AD46-619122E0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Messergebnisse</a:t>
            </a:r>
            <a:r>
              <a:rPr lang="sk-SK" b="1" dirty="0"/>
              <a:t> </a:t>
            </a:r>
            <a:r>
              <a:rPr lang="sk-SK" b="1" dirty="0" err="1"/>
              <a:t>Nr</a:t>
            </a:r>
            <a:r>
              <a:rPr lang="sk-SK" b="1" dirty="0"/>
              <a:t>. </a:t>
            </a:r>
            <a:r>
              <a:rPr lang="sk-SK" b="1" dirty="0" smtClean="0"/>
              <a:t>4</a:t>
            </a: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3A5DDD19-03B1-4707-9296-678A2A9D1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/>
          </a:bodyPr>
          <a:lstStyle/>
          <a:p>
            <a:r>
              <a:rPr lang="sk-SK" b="1" i="1" dirty="0" err="1"/>
              <a:t>Str</a:t>
            </a:r>
            <a:r>
              <a:rPr lang="de-DE" b="1" i="1" dirty="0" err="1"/>
              <a:t>ömung</a:t>
            </a:r>
            <a:r>
              <a:rPr lang="de-DE" b="1" i="1" dirty="0"/>
              <a:t>: </a:t>
            </a:r>
            <a:r>
              <a:rPr lang="sk-SK" i="1" dirty="0" err="1" smtClean="0"/>
              <a:t>turbulent</a:t>
            </a:r>
            <a:endParaRPr lang="de-DE" i="1" dirty="0"/>
          </a:p>
          <a:p>
            <a:r>
              <a:rPr lang="de-DE" b="1" i="1" dirty="0" smtClean="0"/>
              <a:t>Trübung</a:t>
            </a:r>
            <a:r>
              <a:rPr lang="de-DE" b="1" i="1" dirty="0"/>
              <a:t>: </a:t>
            </a:r>
            <a:r>
              <a:rPr lang="sk-SK" b="1" i="1" dirty="0" smtClean="0"/>
              <a:t> </a:t>
            </a:r>
            <a:r>
              <a:rPr lang="sk-SK" i="1" dirty="0" err="1" smtClean="0"/>
              <a:t>keine</a:t>
            </a:r>
            <a:r>
              <a:rPr lang="sk-SK" i="1" dirty="0" smtClean="0"/>
              <a:t> </a:t>
            </a:r>
            <a:endParaRPr lang="de-DE" i="1" dirty="0"/>
          </a:p>
          <a:p>
            <a:r>
              <a:rPr lang="de-DE" b="1" i="1" dirty="0"/>
              <a:t>Geruchsart: </a:t>
            </a:r>
            <a:r>
              <a:rPr lang="de-DE" i="1" dirty="0" smtClean="0"/>
              <a:t>nach Mineralien</a:t>
            </a:r>
            <a:endParaRPr lang="sk-SK" i="1" dirty="0" smtClean="0"/>
          </a:p>
          <a:p>
            <a:r>
              <a:rPr lang="sk-SK" b="1" i="1" dirty="0" err="1" smtClean="0"/>
              <a:t>Tiere</a:t>
            </a:r>
            <a:r>
              <a:rPr lang="sk-SK" b="1" i="1" dirty="0" smtClean="0"/>
              <a:t>: </a:t>
            </a:r>
            <a:r>
              <a:rPr lang="sk-SK" i="1" dirty="0" err="1" smtClean="0"/>
              <a:t>keine</a:t>
            </a:r>
            <a:endParaRPr lang="sk-SK" i="1" dirty="0" smtClean="0"/>
          </a:p>
          <a:p>
            <a:pPr>
              <a:buNone/>
            </a:pPr>
            <a:r>
              <a:rPr lang="sk-SK" b="1" i="1" u="sng" dirty="0" err="1" smtClean="0"/>
              <a:t>Grad</a:t>
            </a:r>
            <a:r>
              <a:rPr lang="sk-SK" b="1" i="1" u="sng" dirty="0" smtClean="0"/>
              <a:t> der </a:t>
            </a:r>
            <a:r>
              <a:rPr lang="sk-SK" b="1" i="1" u="sng" dirty="0" err="1" smtClean="0"/>
              <a:t>Nat</a:t>
            </a:r>
            <a:r>
              <a:rPr lang="de-DE" b="1" i="1" u="sng" dirty="0" err="1" smtClean="0"/>
              <a:t>ürlichkeit</a:t>
            </a:r>
            <a:r>
              <a:rPr lang="de-DE" b="1" i="1" u="sng" dirty="0" smtClean="0"/>
              <a:t>: N</a:t>
            </a:r>
            <a:r>
              <a:rPr lang="sk-SK" b="1" i="1" u="sng" dirty="0" smtClean="0"/>
              <a:t>ATURNAH</a:t>
            </a:r>
          </a:p>
          <a:p>
            <a:pPr>
              <a:buNone/>
            </a:pPr>
            <a:endParaRPr lang="de-DE" i="1" dirty="0"/>
          </a:p>
        </p:txBody>
      </p:sp>
    </p:spTree>
    <p:extLst>
      <p:ext uri="{BB962C8B-B14F-4D97-AF65-F5344CB8AC3E}">
        <p14:creationId xmlns="" xmlns:p14="http://schemas.microsoft.com/office/powerpoint/2010/main" val="178167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27374E2-0EE1-4B99-A15A-C2F24EC8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2" name="Zástupný symbol obsahu 11" descr="43360713_169877730586579_2656677915298627584_n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lum bright="-10000"/>
          </a:blip>
          <a:srcRect l="14395" t="8964" r="6303" b="11734"/>
          <a:stretch>
            <a:fillRect/>
          </a:stretch>
        </p:blipFill>
        <p:spPr>
          <a:xfrm>
            <a:off x="498764" y="1094509"/>
            <a:ext cx="2795154" cy="3726873"/>
          </a:xfrm>
        </p:spPr>
      </p:pic>
      <p:pic>
        <p:nvPicPr>
          <p:cNvPr id="13" name="Obrázok 12" descr="43374032_1125863550903939_1171171533612122112_n.jpg"/>
          <p:cNvPicPr>
            <a:picLocks noChangeAspect="1"/>
          </p:cNvPicPr>
          <p:nvPr/>
        </p:nvPicPr>
        <p:blipFill>
          <a:blip r:embed="rId3"/>
          <a:srcRect l="13383" t="4478" r="3035" b="12537"/>
          <a:stretch>
            <a:fillRect/>
          </a:stretch>
        </p:blipFill>
        <p:spPr>
          <a:xfrm>
            <a:off x="3325091" y="1801091"/>
            <a:ext cx="3160632" cy="4184073"/>
          </a:xfrm>
          <a:prstGeom prst="rect">
            <a:avLst/>
          </a:prstGeom>
        </p:spPr>
      </p:pic>
      <p:pic>
        <p:nvPicPr>
          <p:cNvPr id="14" name="Obrázok 13" descr="43405778_757129547963966_6546404167768866816_n.jpg"/>
          <p:cNvPicPr>
            <a:picLocks noChangeAspect="1"/>
          </p:cNvPicPr>
          <p:nvPr/>
        </p:nvPicPr>
        <p:blipFill>
          <a:blip r:embed="rId4"/>
          <a:srcRect t="15450" r="10696"/>
          <a:stretch>
            <a:fillRect/>
          </a:stretch>
        </p:blipFill>
        <p:spPr>
          <a:xfrm>
            <a:off x="6516253" y="1105980"/>
            <a:ext cx="5232402" cy="37154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340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0749F26-D426-4D14-9555-821CD220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700470" cy="4717758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lang="sk-SK" b="1" dirty="0"/>
              <a:t>Danke </a:t>
            </a:r>
            <a:br>
              <a:rPr lang="sk-SK" b="1" dirty="0"/>
            </a:br>
            <a:r>
              <a:rPr lang="sk-SK" b="1" dirty="0" err="1"/>
              <a:t>für</a:t>
            </a:r>
            <a:r>
              <a:rPr lang="sk-SK" b="1" dirty="0"/>
              <a:t> eure </a:t>
            </a:r>
            <a:r>
              <a:rPr lang="sk-SK" b="1" dirty="0" err="1"/>
              <a:t>Aufmerksamkeit</a:t>
            </a:r>
            <a:r>
              <a:rPr lang="sk-SK" b="1" dirty="0"/>
              <a:t>!</a:t>
            </a:r>
            <a:r>
              <a:rPr lang="sk-SK" cap="none" dirty="0"/>
              <a:t/>
            </a:r>
            <a:br>
              <a:rPr lang="sk-SK" cap="none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3981B4F-FCBC-4E64-83BA-BEF8BEE75B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03569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1C07769-A22F-41FA-9758-8748A0D8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mineralwasserquelle</a:t>
            </a:r>
            <a:r>
              <a:rPr lang="sk-SK" dirty="0" smtClean="0"/>
              <a:t> „</a:t>
            </a:r>
            <a:r>
              <a:rPr lang="sk-SK" dirty="0" err="1" smtClean="0"/>
              <a:t>štefánik</a:t>
            </a:r>
            <a:r>
              <a:rPr lang="sk-SK" dirty="0" smtClean="0"/>
              <a:t>“</a:t>
            </a:r>
            <a:br>
              <a:rPr lang="sk-SK" dirty="0" smtClean="0"/>
            </a:br>
            <a:r>
              <a:rPr lang="sk-SK" dirty="0" smtClean="0"/>
              <a:t>im </a:t>
            </a:r>
            <a:r>
              <a:rPr lang="sk-SK" dirty="0" err="1" smtClean="0"/>
              <a:t>kurort</a:t>
            </a:r>
            <a:r>
              <a:rPr lang="sk-SK" dirty="0" smtClean="0"/>
              <a:t> </a:t>
            </a:r>
            <a:r>
              <a:rPr lang="sk-SK" i="1" dirty="0" smtClean="0"/>
              <a:t>Sliač</a:t>
            </a:r>
            <a:endParaRPr lang="sk-SK" i="1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F8298399-BFAB-47EC-8DE3-1C24B3829F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Lufttemperatur</a:t>
            </a:r>
            <a:r>
              <a:rPr lang="sk-SK" i="1" dirty="0"/>
              <a:t>: 24 </a:t>
            </a:r>
            <a:r>
              <a:rPr lang="sk-SK" dirty="0"/>
              <a:t>˚C</a:t>
            </a:r>
            <a:endParaRPr lang="sk-SK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Wassertemperatur</a:t>
            </a:r>
            <a:r>
              <a:rPr lang="sk-SK" i="1" dirty="0"/>
              <a:t>: 14 </a:t>
            </a:r>
            <a:r>
              <a:rPr lang="sk-SK" dirty="0"/>
              <a:t>˚C</a:t>
            </a:r>
            <a:endParaRPr lang="sk-SK" i="1" dirty="0"/>
          </a:p>
          <a:p>
            <a:r>
              <a:rPr lang="sk-SK" i="1" dirty="0"/>
              <a:t>PO</a:t>
            </a:r>
            <a:r>
              <a:rPr lang="sk-SK" i="1" baseline="-25000" dirty="0"/>
              <a:t>4  </a:t>
            </a:r>
            <a:r>
              <a:rPr lang="sk-SK" i="1" dirty="0"/>
              <a:t>        </a:t>
            </a:r>
            <a:r>
              <a:rPr lang="sk-SK" i="1" dirty="0" smtClean="0"/>
              <a:t>-  </a:t>
            </a:r>
            <a:r>
              <a:rPr lang="sk-SK" dirty="0"/>
              <a:t>2,0mg/l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3  </a:t>
            </a:r>
            <a:r>
              <a:rPr lang="sk-SK" i="1" dirty="0"/>
              <a:t>        -  </a:t>
            </a:r>
            <a:r>
              <a:rPr lang="sk-SK" dirty="0"/>
              <a:t>0 mg/l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2 </a:t>
            </a:r>
            <a:r>
              <a:rPr lang="sk-SK" i="1" dirty="0"/>
              <a:t>        -  </a:t>
            </a:r>
            <a:r>
              <a:rPr lang="sk-SK" dirty="0"/>
              <a:t>0 mg/l</a:t>
            </a:r>
            <a:endParaRPr lang="sk-SK" i="1" dirty="0"/>
          </a:p>
          <a:p>
            <a:r>
              <a:rPr lang="sk-SK" i="1" dirty="0"/>
              <a:t>NH</a:t>
            </a:r>
            <a:r>
              <a:rPr lang="sk-SK" i="1" baseline="-25000" dirty="0"/>
              <a:t>4  </a:t>
            </a:r>
            <a:r>
              <a:rPr lang="sk-SK" i="1" dirty="0"/>
              <a:t>        -  </a:t>
            </a:r>
            <a:r>
              <a:rPr lang="sk-SK" dirty="0"/>
              <a:t>0mg/l</a:t>
            </a:r>
            <a:endParaRPr lang="sk-SK" i="1" dirty="0"/>
          </a:p>
          <a:p>
            <a:r>
              <a:rPr lang="sk-SK" i="1" dirty="0"/>
              <a:t>pH-</a:t>
            </a:r>
            <a:r>
              <a:rPr lang="sk-SK" i="1" dirty="0" err="1"/>
              <a:t>Wert</a:t>
            </a:r>
            <a:r>
              <a:rPr lang="sk-SK" i="1" dirty="0"/>
              <a:t> - </a:t>
            </a:r>
            <a:r>
              <a:rPr lang="sk-SK" dirty="0"/>
              <a:t>6,0</a:t>
            </a:r>
          </a:p>
        </p:txBody>
      </p:sp>
      <p:pic>
        <p:nvPicPr>
          <p:cNvPr id="5" name="Obrázok 4" descr="Výsledok vyh&amp;lcaron;adávania obrázkov pre dopyt sliac pramen">
            <a:extLst>
              <a:ext uri="{FF2B5EF4-FFF2-40B4-BE49-F238E27FC236}">
                <a16:creationId xmlns="" xmlns:a16="http://schemas.microsoft.com/office/drawing/2014/main" id="{B6ED51F5-332A-4919-ABF3-B3E1624E0DD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4004" y="2230582"/>
            <a:ext cx="2697632" cy="369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Výsledok vyhľadávania obrázkov pre dopyt sliač pramen">
            <a:extLst>
              <a:ext uri="{FF2B5EF4-FFF2-40B4-BE49-F238E27FC236}">
                <a16:creationId xmlns="" xmlns:a16="http://schemas.microsoft.com/office/drawing/2014/main" id="{3D4397C0-850A-4740-9093-9BC0B253B3A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5365" y="2230796"/>
            <a:ext cx="2553128" cy="36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Zobrazuje sa 20180425_151042.jpg">
            <a:extLst>
              <a:ext uri="{FF2B5EF4-FFF2-40B4-BE49-F238E27FC236}">
                <a16:creationId xmlns="" xmlns:a16="http://schemas.microsoft.com/office/drawing/2014/main" id="{AB06F48C-2BDD-4582-A5DC-E0C02534050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161" y="2242828"/>
            <a:ext cx="2254885" cy="37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5420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BE5A3C9-A72A-43F9-8073-21E1C7BB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Messergebnisse</a:t>
            </a:r>
            <a:r>
              <a:rPr lang="sk-SK" b="1" dirty="0"/>
              <a:t> </a:t>
            </a:r>
            <a:r>
              <a:rPr lang="sk-SK" b="1" dirty="0" err="1"/>
              <a:t>Nr</a:t>
            </a:r>
            <a:r>
              <a:rPr lang="sk-SK" b="1" dirty="0"/>
              <a:t>. 1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C1B18F-9193-4084-8526-0C24473DD6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b="1" i="1" dirty="0" err="1"/>
              <a:t>Str</a:t>
            </a:r>
            <a:r>
              <a:rPr lang="de-DE" sz="2800" b="1" i="1" dirty="0" err="1"/>
              <a:t>ömung</a:t>
            </a:r>
            <a:r>
              <a:rPr lang="de-DE" sz="2800" b="1" i="1" dirty="0"/>
              <a:t>: </a:t>
            </a:r>
            <a:r>
              <a:rPr lang="sk-SK" sz="2800" i="1" dirty="0" err="1"/>
              <a:t>turbulent</a:t>
            </a:r>
            <a:r>
              <a:rPr lang="sk-SK" sz="2800" b="1" i="1" dirty="0"/>
              <a:t> </a:t>
            </a:r>
            <a:endParaRPr lang="de-DE" sz="2800" b="1" i="1" dirty="0"/>
          </a:p>
          <a:p>
            <a:r>
              <a:rPr lang="de-DE" sz="2800" b="1" i="1" dirty="0"/>
              <a:t>Trübung: </a:t>
            </a:r>
            <a:r>
              <a:rPr lang="sk-SK" sz="2800" i="1" dirty="0" err="1"/>
              <a:t>keine</a:t>
            </a:r>
            <a:endParaRPr lang="de-DE" sz="2800" i="1" dirty="0"/>
          </a:p>
          <a:p>
            <a:r>
              <a:rPr lang="de-DE" sz="2800" b="1" i="1" dirty="0"/>
              <a:t>Geruchsart: </a:t>
            </a:r>
            <a:r>
              <a:rPr lang="sk-SK" sz="2800" dirty="0"/>
              <a:t>nach </a:t>
            </a:r>
            <a:r>
              <a:rPr lang="sk-SK" sz="2800" dirty="0" err="1"/>
              <a:t>Mineralien</a:t>
            </a:r>
            <a:endParaRPr lang="de-DE" sz="2800" b="1" i="1" dirty="0"/>
          </a:p>
          <a:p>
            <a:r>
              <a:rPr lang="sk-SK" sz="2800" b="1" i="1" dirty="0" err="1"/>
              <a:t>Verkrautung</a:t>
            </a:r>
            <a:r>
              <a:rPr lang="sk-SK" sz="2800" b="1" i="1" dirty="0"/>
              <a:t>: </a:t>
            </a:r>
            <a:r>
              <a:rPr lang="sk-SK" sz="2800" i="1" dirty="0" err="1" smtClean="0"/>
              <a:t>Algen</a:t>
            </a:r>
            <a:endParaRPr lang="sk-SK" sz="2800" i="1" dirty="0" smtClean="0"/>
          </a:p>
          <a:p>
            <a:r>
              <a:rPr lang="sk-SK" sz="2800" b="1" i="1" dirty="0" err="1" smtClean="0"/>
              <a:t>Tiere</a:t>
            </a:r>
            <a:r>
              <a:rPr lang="sk-SK" sz="2800" b="1" i="1" dirty="0" smtClean="0"/>
              <a:t>: </a:t>
            </a:r>
            <a:r>
              <a:rPr lang="sk-SK" sz="2800" i="1" dirty="0" err="1" smtClean="0"/>
              <a:t>keine</a:t>
            </a:r>
            <a:endParaRPr lang="sk-SK" sz="2800" i="1" dirty="0" smtClean="0"/>
          </a:p>
          <a:p>
            <a:pPr>
              <a:buNone/>
            </a:pPr>
            <a:r>
              <a:rPr lang="sk-SK" sz="2800" b="1" i="1" u="sng" dirty="0" err="1" smtClean="0"/>
              <a:t>Grad</a:t>
            </a:r>
            <a:r>
              <a:rPr lang="sk-SK" sz="2800" b="1" i="1" u="sng" dirty="0" smtClean="0"/>
              <a:t> der </a:t>
            </a:r>
            <a:r>
              <a:rPr lang="sk-SK" sz="2800" b="1" i="1" u="sng" dirty="0" err="1" smtClean="0"/>
              <a:t>Nat</a:t>
            </a:r>
            <a:r>
              <a:rPr lang="de-DE" sz="2800" b="1" i="1" u="sng" dirty="0" err="1" smtClean="0"/>
              <a:t>ürlichkeit</a:t>
            </a:r>
            <a:r>
              <a:rPr lang="de-DE" sz="2800" b="1" i="1" u="sng" dirty="0" smtClean="0"/>
              <a:t>: N</a:t>
            </a:r>
            <a:r>
              <a:rPr lang="sk-SK" sz="2800" b="1" i="1" u="sng" dirty="0" smtClean="0"/>
              <a:t>ATURNAH</a:t>
            </a:r>
          </a:p>
          <a:p>
            <a:endParaRPr lang="sk-SK" sz="2800" i="1" dirty="0"/>
          </a:p>
          <a:p>
            <a:pPr marL="0" indent="0">
              <a:buNone/>
            </a:pPr>
            <a:endParaRPr lang="sk-SK" b="1" i="1" dirty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1703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EFE7339-7711-418E-AA97-0BB8B2B0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cap="none" dirty="0" err="1" smtClean="0">
                <a:solidFill>
                  <a:srgbClr val="212121"/>
                </a:solidFill>
                <a:latin typeface="inherit"/>
              </a:rPr>
              <a:t>Heil</a:t>
            </a:r>
            <a:r>
              <a:rPr lang="de-DE" altLang="sk-SK" b="1" cap="none" dirty="0" err="1" smtClean="0">
                <a:solidFill>
                  <a:srgbClr val="212121"/>
                </a:solidFill>
                <a:latin typeface="inherit"/>
              </a:rPr>
              <a:t>wirkungen</a:t>
            </a:r>
            <a:r>
              <a:rPr lang="de-DE" altLang="sk-SK" b="1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b="1" cap="none" dirty="0" smtClean="0">
                <a:solidFill>
                  <a:srgbClr val="212121"/>
                </a:solidFill>
                <a:latin typeface="inherit"/>
              </a:rPr>
              <a:t>des</a:t>
            </a:r>
            <a:r>
              <a:rPr lang="de-DE" altLang="sk-SK" b="1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b="1" cap="none" dirty="0" err="1" smtClean="0">
                <a:solidFill>
                  <a:srgbClr val="212121"/>
                </a:solidFill>
                <a:latin typeface="inherit"/>
              </a:rPr>
              <a:t>Mineralw</a:t>
            </a:r>
            <a:r>
              <a:rPr lang="de-DE" altLang="sk-SK" b="1" cap="none" dirty="0" err="1" smtClean="0">
                <a:solidFill>
                  <a:srgbClr val="212121"/>
                </a:solidFill>
                <a:latin typeface="inherit"/>
              </a:rPr>
              <a:t>asse</a:t>
            </a:r>
            <a:r>
              <a:rPr lang="sk-SK" altLang="sk-SK" b="1" cap="none" dirty="0" err="1" smtClean="0">
                <a:solidFill>
                  <a:srgbClr val="212121"/>
                </a:solidFill>
                <a:latin typeface="inherit"/>
              </a:rPr>
              <a:t>rs</a:t>
            </a:r>
            <a:endParaRPr lang="sk-SK" dirty="0"/>
          </a:p>
        </p:txBody>
      </p:sp>
      <p:sp>
        <p:nvSpPr>
          <p:cNvPr id="25" name="Zástupný objekt pre obsah 24">
            <a:extLst>
              <a:ext uri="{FF2B5EF4-FFF2-40B4-BE49-F238E27FC236}">
                <a16:creationId xmlns="" xmlns:a16="http://schemas.microsoft.com/office/drawing/2014/main" id="{8316F50F-2E80-4047-B117-6889AB592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866746" cy="3424107"/>
          </a:xfrm>
        </p:spPr>
        <p:txBody>
          <a:bodyPr>
            <a:normAutofit/>
          </a:bodyPr>
          <a:lstStyle/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Mineralwasser</a:t>
            </a:r>
            <a:r>
              <a:rPr lang="sk-SK" dirty="0" smtClean="0"/>
              <a:t> </a:t>
            </a:r>
            <a:r>
              <a:rPr lang="sk-SK" dirty="0" err="1" smtClean="0"/>
              <a:t>unterstützt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de-DE" dirty="0" smtClean="0"/>
              <a:t>Verdauung</a:t>
            </a:r>
            <a:r>
              <a:rPr lang="sk-SK" dirty="0" smtClean="0"/>
              <a:t>.</a:t>
            </a:r>
            <a:endParaRPr lang="sk-SK" dirty="0"/>
          </a:p>
          <a:p>
            <a:r>
              <a:rPr lang="de-DE" dirty="0"/>
              <a:t>Anämie in Verbindung mit </a:t>
            </a:r>
            <a:r>
              <a:rPr lang="de-DE" dirty="0" smtClean="0"/>
              <a:t>Eisenmangel</a:t>
            </a:r>
            <a:r>
              <a:rPr lang="sk-SK" dirty="0" smtClean="0"/>
              <a:t> </a:t>
            </a:r>
            <a:r>
              <a:rPr lang="sk-SK" dirty="0" err="1" smtClean="0"/>
              <a:t>werden</a:t>
            </a:r>
            <a:r>
              <a:rPr lang="sk-SK" dirty="0" smtClean="0"/>
              <a:t> </a:t>
            </a:r>
            <a:r>
              <a:rPr lang="sk-SK" dirty="0" err="1" smtClean="0"/>
              <a:t>durch</a:t>
            </a:r>
            <a:r>
              <a:rPr lang="sk-SK" dirty="0" smtClean="0"/>
              <a:t> </a:t>
            </a:r>
            <a:r>
              <a:rPr lang="sk-SK" dirty="0" err="1" smtClean="0"/>
              <a:t>dieses</a:t>
            </a:r>
            <a:r>
              <a:rPr lang="sk-SK" dirty="0" smtClean="0"/>
              <a:t> </a:t>
            </a:r>
            <a:r>
              <a:rPr lang="sk-SK" dirty="0" err="1" smtClean="0"/>
              <a:t>Mineralwasser</a:t>
            </a:r>
            <a:r>
              <a:rPr lang="sk-SK" dirty="0" smtClean="0"/>
              <a:t> </a:t>
            </a:r>
            <a:r>
              <a:rPr lang="sk-SK" dirty="0" err="1" smtClean="0"/>
              <a:t>geheilt</a:t>
            </a:r>
            <a:r>
              <a:rPr lang="sk-SK" dirty="0" smtClean="0"/>
              <a:t>.</a:t>
            </a:r>
            <a:endParaRPr lang="sk-SK" dirty="0"/>
          </a:p>
          <a:p>
            <a:r>
              <a:rPr lang="de-DE" dirty="0" smtClean="0"/>
              <a:t>Appetitlosigkeit</a:t>
            </a:r>
            <a:r>
              <a:rPr lang="sk-SK" dirty="0" smtClean="0"/>
              <a:t> </a:t>
            </a:r>
            <a:r>
              <a:rPr lang="sk-SK" dirty="0" err="1" smtClean="0"/>
              <a:t>ist</a:t>
            </a:r>
            <a:r>
              <a:rPr lang="sk-SK" dirty="0" smtClean="0"/>
              <a:t>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nächste</a:t>
            </a:r>
            <a:r>
              <a:rPr lang="sk-SK" dirty="0" smtClean="0"/>
              <a:t> </a:t>
            </a:r>
            <a:r>
              <a:rPr lang="sk-SK" dirty="0" err="1" smtClean="0"/>
              <a:t>Krankheit</a:t>
            </a:r>
            <a:r>
              <a:rPr lang="sk-SK" dirty="0" smtClean="0"/>
              <a:t>, </a:t>
            </a:r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dadurch</a:t>
            </a:r>
            <a:r>
              <a:rPr lang="sk-SK" dirty="0" smtClean="0"/>
              <a:t> </a:t>
            </a:r>
            <a:r>
              <a:rPr lang="sk-SK" dirty="0" err="1" smtClean="0"/>
              <a:t>geheilt</a:t>
            </a:r>
            <a:r>
              <a:rPr lang="sk-SK" dirty="0" smtClean="0"/>
              <a:t> </a:t>
            </a:r>
            <a:r>
              <a:rPr lang="sk-SK" dirty="0" err="1" smtClean="0"/>
              <a:t>wird</a:t>
            </a:r>
            <a:r>
              <a:rPr lang="sk-SK" dirty="0" smtClean="0"/>
              <a:t>.</a:t>
            </a:r>
            <a:endParaRPr lang="sk-SK" dirty="0"/>
          </a:p>
          <a:p>
            <a:r>
              <a:rPr lang="sk-SK" dirty="0" err="1" smtClean="0"/>
              <a:t>Wer</a:t>
            </a:r>
            <a:r>
              <a:rPr lang="sk-SK" dirty="0" smtClean="0"/>
              <a:t> </a:t>
            </a:r>
            <a:r>
              <a:rPr lang="sk-SK" dirty="0" err="1" smtClean="0"/>
              <a:t>dieses</a:t>
            </a:r>
            <a:r>
              <a:rPr lang="sk-SK" dirty="0" smtClean="0"/>
              <a:t> </a:t>
            </a:r>
            <a:r>
              <a:rPr lang="sk-SK" dirty="0" err="1" smtClean="0"/>
              <a:t>Wasser</a:t>
            </a:r>
            <a:r>
              <a:rPr lang="sk-SK" dirty="0" smtClean="0"/>
              <a:t> </a:t>
            </a:r>
            <a:r>
              <a:rPr lang="sk-SK" dirty="0" err="1" smtClean="0"/>
              <a:t>trinkt</a:t>
            </a:r>
            <a:r>
              <a:rPr lang="sk-SK" dirty="0" smtClean="0"/>
              <a:t>, </a:t>
            </a:r>
            <a:r>
              <a:rPr lang="sk-SK" dirty="0" err="1" smtClean="0"/>
              <a:t>beugt</a:t>
            </a:r>
            <a:r>
              <a:rPr lang="sk-SK" dirty="0" smtClean="0"/>
              <a:t> der </a:t>
            </a:r>
            <a:r>
              <a:rPr lang="de-DE" dirty="0" err="1" smtClean="0"/>
              <a:t>Atherosklerose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de-DE" dirty="0" smtClean="0"/>
              <a:t>Osteoporose</a:t>
            </a:r>
            <a:r>
              <a:rPr lang="sk-SK" dirty="0" smtClean="0"/>
              <a:t> vor.</a:t>
            </a:r>
            <a:endParaRPr lang="sk-SK" dirty="0"/>
          </a:p>
          <a:p>
            <a:r>
              <a:rPr lang="sk-SK" dirty="0" err="1" smtClean="0"/>
              <a:t>Das</a:t>
            </a:r>
            <a:r>
              <a:rPr lang="sk-SK" dirty="0" smtClean="0"/>
              <a:t> </a:t>
            </a:r>
            <a:r>
              <a:rPr lang="sk-SK" dirty="0" err="1" smtClean="0"/>
              <a:t>Wasser</a:t>
            </a:r>
            <a:r>
              <a:rPr lang="sk-SK" dirty="0" smtClean="0"/>
              <a:t> </a:t>
            </a:r>
            <a:r>
              <a:rPr lang="de-DE" dirty="0" smtClean="0"/>
              <a:t>beseitigt </a:t>
            </a:r>
            <a:r>
              <a:rPr lang="sk-SK" dirty="0" err="1" smtClean="0"/>
              <a:t>den</a:t>
            </a:r>
            <a:r>
              <a:rPr lang="sk-SK" dirty="0" smtClean="0"/>
              <a:t> </a:t>
            </a:r>
            <a:r>
              <a:rPr lang="de-DE" dirty="0" smtClean="0"/>
              <a:t>Nagel-</a:t>
            </a:r>
            <a:r>
              <a:rPr lang="sk-SK" dirty="0" smtClean="0"/>
              <a:t> </a:t>
            </a:r>
            <a:r>
              <a:rPr lang="de-DE" dirty="0" smtClean="0"/>
              <a:t>und </a:t>
            </a:r>
            <a:r>
              <a:rPr lang="de-DE" dirty="0" smtClean="0"/>
              <a:t>Haarbruch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4481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109DC5-90DA-4C88-B369-F7B3652A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3D6E749-E188-4DA4-AFE3-3B611D7C00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C:\Users\ziak\Desktop\Nový priečinok\20180425_151225.jpg">
            <a:extLst>
              <a:ext uri="{FF2B5EF4-FFF2-40B4-BE49-F238E27FC236}">
                <a16:creationId xmlns="" xmlns:a16="http://schemas.microsoft.com/office/drawing/2014/main" id="{C78AB8DD-3BA8-4283-B9CF-1C452513974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64" y="445740"/>
            <a:ext cx="5190402" cy="315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Výsledok vyh&amp;lcaron;adávania obrázkov pre dopyt sliac pramen">
            <a:extLst>
              <a:ext uri="{FF2B5EF4-FFF2-40B4-BE49-F238E27FC236}">
                <a16:creationId xmlns="" xmlns:a16="http://schemas.microsoft.com/office/drawing/2014/main" id="{5198C748-89DC-4DCC-9C25-49B792B73EB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515" y="395075"/>
            <a:ext cx="3080429" cy="298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77F4D28D-5AF1-41E6-8F43-5E66B1117CE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1410" y="445740"/>
            <a:ext cx="1984501" cy="338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Zobrazuje sa 20180425_151621.jpg">
            <a:extLst>
              <a:ext uri="{FF2B5EF4-FFF2-40B4-BE49-F238E27FC236}">
                <a16:creationId xmlns="" xmlns:a16="http://schemas.microsoft.com/office/drawing/2014/main" id="{5066225F-2F1A-421E-A3EE-2CEF241AFCF2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1422" y="3454503"/>
            <a:ext cx="5675649" cy="2867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ok 10" descr="Výsledok vyhľadávania obrázkov pre dopyt sliač kupele">
            <a:extLst>
              <a:ext uri="{FF2B5EF4-FFF2-40B4-BE49-F238E27FC236}">
                <a16:creationId xmlns="" xmlns:a16="http://schemas.microsoft.com/office/drawing/2014/main" id="{8FE4FD20-6322-4739-9350-9E4D5F84C60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190" y="3877809"/>
            <a:ext cx="3630527" cy="25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896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F85EEE9-15C4-4772-A52A-7F8652FF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Die</a:t>
            </a:r>
            <a:r>
              <a:rPr lang="sk-SK" dirty="0" smtClean="0"/>
              <a:t> </a:t>
            </a:r>
            <a:r>
              <a:rPr lang="sk-SK" dirty="0" err="1" smtClean="0"/>
              <a:t>mineralwasserquelle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dirty="0" smtClean="0"/>
              <a:t>im </a:t>
            </a:r>
            <a:r>
              <a:rPr lang="sk-SK" dirty="0" err="1" smtClean="0"/>
              <a:t>kurort</a:t>
            </a:r>
            <a:r>
              <a:rPr lang="sk-SK" dirty="0" smtClean="0"/>
              <a:t> </a:t>
            </a:r>
            <a:r>
              <a:rPr lang="sk-SK" i="1" dirty="0" smtClean="0"/>
              <a:t>Kováčová</a:t>
            </a:r>
            <a:endParaRPr lang="sk-SK" i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55386E3F-7266-4C91-8B38-F95519B6B7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Lufttemperatur</a:t>
            </a:r>
            <a:r>
              <a:rPr lang="sk-SK" i="1" dirty="0"/>
              <a:t>: </a:t>
            </a:r>
            <a:r>
              <a:rPr lang="sk-SK" i="1" dirty="0" smtClean="0"/>
              <a:t>43,3 °C </a:t>
            </a:r>
            <a:endParaRPr lang="sk-SK" i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i="1" dirty="0" err="1"/>
              <a:t>Wassertemperatur</a:t>
            </a:r>
            <a:r>
              <a:rPr lang="sk-SK" i="1" dirty="0"/>
              <a:t>: </a:t>
            </a:r>
            <a:r>
              <a:rPr lang="sk-SK" i="1" dirty="0" smtClean="0"/>
              <a:t>29,5 °C</a:t>
            </a:r>
            <a:endParaRPr lang="sk-SK" i="1" dirty="0"/>
          </a:p>
          <a:p>
            <a:r>
              <a:rPr lang="sk-SK" i="1" dirty="0"/>
              <a:t>PO</a:t>
            </a:r>
            <a:r>
              <a:rPr lang="sk-SK" i="1" baseline="-25000" dirty="0"/>
              <a:t>4  </a:t>
            </a:r>
            <a:r>
              <a:rPr lang="sk-SK" i="1" dirty="0"/>
              <a:t>         -  </a:t>
            </a:r>
            <a:r>
              <a:rPr lang="sk-SK" dirty="0"/>
              <a:t>2 mg/l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3  </a:t>
            </a:r>
            <a:r>
              <a:rPr lang="sk-SK" i="1" dirty="0"/>
              <a:t>        -  </a:t>
            </a:r>
            <a:r>
              <a:rPr lang="sk-SK" dirty="0"/>
              <a:t>0 mg/l</a:t>
            </a:r>
            <a:endParaRPr lang="sk-SK" i="1" dirty="0"/>
          </a:p>
          <a:p>
            <a:r>
              <a:rPr lang="sk-SK" i="1" dirty="0"/>
              <a:t>NO</a:t>
            </a:r>
            <a:r>
              <a:rPr lang="sk-SK" i="1" baseline="-25000" dirty="0"/>
              <a:t>2 </a:t>
            </a:r>
            <a:r>
              <a:rPr lang="sk-SK" i="1" dirty="0"/>
              <a:t>        -  </a:t>
            </a:r>
            <a:r>
              <a:rPr lang="sk-SK" dirty="0"/>
              <a:t>0 mg/l</a:t>
            </a:r>
            <a:endParaRPr lang="sk-SK" i="1" dirty="0"/>
          </a:p>
          <a:p>
            <a:r>
              <a:rPr lang="sk-SK" i="1" dirty="0"/>
              <a:t>NH</a:t>
            </a:r>
            <a:r>
              <a:rPr lang="sk-SK" i="1" baseline="-25000" dirty="0"/>
              <a:t>4  </a:t>
            </a:r>
            <a:r>
              <a:rPr lang="sk-SK" i="1" dirty="0"/>
              <a:t>        -  </a:t>
            </a:r>
            <a:r>
              <a:rPr lang="sk-SK" dirty="0"/>
              <a:t>0,5 mg/l</a:t>
            </a:r>
            <a:endParaRPr lang="sk-SK" i="1" dirty="0"/>
          </a:p>
          <a:p>
            <a:r>
              <a:rPr lang="sk-SK" i="1" dirty="0"/>
              <a:t>pH-</a:t>
            </a:r>
            <a:r>
              <a:rPr lang="sk-SK" i="1" dirty="0" err="1"/>
              <a:t>Wert</a:t>
            </a:r>
            <a:r>
              <a:rPr lang="sk-SK" i="1" dirty="0"/>
              <a:t> – 6,09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F83A2EB2-6AE1-4857-B482-063C7CCFE57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089" y="2214694"/>
            <a:ext cx="2830204" cy="387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BA5BE0A-B0BA-44BD-B436-62B69C7386E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994" y="2214695"/>
            <a:ext cx="2672402" cy="387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1489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43F8BF2-5A09-4F30-AE43-6F41788B4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/>
              <a:t>Messergebnisse</a:t>
            </a:r>
            <a:r>
              <a:rPr lang="sk-SK" b="1" dirty="0"/>
              <a:t> </a:t>
            </a:r>
            <a:r>
              <a:rPr lang="sk-SK" b="1" dirty="0" err="1"/>
              <a:t>Nr</a:t>
            </a:r>
            <a:r>
              <a:rPr lang="sk-SK" b="1" dirty="0"/>
              <a:t>. 2</a:t>
            </a:r>
            <a:endParaRPr lang="sk-SK" dirty="0"/>
          </a:p>
        </p:txBody>
      </p:sp>
      <p:sp>
        <p:nvSpPr>
          <p:cNvPr id="4" name="Zástupný objekt pre obsah 2">
            <a:extLst>
              <a:ext uri="{FF2B5EF4-FFF2-40B4-BE49-F238E27FC236}">
                <a16:creationId xmlns="" xmlns:a16="http://schemas.microsoft.com/office/drawing/2014/main" id="{36AEB9E1-67C0-4339-99C0-EDA86B10C0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/>
          </a:bodyPr>
          <a:lstStyle/>
          <a:p>
            <a:r>
              <a:rPr lang="sk-SK" b="1" i="1" dirty="0" err="1"/>
              <a:t>Str</a:t>
            </a:r>
            <a:r>
              <a:rPr lang="de-DE" b="1" i="1" dirty="0" err="1"/>
              <a:t>ömung</a:t>
            </a:r>
            <a:r>
              <a:rPr lang="de-DE" b="1" i="1" dirty="0"/>
              <a:t>: </a:t>
            </a:r>
            <a:r>
              <a:rPr lang="sk-SK" i="1" dirty="0" err="1"/>
              <a:t>turbulent</a:t>
            </a:r>
            <a:endParaRPr lang="de-DE" i="1" dirty="0"/>
          </a:p>
          <a:p>
            <a:r>
              <a:rPr lang="de-DE" b="1" i="1" dirty="0"/>
              <a:t>Trübung: </a:t>
            </a:r>
            <a:r>
              <a:rPr lang="sk-SK" i="1" dirty="0" err="1"/>
              <a:t>keine</a:t>
            </a:r>
            <a:endParaRPr lang="de-DE" i="1" dirty="0"/>
          </a:p>
          <a:p>
            <a:r>
              <a:rPr lang="de-DE" b="1" i="1" dirty="0"/>
              <a:t>Geruchsart: </a:t>
            </a:r>
            <a:r>
              <a:rPr lang="sk-SK" dirty="0"/>
              <a:t>nach </a:t>
            </a:r>
            <a:r>
              <a:rPr lang="sk-SK" dirty="0" err="1"/>
              <a:t>Mineralien</a:t>
            </a:r>
            <a:endParaRPr lang="de-DE" b="1" i="1" dirty="0"/>
          </a:p>
          <a:p>
            <a:r>
              <a:rPr lang="de-DE" b="1" i="1" dirty="0"/>
              <a:t>Verkrautung: </a:t>
            </a:r>
            <a:r>
              <a:rPr lang="sk-SK" i="1" dirty="0" err="1" smtClean="0"/>
              <a:t>keine</a:t>
            </a:r>
            <a:endParaRPr lang="de-DE" i="1" dirty="0"/>
          </a:p>
          <a:p>
            <a:r>
              <a:rPr lang="de-DE" b="1" i="1" dirty="0"/>
              <a:t>Besiedlungsfeindliche Faktoren: </a:t>
            </a:r>
            <a:r>
              <a:rPr lang="sk-SK" i="1" dirty="0" err="1" smtClean="0"/>
              <a:t>keine</a:t>
            </a:r>
            <a:endParaRPr lang="sk-SK" i="1" dirty="0" smtClean="0"/>
          </a:p>
          <a:p>
            <a:r>
              <a:rPr lang="sk-SK" b="1" i="1" dirty="0" err="1" smtClean="0"/>
              <a:t>Tiere</a:t>
            </a:r>
            <a:r>
              <a:rPr lang="sk-SK" b="1" i="1" dirty="0" smtClean="0"/>
              <a:t>: </a:t>
            </a:r>
            <a:r>
              <a:rPr lang="sk-SK" i="1" dirty="0" err="1" smtClean="0"/>
              <a:t>keine</a:t>
            </a:r>
            <a:endParaRPr lang="de-DE" i="1" dirty="0"/>
          </a:p>
          <a:p>
            <a:pPr marL="0" indent="0">
              <a:buNone/>
            </a:pPr>
            <a:r>
              <a:rPr lang="sk-SK" b="1" i="1" u="sng" dirty="0" err="1" smtClean="0"/>
              <a:t>Grad</a:t>
            </a:r>
            <a:r>
              <a:rPr lang="sk-SK" b="1" i="1" u="sng" dirty="0" smtClean="0"/>
              <a:t> der </a:t>
            </a:r>
            <a:r>
              <a:rPr lang="sk-SK" b="1" i="1" u="sng" dirty="0" err="1" smtClean="0"/>
              <a:t>Nat</a:t>
            </a:r>
            <a:r>
              <a:rPr lang="de-DE" b="1" i="1" u="sng" dirty="0" err="1" smtClean="0"/>
              <a:t>ürlichkeit</a:t>
            </a:r>
            <a:r>
              <a:rPr lang="de-DE" b="1" i="1" u="sng" dirty="0" smtClean="0"/>
              <a:t>: N</a:t>
            </a:r>
            <a:r>
              <a:rPr lang="sk-SK" b="1" i="1" u="sng" dirty="0" smtClean="0"/>
              <a:t>ATURNAH</a:t>
            </a:r>
          </a:p>
          <a:p>
            <a:pPr marL="0" indent="0">
              <a:buNone/>
            </a:pPr>
            <a:endParaRPr lang="sk-SK" b="1" i="1" dirty="0"/>
          </a:p>
          <a:p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9042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="" xmlns:a16="http://schemas.microsoft.com/office/drawing/2014/main" id="{27D9C3DE-70E8-4888-A236-57B0A5E4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cap="none" dirty="0" err="1" smtClean="0">
                <a:solidFill>
                  <a:srgbClr val="212121"/>
                </a:solidFill>
                <a:latin typeface="inherit"/>
              </a:rPr>
              <a:t>Heil</a:t>
            </a:r>
            <a:r>
              <a:rPr lang="de-DE" altLang="sk-SK" b="1" cap="none" dirty="0" err="1" smtClean="0">
                <a:solidFill>
                  <a:srgbClr val="212121"/>
                </a:solidFill>
                <a:latin typeface="inherit"/>
              </a:rPr>
              <a:t>wirkungen</a:t>
            </a:r>
            <a:r>
              <a:rPr lang="de-DE" altLang="sk-SK" b="1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de-DE" altLang="sk-SK" b="1" cap="none" dirty="0">
                <a:solidFill>
                  <a:srgbClr val="212121"/>
                </a:solidFill>
                <a:latin typeface="inherit"/>
              </a:rPr>
              <a:t>von Wasser</a:t>
            </a:r>
            <a:r>
              <a:rPr lang="de-DE" altLang="sk-SK" sz="1600" b="1" cap="none" dirty="0"/>
              <a:t> </a:t>
            </a:r>
            <a:endParaRPr lang="sk-SK" b="1" dirty="0"/>
          </a:p>
        </p:txBody>
      </p:sp>
      <p:sp>
        <p:nvSpPr>
          <p:cNvPr id="14" name="Zástupný objekt pre obsah 13">
            <a:extLst>
              <a:ext uri="{FF2B5EF4-FFF2-40B4-BE49-F238E27FC236}">
                <a16:creationId xmlns="" xmlns:a16="http://schemas.microsoft.com/office/drawing/2014/main" id="{084FC210-E3EB-42D6-B8FF-536B5F454FC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>
            <a:normAutofit/>
          </a:bodyPr>
          <a:lstStyle/>
          <a:p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Das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Wasser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wird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bei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de-DE" altLang="sk-SK" sz="2800" cap="none" dirty="0" smtClean="0">
                <a:solidFill>
                  <a:srgbClr val="212121"/>
                </a:solidFill>
                <a:latin typeface="inherit"/>
              </a:rPr>
              <a:t>Nervenkrankheiten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und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Krankheiten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des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Bewegungssystems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 </a:t>
            </a:r>
            <a:r>
              <a:rPr lang="sk-SK" altLang="sk-SK" sz="2800" cap="none" dirty="0" err="1" smtClean="0">
                <a:solidFill>
                  <a:srgbClr val="212121"/>
                </a:solidFill>
                <a:latin typeface="inherit"/>
              </a:rPr>
              <a:t>getrunken</a:t>
            </a:r>
            <a:r>
              <a:rPr lang="sk-SK" altLang="sk-SK" sz="2800" cap="none" dirty="0" smtClean="0">
                <a:solidFill>
                  <a:srgbClr val="212121"/>
                </a:solidFill>
                <a:latin typeface="inherit"/>
              </a:rPr>
              <a:t>.</a:t>
            </a:r>
            <a:endParaRPr lang="sk-SK" altLang="sk-SK" sz="2800" cap="none" dirty="0">
              <a:solidFill>
                <a:srgbClr val="212121"/>
              </a:solidFill>
              <a:latin typeface="inheri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349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39E719-1D83-4889-8BE4-6743E479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A5C4A4C-BB10-4F34-86FD-7BA976E4BF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71509D48-F0C4-4EA9-92CC-30F18E0ED79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1" y="618516"/>
            <a:ext cx="4734238" cy="59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4B412189-96EA-4340-90C0-931149C785F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005" y="900754"/>
            <a:ext cx="4155116" cy="489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06597227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292</Words>
  <Application>Microsoft Office PowerPoint</Application>
  <PresentationFormat>Vlastná</PresentationFormat>
  <Paragraphs>70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Kvapka</vt:lpstr>
      <vt:lpstr>Die MineralwasserQuellen</vt:lpstr>
      <vt:lpstr>Die mineralwasserquelle „štefánik“ im kurort Sliač</vt:lpstr>
      <vt:lpstr>Messergebnisse Nr. 1</vt:lpstr>
      <vt:lpstr>Heilwirkungen des Mineralwassers</vt:lpstr>
      <vt:lpstr>Snímka 5</vt:lpstr>
      <vt:lpstr>Die mineralwasserquelle  im kurort Kováčová</vt:lpstr>
      <vt:lpstr>Messergebnisse Nr. 2</vt:lpstr>
      <vt:lpstr>Heilwirkungen von Wasser </vt:lpstr>
      <vt:lpstr>Snímka 9</vt:lpstr>
      <vt:lpstr>Die mineralwasserquelle  „Rote wabe“  in zvolen</vt:lpstr>
      <vt:lpstr>Messergebnisse Nr. 3</vt:lpstr>
      <vt:lpstr>Snímka 12</vt:lpstr>
      <vt:lpstr>Die mineralwasserquelle  „medokýš “  Am Bahnhof in zvolen</vt:lpstr>
      <vt:lpstr>Messergebnisse Nr. 4</vt:lpstr>
      <vt:lpstr>Snímka 15</vt:lpstr>
      <vt:lpstr>Danke  für eure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 Quellen</dc:title>
  <dc:creator>Nemčina</dc:creator>
  <cp:lastModifiedBy>Nemčina</cp:lastModifiedBy>
  <cp:revision>11</cp:revision>
  <dcterms:modified xsi:type="dcterms:W3CDTF">2018-10-15T13:39:10Z</dcterms:modified>
</cp:coreProperties>
</file>