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75" r:id="rId8"/>
    <p:sldId id="267" r:id="rId9"/>
    <p:sldId id="261" r:id="rId10"/>
    <p:sldId id="262" r:id="rId11"/>
    <p:sldId id="269" r:id="rId12"/>
    <p:sldId id="277" r:id="rId13"/>
    <p:sldId id="271" r:id="rId14"/>
    <p:sldId id="272" r:id="rId15"/>
    <p:sldId id="278" r:id="rId16"/>
    <p:sldId id="273" r:id="rId17"/>
    <p:sldId id="276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redvolená sekcia" id="{963F27ED-75C3-4F51-80D8-3B9130F3B096}">
          <p14:sldIdLst>
            <p14:sldId id="256"/>
            <p14:sldId id="263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Sekcia bez názvu" id="{8DCB7783-8A9C-4C2D-A90D-88358244E7A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5552F5-23A6-4BFA-B637-2FC1F951F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A3F52E6-C709-48ED-8E2D-230B6FDAA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CCF19F4-777E-4DAB-A8A3-99BBF118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D6FC095-58E8-447F-A708-B139F1EFA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EF97DF0-ADD5-4FD7-BCB1-D5CF21DA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2715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0D7D73-47FE-4ED5-AB33-D5D7F34D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DC4979E5-AC67-4A5B-80D2-4B16C7D7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6A91938-2957-42D6-ADD8-898EEB75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F260987-090A-4369-8BBB-E89FBB739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372B8604-DFF9-41D0-9128-12CFA6EB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0188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08EE05AC-F765-4316-90D2-B035D61B2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xmlns="" id="{D19F8738-C7D3-41A3-B329-87E55758A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DA9E92C-4458-4285-AEC7-98299285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315B67A1-4DD4-47CD-864B-3BB8540B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122A875-F16B-4F69-82EB-C3FFCE91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7116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85FB47-51CF-47A1-A8FA-DD6CF229D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92C3D50-4BE1-4D77-A7D3-DEF1A662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9570CB0-477C-40D9-B431-94CEFE6B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8F4A6D06-9F4C-4C0E-9DA7-1FCE2BC3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5A374E76-2550-42D8-873F-8B5987DD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19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6E0E8B-EAC9-4845-B371-4B6061C4E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B88C33F1-C90F-48B5-9AB8-14D291EEE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8D91D38-B268-48A0-B792-59B7B882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65B139A-D2F4-41DE-9914-2D8ACE7BF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B571D3F-C536-4B10-8BF7-50C12FDE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8281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D6447F2-B600-450C-8130-173B9737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6CED28F-199B-4B4C-B888-394C20D5D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627B15DC-E643-427C-A9D5-6E87F6FDD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AFA5AC3D-5D6C-4E81-8A4D-1246FD8E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BB68F336-B7F2-4F22-A31B-E5D3F036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AC7FE308-D4CC-483B-8A0E-B4276099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8410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7E3606E-AAE6-4314-9B92-96D17A38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5C90BE26-D5DF-4798-B15A-68ACE25E6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9745BEF4-71DE-4EA4-8E92-E5193C09A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xmlns="" id="{2FA24350-F0C0-4A4A-A9EF-E1CBC70FA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0504309C-8680-4AE5-BE5B-DA6D2CC84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6722A6D9-6B14-4400-B55A-3E3E48D6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65192FE6-8E8D-4962-A244-0EDFE205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3445040B-446A-46C5-BD99-54513EA1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7699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4E1946-A8E4-4B6D-8631-2BE7CDC7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006B39E5-78C8-4A4F-9FAF-E38CA1BE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AF6A0095-A166-4DFE-873F-25B9E2058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48B56818-9416-44BD-BCEC-4D136291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1209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CAB4A419-B916-4C49-B46C-F2522748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5C8DE5E2-C0D7-41FE-95C2-272B1406E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C878BE8A-F0C2-4DAC-A265-2F7A276D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58360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51D241-78C1-425D-B341-4B87A5A4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BAB04F6-983B-4ACC-8F3F-10C1F9D99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DF865443-893A-405B-8864-D0D8A9AC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26D3FD42-3123-46C6-8E8D-C8BC34E3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89B8379-1F0E-4B9F-B3D6-DF7726213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C4EB5CC8-8232-4D58-BE60-75C07B53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5445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65B349-FD10-44F2-B69D-C9096191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DC1DA19E-29EE-4CBB-9CB9-1A4B18B8C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xmlns="" id="{CAF7F26B-A718-432B-8A02-76CC01F53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E46EFD91-C0D6-40AB-9BEA-FA8830B7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C6EA1535-1499-405F-8343-D3DCE0AF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5DF271D0-672E-448A-A5DC-654FBAC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024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E6AE71B2-CF5B-47DA-BC50-7F7F0E45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xmlns="" id="{49229AF6-87F8-4092-960C-F1DD2933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8FB5319D-67F0-43D5-A69F-E92D5F6B2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B9B4-FDDA-4F3A-B6AD-132C54B6D2BE}" type="datetimeFigureOut">
              <a:rPr lang="sk-SK" smtClean="0"/>
              <a:pPr/>
              <a:t>19. 10. 2018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764612B-8F3E-4A85-A7A6-20BF75848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2723AEC9-B21D-4454-B221-2C7A79410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70D7-6F3F-4E29-BD17-8978EA1ABC9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335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F5B787-59DD-49AD-A43D-1FAEB7B6F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44706"/>
          </a:xfrm>
        </p:spPr>
        <p:txBody>
          <a:bodyPr>
            <a:normAutofit/>
          </a:bodyPr>
          <a:lstStyle/>
          <a:p>
            <a:r>
              <a:rPr lang="sk-SK" b="1" dirty="0" smtClean="0"/>
              <a:t>Der </a:t>
            </a:r>
            <a:r>
              <a:rPr lang="de-DE" b="1" dirty="0" smtClean="0"/>
              <a:t> </a:t>
            </a:r>
            <a:r>
              <a:rPr lang="sk-SK" b="1" dirty="0" err="1" smtClean="0"/>
              <a:t>Einfluss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de-DE" b="1" dirty="0" smtClean="0">
                <a:solidFill>
                  <a:srgbClr val="C00000"/>
                </a:solidFill>
              </a:rPr>
              <a:t>des </a:t>
            </a:r>
            <a:r>
              <a:rPr lang="de-DE" b="1" dirty="0">
                <a:solidFill>
                  <a:srgbClr val="C00000"/>
                </a:solidFill>
              </a:rPr>
              <a:t>Sommers </a:t>
            </a:r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de-DE" b="1" dirty="0" smtClean="0">
                <a:solidFill>
                  <a:srgbClr val="00B050"/>
                </a:solidFill>
              </a:rPr>
              <a:t>auf </a:t>
            </a:r>
            <a:r>
              <a:rPr lang="de-DE" b="1" dirty="0">
                <a:solidFill>
                  <a:srgbClr val="00B050"/>
                </a:solidFill>
              </a:rPr>
              <a:t>den Fluss </a:t>
            </a:r>
            <a:r>
              <a:rPr lang="de-DE" b="1" dirty="0" err="1">
                <a:solidFill>
                  <a:srgbClr val="00B050"/>
                </a:solidFill>
              </a:rPr>
              <a:t>Hron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89334F62-E56F-4A43-BA9D-963932CAE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6872"/>
            <a:ext cx="9144000" cy="1499016"/>
          </a:xfrm>
        </p:spPr>
        <p:txBody>
          <a:bodyPr>
            <a:normAutofit fontScale="40000" lnSpcReduction="20000"/>
          </a:bodyPr>
          <a:lstStyle/>
          <a:p>
            <a:endParaRPr lang="sk-SK" sz="5400" dirty="0">
              <a:solidFill>
                <a:srgbClr val="FFFF00"/>
              </a:solidFill>
            </a:endParaRPr>
          </a:p>
          <a:p>
            <a:endParaRPr lang="sk-SK" sz="5400" dirty="0" smtClean="0">
              <a:solidFill>
                <a:srgbClr val="FFFF00"/>
              </a:solidFill>
            </a:endParaRPr>
          </a:p>
          <a:p>
            <a:r>
              <a:rPr lang="sk-SK" sz="13500" dirty="0" smtClean="0">
                <a:solidFill>
                  <a:srgbClr val="FFFF00"/>
                </a:solidFill>
              </a:rPr>
              <a:t>Jakub </a:t>
            </a:r>
            <a:r>
              <a:rPr lang="sk-SK" sz="13500" dirty="0">
                <a:solidFill>
                  <a:srgbClr val="FFFF00"/>
                </a:solidFill>
              </a:rPr>
              <a:t>Kuka</a:t>
            </a:r>
          </a:p>
        </p:txBody>
      </p:sp>
    </p:spTree>
    <p:extLst>
      <p:ext uri="{BB962C8B-B14F-4D97-AF65-F5344CB8AC3E}">
        <p14:creationId xmlns:p14="http://schemas.microsoft.com/office/powerpoint/2010/main" xmlns="" val="168420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843280" y="186266"/>
          <a:ext cx="9565640" cy="635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240"/>
                <a:gridCol w="1874520"/>
                <a:gridCol w="1554480"/>
                <a:gridCol w="1798320"/>
                <a:gridCol w="178308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2800" dirty="0" err="1" smtClean="0"/>
                        <a:t>Monat</a:t>
                      </a:r>
                      <a:r>
                        <a:rPr lang="sk-SK" sz="2800" dirty="0" smtClean="0"/>
                        <a:t>/ </a:t>
                      </a:r>
                      <a:r>
                        <a:rPr lang="sk-SK" sz="2800" dirty="0" err="1" smtClean="0"/>
                        <a:t>Jahr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2015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2016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2017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2018</a:t>
                      </a:r>
                      <a:endParaRPr lang="sk-SK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m3/s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m3/s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Januar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14,29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C000"/>
                          </a:solidFill>
                          <a:latin typeface="+mn-lt"/>
                        </a:rPr>
                        <a:t>11,95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34,88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Februar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62,55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25,13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März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32,89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April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71,37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43,92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47,08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25,26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22,45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Juli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14,48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August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11,66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September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C000"/>
                          </a:solidFill>
                          <a:latin typeface="Calibri"/>
                        </a:rPr>
                        <a:t>8,15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19,71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Oktober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800" dirty="0" smtClean="0">
                          <a:latin typeface="+mn-lt"/>
                        </a:rPr>
                        <a:t>November</a:t>
                      </a:r>
                      <a:endParaRPr lang="sk-SK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34,52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latin typeface="+mn-lt"/>
                        </a:rPr>
                        <a:t>Dezember</a:t>
                      </a:r>
                      <a:endParaRPr lang="sk-SK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051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4400" b="1" dirty="0" smtClean="0"/>
          </a:p>
          <a:p>
            <a:pPr algn="ctr">
              <a:buNone/>
            </a:pPr>
            <a:r>
              <a:rPr lang="sk-SK" sz="4400" b="1" dirty="0" err="1" smtClean="0"/>
              <a:t>Die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Spiegelhöhe</a:t>
            </a:r>
            <a:r>
              <a:rPr lang="sk-SK" sz="4400" b="1" dirty="0" smtClean="0"/>
              <a:t> </a:t>
            </a:r>
          </a:p>
          <a:p>
            <a:pPr algn="ctr">
              <a:buNone/>
            </a:pPr>
            <a:r>
              <a:rPr lang="sk-SK" sz="4400" b="1" dirty="0" smtClean="0"/>
              <a:t>des </a:t>
            </a:r>
            <a:r>
              <a:rPr lang="sk-SK" sz="4400" b="1" dirty="0" err="1" smtClean="0"/>
              <a:t>Stausees</a:t>
            </a:r>
            <a:r>
              <a:rPr lang="sk-SK" sz="4400" b="1" dirty="0" smtClean="0"/>
              <a:t> „</a:t>
            </a:r>
            <a:r>
              <a:rPr lang="sk-SK" sz="4400" b="1" dirty="0" err="1" smtClean="0"/>
              <a:t>Môťová</a:t>
            </a:r>
            <a:r>
              <a:rPr lang="sk-SK" sz="4400" b="1" dirty="0" smtClean="0"/>
              <a:t>“ in Zvolen </a:t>
            </a:r>
          </a:p>
          <a:p>
            <a:pPr algn="ctr">
              <a:buNone/>
            </a:pPr>
            <a:r>
              <a:rPr lang="sk-SK" sz="4400" b="1" dirty="0" smtClean="0"/>
              <a:t>in </a:t>
            </a:r>
            <a:r>
              <a:rPr lang="sk-SK" sz="4400" b="1" dirty="0" err="1" smtClean="0"/>
              <a:t>den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Jahren</a:t>
            </a:r>
            <a:r>
              <a:rPr lang="sk-SK" sz="4400" b="1" dirty="0" smtClean="0"/>
              <a:t> 2015-2018</a:t>
            </a:r>
            <a:endParaRPr lang="sk-SK" sz="4400" b="1" dirty="0"/>
          </a:p>
        </p:txBody>
      </p:sp>
      <p:pic>
        <p:nvPicPr>
          <p:cNvPr id="4" name="Obrázok 1"/>
          <p:cNvPicPr/>
          <p:nvPr/>
        </p:nvPicPr>
        <p:blipFill>
          <a:blip r:embed="rId2" cstate="print"/>
          <a:srcRect l="3394" t="16263" r="82540" b="73656"/>
          <a:stretch>
            <a:fillRect/>
          </a:stretch>
        </p:blipFill>
        <p:spPr bwMode="auto">
          <a:xfrm>
            <a:off x="929640" y="381000"/>
            <a:ext cx="411480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Výsledok vyhľadávania obrázkov pre dopyt priehrada Môťová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731" y="337625"/>
            <a:ext cx="3670655" cy="256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k.htm"/>
          <p:cNvPicPr/>
          <p:nvPr/>
        </p:nvPicPr>
        <p:blipFill>
          <a:blip r:embed="rId3" cstate="print"/>
          <a:srcRect t="20922"/>
          <a:stretch>
            <a:fillRect/>
          </a:stretch>
        </p:blipFill>
        <p:spPr>
          <a:xfrm>
            <a:off x="573084" y="367358"/>
            <a:ext cx="4027051" cy="2586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ghghg.htm"/>
          <p:cNvPicPr/>
          <p:nvPr/>
        </p:nvPicPr>
        <p:blipFill>
          <a:blip r:embed="rId4" cstate="print"/>
          <a:srcRect t="10392" b="36769"/>
          <a:stretch>
            <a:fillRect/>
          </a:stretch>
        </p:blipFill>
        <p:spPr>
          <a:xfrm>
            <a:off x="4628271" y="1985142"/>
            <a:ext cx="3443666" cy="275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Výsledok vyhľadávania obrázkov pre dopyt môťová priehrad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296" y="3559126"/>
            <a:ext cx="3943636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4fbKO-fCE0nFnGoA8i3XnFgc8a_fvsoLlu1PhOJ0GjXvKjy0tavNojojBZ3mAFJFaXaVmTpoo6XtSujG7K_1vJ0qz6szOZ-qYo8vLywyneKdnfytzdqZBkH2zRHz3ZpR-DkRjZWqHrh9IEJ7rea_HKNVj450uEONRwwrvsdp-_wGyPdP226CS9yoc9yb3HKCSNMqml1eOEm3F0olo37Br.jpg"/>
          <p:cNvPicPr/>
          <p:nvPr/>
        </p:nvPicPr>
        <p:blipFill>
          <a:blip r:embed="rId6" cstate="print"/>
          <a:srcRect t="1720" b="39216"/>
          <a:stretch>
            <a:fillRect/>
          </a:stretch>
        </p:blipFill>
        <p:spPr>
          <a:xfrm>
            <a:off x="8255323" y="3446585"/>
            <a:ext cx="3533403" cy="256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04801" y="228596"/>
          <a:ext cx="11567159" cy="640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79"/>
                <a:gridCol w="1005742"/>
                <a:gridCol w="1386125"/>
                <a:gridCol w="1112124"/>
                <a:gridCol w="1370007"/>
                <a:gridCol w="1031535"/>
                <a:gridCol w="1135347"/>
                <a:gridCol w="1169488"/>
                <a:gridCol w="1192712"/>
              </a:tblGrid>
              <a:tr h="518164">
                <a:tc>
                  <a:txBody>
                    <a:bodyPr/>
                    <a:lstStyle/>
                    <a:p>
                      <a:r>
                        <a:rPr lang="sk-SK" sz="2800" dirty="0" err="1" smtClean="0"/>
                        <a:t>Monat</a:t>
                      </a:r>
                      <a:r>
                        <a:rPr lang="sk-SK" sz="2800" dirty="0" smtClean="0"/>
                        <a:t>/ </a:t>
                      </a:r>
                      <a:r>
                        <a:rPr lang="sk-SK" sz="2800" dirty="0" err="1" smtClean="0"/>
                        <a:t>Jahr</a:t>
                      </a:r>
                      <a:endParaRPr lang="sk-SK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2015</a:t>
                      </a:r>
                      <a:endParaRPr lang="sk-SK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2016</a:t>
                      </a:r>
                      <a:endParaRPr lang="sk-SK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2017</a:t>
                      </a:r>
                      <a:endParaRPr lang="sk-SK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2018</a:t>
                      </a:r>
                      <a:endParaRPr lang="sk-SK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Zufluss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Zufluss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Zufluss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Zufluss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Januar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0,724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5,437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302,33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Februar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2,875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12,835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302,64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302,34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März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302,44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April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6,269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302,43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6,711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302,45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302,36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302,36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Juli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302,57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302,47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August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0,619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302,33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September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0,685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0,735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302,36</a:t>
                      </a:r>
                    </a:p>
                  </a:txBody>
                  <a:tcPr marL="9525" marR="9525" marT="9525" marB="0" anchor="b"/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Oktober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18436">
                <a:tc>
                  <a:txBody>
                    <a:bodyPr/>
                    <a:lstStyle/>
                    <a:p>
                      <a:r>
                        <a:rPr lang="sk-SK" sz="2800" dirty="0" smtClean="0">
                          <a:latin typeface="+mn-lt"/>
                        </a:rPr>
                        <a:t>November</a:t>
                      </a:r>
                      <a:endParaRPr lang="sk-SK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302,30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302,34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18436"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latin typeface="+mn-lt"/>
                        </a:rPr>
                        <a:t>Dezember</a:t>
                      </a:r>
                      <a:endParaRPr lang="sk-SK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4,245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302,37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051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4400" b="1" dirty="0" smtClean="0"/>
          </a:p>
          <a:p>
            <a:pPr algn="ctr">
              <a:buNone/>
            </a:pPr>
            <a:r>
              <a:rPr lang="sk-SK" sz="4400" b="1" dirty="0" err="1" smtClean="0"/>
              <a:t>Die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Spiegelhöhe</a:t>
            </a:r>
            <a:r>
              <a:rPr lang="sk-SK" sz="4400" b="1" dirty="0" smtClean="0"/>
              <a:t> </a:t>
            </a:r>
          </a:p>
          <a:p>
            <a:pPr algn="ctr">
              <a:buNone/>
            </a:pPr>
            <a:r>
              <a:rPr lang="sk-SK" sz="4400" b="1" dirty="0" smtClean="0"/>
              <a:t>des </a:t>
            </a:r>
            <a:r>
              <a:rPr lang="sk-SK" sz="4400" b="1" dirty="0" err="1" smtClean="0"/>
              <a:t>Stausees</a:t>
            </a:r>
            <a:r>
              <a:rPr lang="sk-SK" sz="4400" b="1" dirty="0" smtClean="0"/>
              <a:t> „Dobrá Niva“ </a:t>
            </a:r>
          </a:p>
          <a:p>
            <a:pPr algn="ctr">
              <a:buNone/>
            </a:pPr>
            <a:r>
              <a:rPr lang="sk-SK" sz="4400" b="1" dirty="0" smtClean="0"/>
              <a:t>in der </a:t>
            </a:r>
            <a:r>
              <a:rPr lang="sk-SK" sz="4400" b="1" dirty="0" err="1" smtClean="0"/>
              <a:t>Nähe</a:t>
            </a:r>
            <a:r>
              <a:rPr lang="sk-SK" sz="4400" b="1" dirty="0" smtClean="0"/>
              <a:t> von Zvolen </a:t>
            </a:r>
          </a:p>
          <a:p>
            <a:pPr algn="ctr">
              <a:buNone/>
            </a:pPr>
            <a:r>
              <a:rPr lang="sk-SK" sz="4400" b="1" dirty="0" smtClean="0"/>
              <a:t>in </a:t>
            </a:r>
            <a:r>
              <a:rPr lang="sk-SK" sz="4400" b="1" dirty="0" err="1" smtClean="0"/>
              <a:t>den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Jahren</a:t>
            </a:r>
            <a:r>
              <a:rPr lang="sk-SK" sz="4400" b="1" dirty="0" smtClean="0"/>
              <a:t> 2015-2018</a:t>
            </a:r>
            <a:endParaRPr lang="sk-SK" sz="4400" b="1" dirty="0"/>
          </a:p>
        </p:txBody>
      </p:sp>
      <p:pic>
        <p:nvPicPr>
          <p:cNvPr id="4" name="Obrázok 1"/>
          <p:cNvPicPr/>
          <p:nvPr/>
        </p:nvPicPr>
        <p:blipFill>
          <a:blip r:embed="rId2" cstate="print"/>
          <a:srcRect l="3394" t="16263" r="82540" b="73656"/>
          <a:stretch>
            <a:fillRect/>
          </a:stretch>
        </p:blipFill>
        <p:spPr bwMode="auto">
          <a:xfrm>
            <a:off x="929640" y="381000"/>
            <a:ext cx="411480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25421" t="24489" r="28088" b="11606"/>
          <a:stretch>
            <a:fillRect/>
          </a:stretch>
        </p:blipFill>
        <p:spPr bwMode="auto">
          <a:xfrm>
            <a:off x="3165233" y="732011"/>
            <a:ext cx="4262510" cy="31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5312" t="25097" r="27439" b="9983"/>
          <a:stretch>
            <a:fillRect/>
          </a:stretch>
        </p:blipFill>
        <p:spPr bwMode="auto">
          <a:xfrm>
            <a:off x="253218" y="3561138"/>
            <a:ext cx="4079631" cy="29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25421" t="24083" r="27655" b="9780"/>
          <a:stretch>
            <a:fillRect/>
          </a:stretch>
        </p:blipFill>
        <p:spPr bwMode="auto">
          <a:xfrm>
            <a:off x="7723164" y="688022"/>
            <a:ext cx="4178104" cy="31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5649" t="24821" r="26418" b="10051"/>
          <a:stretch>
            <a:fillRect/>
          </a:stretch>
        </p:blipFill>
        <p:spPr bwMode="auto">
          <a:xfrm>
            <a:off x="5552603" y="3207433"/>
            <a:ext cx="4604271" cy="333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26069" t="26316" r="32626" b="19924"/>
          <a:stretch>
            <a:fillRect/>
          </a:stretch>
        </p:blipFill>
        <p:spPr bwMode="auto">
          <a:xfrm>
            <a:off x="327865" y="1083212"/>
            <a:ext cx="2738892" cy="20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46761" y="106680"/>
          <a:ext cx="9768839" cy="6527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520"/>
                <a:gridCol w="1834697"/>
                <a:gridCol w="1667144"/>
                <a:gridCol w="1836521"/>
                <a:gridCol w="1820957"/>
              </a:tblGrid>
              <a:tr h="411480">
                <a:tc>
                  <a:txBody>
                    <a:bodyPr/>
                    <a:lstStyle/>
                    <a:p>
                      <a:r>
                        <a:rPr lang="sk-SK" sz="2800" dirty="0" err="1" smtClean="0"/>
                        <a:t>Monat</a:t>
                      </a:r>
                      <a:r>
                        <a:rPr lang="sk-SK" sz="2800" dirty="0" smtClean="0"/>
                        <a:t>/ </a:t>
                      </a:r>
                      <a:r>
                        <a:rPr lang="sk-SK" sz="2800" dirty="0" err="1" smtClean="0"/>
                        <a:t>Jahr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2015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2016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2017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dirty="0" smtClean="0"/>
                        <a:t>2018</a:t>
                      </a:r>
                      <a:endParaRPr lang="sk-SK" sz="2800" dirty="0"/>
                    </a:p>
                  </a:txBody>
                  <a:tcPr/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Wasserstand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5492">
                <a:tc>
                  <a:txBody>
                    <a:bodyPr/>
                    <a:lstStyle/>
                    <a:p>
                      <a:pPr algn="ctr" fontAlgn="b"/>
                      <a:endParaRPr lang="sk-SK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m.n.m.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m.n.m.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m.n.m.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m.n.m</a:t>
                      </a:r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Januar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363,16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361,70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363,16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Februar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363,17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März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363,16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363,17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April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361,66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363,15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363,09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Juni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362,97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363,00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Juli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362,90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August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361,41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362,73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September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362,16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362,60</a:t>
                      </a:r>
                    </a:p>
                  </a:txBody>
                  <a:tcPr marL="9525" marR="9525" marT="9525" marB="0" anchor="b"/>
                </a:tc>
              </a:tr>
              <a:tr h="423355">
                <a:tc>
                  <a:txBody>
                    <a:bodyPr/>
                    <a:lstStyle/>
                    <a:p>
                      <a:pPr algn="l" fontAlgn="b"/>
                      <a:r>
                        <a:rPr lang="sk-SK" sz="2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Oktober</a:t>
                      </a:r>
                      <a:endParaRPr lang="sk-SK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361,47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02849">
                <a:tc>
                  <a:txBody>
                    <a:bodyPr/>
                    <a:lstStyle/>
                    <a:p>
                      <a:r>
                        <a:rPr lang="sk-SK" sz="2800" dirty="0" smtClean="0">
                          <a:latin typeface="+mn-lt"/>
                        </a:rPr>
                        <a:t>November</a:t>
                      </a:r>
                      <a:endParaRPr lang="sk-SK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361,60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362,50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363,16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02849">
                <a:tc>
                  <a:txBody>
                    <a:bodyPr/>
                    <a:lstStyle/>
                    <a:p>
                      <a:r>
                        <a:rPr lang="sk-SK" sz="2800" dirty="0" err="1" smtClean="0">
                          <a:latin typeface="+mn-lt"/>
                        </a:rPr>
                        <a:t>Dezember</a:t>
                      </a:r>
                      <a:endParaRPr lang="sk-SK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361,61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362,50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8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363,17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051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88721" y="1554480"/>
            <a:ext cx="954192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Vielen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Dank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für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eure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6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Aufmerksamkeit</a:t>
            </a:r>
            <a:r>
              <a:rPr lang="cs-CZ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cs-CZ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BC1BF0E2-4A7B-405F-9DC3-AFE9B5958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15468" cy="694233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2AD70F-AFF1-4731-92A5-08A15211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03046B2-0D65-4FB2-A282-33FA07554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708100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2CF32EB3-737F-4023-B176-F7CA2CF679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909"/>
          </a:xfrm>
          <a:prstGeom prst="rect">
            <a:avLst/>
          </a:pr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C0F0482-BECC-4232-B8C7-C56867A5A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078" y="1454046"/>
            <a:ext cx="12194219" cy="5389374"/>
          </a:xfrm>
        </p:spPr>
        <p:txBody>
          <a:bodyPr>
            <a:normAutofit/>
          </a:bodyPr>
          <a:lstStyle/>
          <a:p>
            <a:endParaRPr lang="sk-SK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6687F97-2399-4BEF-A055-6EED22FF8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38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xmlns="" id="{BEB657AC-AF4D-4355-B042-BE3D2AB29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1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73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76C669DE-017C-4D27-B249-30FCEB6AD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57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97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937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SHMÚ – </a:t>
            </a:r>
            <a:r>
              <a:rPr lang="sk-SK" b="1" dirty="0" err="1" smtClean="0"/>
              <a:t>das</a:t>
            </a:r>
            <a:r>
              <a:rPr lang="sk-SK" b="1" dirty="0" smtClean="0"/>
              <a:t> </a:t>
            </a:r>
            <a:r>
              <a:rPr lang="de-AT" b="1" dirty="0" smtClean="0"/>
              <a:t>Nationale Hydrometeorologische Institut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5911"/>
            <a:ext cx="10515600" cy="4351338"/>
          </a:xfrm>
        </p:spPr>
        <p:txBody>
          <a:bodyPr/>
          <a:lstStyle/>
          <a:p>
            <a:pPr algn="just">
              <a:buNone/>
            </a:pP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räumliche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zeitliche</a:t>
            </a:r>
            <a:r>
              <a:rPr lang="sk-SK" dirty="0" smtClean="0"/>
              <a:t> </a:t>
            </a:r>
            <a:r>
              <a:rPr lang="sk-SK" dirty="0" err="1" smtClean="0"/>
              <a:t>Verteilung</a:t>
            </a:r>
            <a:r>
              <a:rPr lang="sk-SK" dirty="0" smtClean="0"/>
              <a:t> der </a:t>
            </a:r>
            <a:r>
              <a:rPr lang="sk-SK" dirty="0" err="1" smtClean="0"/>
              <a:t>atmosphärischen</a:t>
            </a:r>
            <a:endParaRPr lang="sk-SK" dirty="0" smtClean="0"/>
          </a:p>
          <a:p>
            <a:pPr algn="just">
              <a:buNone/>
            </a:pPr>
            <a:r>
              <a:rPr lang="sk-SK" dirty="0" err="1" smtClean="0"/>
              <a:t>Niederschläge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ganze</a:t>
            </a:r>
            <a:r>
              <a:rPr lang="sk-SK" dirty="0" smtClean="0"/>
              <a:t> </a:t>
            </a:r>
            <a:r>
              <a:rPr lang="sk-SK" dirty="0" err="1" smtClean="0"/>
              <a:t>Jahr</a:t>
            </a:r>
            <a:r>
              <a:rPr lang="sk-SK" dirty="0" smtClean="0"/>
              <a:t> </a:t>
            </a:r>
            <a:r>
              <a:rPr lang="sk-SK" dirty="0" err="1" smtClean="0"/>
              <a:t>über</a:t>
            </a:r>
            <a:r>
              <a:rPr lang="sk-SK" dirty="0" smtClean="0"/>
              <a:t> </a:t>
            </a:r>
            <a:r>
              <a:rPr lang="sk-SK" dirty="0" err="1" smtClean="0"/>
              <a:t>ungleichmäßig</a:t>
            </a:r>
            <a:r>
              <a:rPr lang="sk-SK" dirty="0" smtClean="0"/>
              <a:t>.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Monate</a:t>
            </a:r>
            <a:endParaRPr lang="sk-SK" dirty="0" smtClean="0"/>
          </a:p>
          <a:p>
            <a:pPr algn="just">
              <a:buNone/>
            </a:pPr>
            <a:r>
              <a:rPr lang="sk-SK" dirty="0" err="1" smtClean="0"/>
              <a:t>ändern</a:t>
            </a:r>
            <a:r>
              <a:rPr lang="sk-SK" dirty="0" smtClean="0"/>
              <a:t> </a:t>
            </a:r>
            <a:r>
              <a:rPr lang="sk-SK" dirty="0" err="1" smtClean="0"/>
              <a:t>sich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aufgrund</a:t>
            </a:r>
            <a:r>
              <a:rPr lang="sk-SK" dirty="0" smtClean="0"/>
              <a:t> der </a:t>
            </a:r>
            <a:r>
              <a:rPr lang="sk-SK" dirty="0" err="1" smtClean="0"/>
              <a:t>atmosphärischen</a:t>
            </a:r>
            <a:r>
              <a:rPr lang="sk-SK" dirty="0" smtClean="0"/>
              <a:t> </a:t>
            </a:r>
            <a:r>
              <a:rPr lang="sk-SK" dirty="0" err="1" smtClean="0"/>
              <a:t>Niederschläge</a:t>
            </a:r>
            <a:r>
              <a:rPr lang="sk-SK" dirty="0" smtClean="0"/>
              <a:t> </a:t>
            </a:r>
            <a:r>
              <a:rPr lang="sk-SK" dirty="0" err="1" smtClean="0"/>
              <a:t>sehr</a:t>
            </a:r>
            <a:endParaRPr lang="sk-SK" dirty="0" smtClean="0"/>
          </a:p>
          <a:p>
            <a:pPr algn="just">
              <a:buNone/>
            </a:pPr>
            <a:r>
              <a:rPr lang="sk-SK" dirty="0" err="1" smtClean="0"/>
              <a:t>unterschiedlich</a:t>
            </a:r>
            <a:r>
              <a:rPr lang="sk-SK" dirty="0" smtClean="0"/>
              <a:t> </a:t>
            </a:r>
            <a:r>
              <a:rPr lang="sk-SK" dirty="0" err="1" smtClean="0"/>
              <a:t>sind</a:t>
            </a:r>
            <a:r>
              <a:rPr lang="sk-SK" dirty="0" smtClean="0"/>
              <a:t>. </a:t>
            </a:r>
            <a:r>
              <a:rPr lang="sk-SK" dirty="0" err="1" smtClean="0"/>
              <a:t>Auf</a:t>
            </a:r>
            <a:r>
              <a:rPr lang="sk-SK" dirty="0" smtClean="0"/>
              <a:t> der </a:t>
            </a:r>
            <a:r>
              <a:rPr lang="sk-SK" dirty="0" err="1" smtClean="0"/>
              <a:t>einen</a:t>
            </a:r>
            <a:r>
              <a:rPr lang="sk-SK" dirty="0" smtClean="0"/>
              <a:t> </a:t>
            </a:r>
            <a:r>
              <a:rPr lang="sk-SK" dirty="0" err="1" smtClean="0"/>
              <a:t>Seite</a:t>
            </a:r>
            <a:r>
              <a:rPr lang="sk-SK" dirty="0" smtClean="0"/>
              <a:t> </a:t>
            </a:r>
            <a:r>
              <a:rPr lang="sk-SK" dirty="0" err="1" smtClean="0"/>
              <a:t>gab</a:t>
            </a:r>
            <a:r>
              <a:rPr lang="sk-SK" dirty="0" smtClean="0"/>
              <a:t> es </a:t>
            </a:r>
            <a:r>
              <a:rPr lang="sk-SK" dirty="0" err="1" smtClean="0"/>
              <a:t>Monate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einem</a:t>
            </a:r>
            <a:endParaRPr lang="sk-SK" dirty="0" smtClean="0"/>
          </a:p>
          <a:p>
            <a:pPr algn="just">
              <a:buNone/>
            </a:pPr>
            <a:r>
              <a:rPr lang="sk-SK" dirty="0" err="1" smtClean="0"/>
              <a:t>erheblichen</a:t>
            </a:r>
            <a:r>
              <a:rPr lang="sk-SK" dirty="0" smtClean="0"/>
              <a:t> </a:t>
            </a:r>
            <a:r>
              <a:rPr lang="sk-SK" dirty="0" err="1" smtClean="0"/>
              <a:t>Defizit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auf</a:t>
            </a:r>
            <a:r>
              <a:rPr lang="sk-SK" dirty="0" smtClean="0"/>
              <a:t> der </a:t>
            </a:r>
            <a:r>
              <a:rPr lang="sk-SK" dirty="0" err="1" smtClean="0"/>
              <a:t>anderen</a:t>
            </a:r>
            <a:r>
              <a:rPr lang="sk-SK" dirty="0" smtClean="0"/>
              <a:t> </a:t>
            </a:r>
            <a:r>
              <a:rPr lang="sk-SK" dirty="0" err="1" smtClean="0"/>
              <a:t>Seite</a:t>
            </a:r>
            <a:r>
              <a:rPr lang="sk-SK" dirty="0" smtClean="0"/>
              <a:t> </a:t>
            </a:r>
            <a:r>
              <a:rPr lang="sk-SK" dirty="0" err="1" smtClean="0"/>
              <a:t>Monate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einem</a:t>
            </a:r>
            <a:endParaRPr lang="sk-SK" dirty="0" smtClean="0"/>
          </a:p>
          <a:p>
            <a:pPr algn="just">
              <a:buNone/>
            </a:pPr>
            <a:r>
              <a:rPr lang="sk-SK" dirty="0" err="1" smtClean="0"/>
              <a:t>erheblichen</a:t>
            </a:r>
            <a:r>
              <a:rPr lang="sk-SK" dirty="0" smtClean="0"/>
              <a:t> </a:t>
            </a:r>
            <a:r>
              <a:rPr lang="sk-SK" dirty="0" err="1" smtClean="0"/>
              <a:t>Überschuss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atmosphärischen</a:t>
            </a:r>
            <a:r>
              <a:rPr lang="sk-SK" dirty="0" smtClean="0"/>
              <a:t> </a:t>
            </a:r>
            <a:r>
              <a:rPr lang="sk-SK" dirty="0" err="1" smtClean="0"/>
              <a:t>Niederschlägen</a:t>
            </a:r>
            <a:r>
              <a:rPr lang="sk-SK" dirty="0" smtClean="0"/>
              <a:t>. </a:t>
            </a:r>
            <a:r>
              <a:rPr lang="sk-SK" dirty="0" err="1" smtClean="0"/>
              <a:t>Die</a:t>
            </a:r>
            <a:endParaRPr lang="sk-SK" dirty="0" smtClean="0"/>
          </a:p>
          <a:p>
            <a:pPr algn="just">
              <a:buNone/>
            </a:pPr>
            <a:r>
              <a:rPr lang="sk-SK" dirty="0" err="1" smtClean="0"/>
              <a:t>meisten</a:t>
            </a:r>
            <a:r>
              <a:rPr lang="sk-SK" dirty="0" smtClean="0"/>
              <a:t> </a:t>
            </a:r>
            <a:r>
              <a:rPr lang="sk-SK" dirty="0" err="1" smtClean="0"/>
              <a:t>Niederschläge</a:t>
            </a:r>
            <a:r>
              <a:rPr lang="sk-SK" dirty="0" smtClean="0"/>
              <a:t> </a:t>
            </a:r>
            <a:r>
              <a:rPr lang="sk-SK" dirty="0" err="1" smtClean="0"/>
              <a:t>falllen</a:t>
            </a:r>
            <a:r>
              <a:rPr lang="sk-SK" dirty="0" smtClean="0"/>
              <a:t> im September, </a:t>
            </a:r>
            <a:r>
              <a:rPr lang="sk-SK" dirty="0" err="1" smtClean="0"/>
              <a:t>dann</a:t>
            </a:r>
            <a:r>
              <a:rPr lang="sk-SK" dirty="0" smtClean="0"/>
              <a:t> im </a:t>
            </a:r>
            <a:r>
              <a:rPr lang="sk-SK" dirty="0" err="1" smtClean="0"/>
              <a:t>April</a:t>
            </a:r>
            <a:r>
              <a:rPr lang="sk-SK" dirty="0" smtClean="0"/>
              <a:t> </a:t>
            </a:r>
            <a:r>
              <a:rPr lang="sk-SK" dirty="0" err="1" smtClean="0"/>
              <a:t>und</a:t>
            </a:r>
            <a:r>
              <a:rPr lang="sk-SK" dirty="0" smtClean="0"/>
              <a:t> </a:t>
            </a:r>
            <a:r>
              <a:rPr lang="sk-SK" dirty="0" err="1" smtClean="0"/>
              <a:t>im</a:t>
            </a:r>
            <a:endParaRPr lang="sk-SK" dirty="0" smtClean="0"/>
          </a:p>
          <a:p>
            <a:pPr algn="just">
              <a:buNone/>
            </a:pPr>
            <a:r>
              <a:rPr lang="sk-SK" dirty="0" err="1" smtClean="0"/>
              <a:t>Oktober</a:t>
            </a:r>
            <a:r>
              <a:rPr lang="sk-SK" dirty="0" smtClean="0"/>
              <a:t>.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geringsten</a:t>
            </a:r>
            <a:r>
              <a:rPr lang="sk-SK" dirty="0" smtClean="0"/>
              <a:t> </a:t>
            </a:r>
            <a:r>
              <a:rPr lang="sk-SK" dirty="0" err="1" smtClean="0"/>
              <a:t>Niederschläge</a:t>
            </a:r>
            <a:r>
              <a:rPr lang="sk-SK" dirty="0" smtClean="0"/>
              <a:t> </a:t>
            </a:r>
            <a:r>
              <a:rPr lang="sk-SK" dirty="0" err="1" smtClean="0"/>
              <a:t>fallen</a:t>
            </a:r>
            <a:r>
              <a:rPr lang="sk-SK" dirty="0" smtClean="0"/>
              <a:t> im </a:t>
            </a:r>
            <a:r>
              <a:rPr lang="sk-SK" dirty="0" err="1" smtClean="0"/>
              <a:t>Januar</a:t>
            </a:r>
            <a:r>
              <a:rPr lang="sk-SK" dirty="0" smtClean="0"/>
              <a:t>. </a:t>
            </a:r>
          </a:p>
          <a:p>
            <a:pPr algn="just"/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95" t="10549" r="35885" b="72612"/>
          <a:stretch>
            <a:fillRect/>
          </a:stretch>
        </p:blipFill>
        <p:spPr bwMode="auto">
          <a:xfrm>
            <a:off x="640861" y="267286"/>
            <a:ext cx="8004517" cy="11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k-SK" sz="4400" b="1" dirty="0" smtClean="0"/>
          </a:p>
          <a:p>
            <a:pPr algn="ctr">
              <a:buNone/>
            </a:pPr>
            <a:r>
              <a:rPr lang="sk-SK" sz="4400" b="1" dirty="0" err="1" smtClean="0"/>
              <a:t>Die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Werte</a:t>
            </a:r>
            <a:r>
              <a:rPr lang="sk-SK" sz="4400" b="1" dirty="0" smtClean="0"/>
              <a:t> </a:t>
            </a:r>
            <a:r>
              <a:rPr lang="sk-SK" sz="4400" b="1" dirty="0" smtClean="0"/>
              <a:t>des </a:t>
            </a:r>
            <a:r>
              <a:rPr lang="sk-SK" sz="4400" b="1" dirty="0" err="1" smtClean="0"/>
              <a:t>Durchflusses</a:t>
            </a:r>
            <a:r>
              <a:rPr lang="sk-SK" sz="4400" b="1" dirty="0" smtClean="0"/>
              <a:t> </a:t>
            </a:r>
            <a:endParaRPr lang="sk-SK" sz="4400" b="1" dirty="0" smtClean="0"/>
          </a:p>
          <a:p>
            <a:pPr algn="ctr">
              <a:buNone/>
            </a:pPr>
            <a:r>
              <a:rPr lang="sk-SK" sz="4400" b="1" dirty="0" smtClean="0"/>
              <a:t>des </a:t>
            </a:r>
            <a:r>
              <a:rPr lang="sk-SK" sz="4400" b="1" dirty="0" err="1" smtClean="0"/>
              <a:t>Flusses</a:t>
            </a:r>
            <a:r>
              <a:rPr lang="sk-SK" sz="4400" b="1" dirty="0" smtClean="0"/>
              <a:t> „Hron“ in Zvolen </a:t>
            </a:r>
          </a:p>
          <a:p>
            <a:pPr algn="ctr">
              <a:buNone/>
            </a:pPr>
            <a:r>
              <a:rPr lang="sk-SK" sz="4400" b="1" dirty="0" smtClean="0"/>
              <a:t>in </a:t>
            </a:r>
            <a:r>
              <a:rPr lang="sk-SK" sz="4400" b="1" dirty="0" err="1" smtClean="0"/>
              <a:t>den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Jahren</a:t>
            </a:r>
            <a:r>
              <a:rPr lang="sk-SK" sz="4400" b="1" dirty="0" smtClean="0"/>
              <a:t> 2015-2018</a:t>
            </a:r>
            <a:endParaRPr lang="sk-SK" sz="4400" b="1" dirty="0"/>
          </a:p>
        </p:txBody>
      </p:sp>
      <p:pic>
        <p:nvPicPr>
          <p:cNvPr id="4" name="Obrázok 1"/>
          <p:cNvPicPr/>
          <p:nvPr/>
        </p:nvPicPr>
        <p:blipFill>
          <a:blip r:embed="rId2" cstate="print"/>
          <a:srcRect l="3394" t="16263" r="82540" b="73656"/>
          <a:stretch>
            <a:fillRect/>
          </a:stretch>
        </p:blipFill>
        <p:spPr bwMode="auto">
          <a:xfrm>
            <a:off x="929640" y="381000"/>
            <a:ext cx="4114800" cy="166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2EDE89-A202-42B5-9944-8B16BEB5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26C28A72-3B70-48A6-B09E-083FF28A4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" y="506323"/>
            <a:ext cx="5334181" cy="3238130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DB9C7442-6845-479D-B354-BE92F85419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889" y="1954122"/>
            <a:ext cx="6619111" cy="440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313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391</Words>
  <Application>Microsoft Office PowerPoint</Application>
  <PresentationFormat>Vlastná</PresentationFormat>
  <Paragraphs>279</Paragraphs>
  <Slides>17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8" baseType="lpstr">
      <vt:lpstr>Motív balíka Office</vt:lpstr>
      <vt:lpstr>Der  Einfluss des Sommers  auf den Fluss Hron</vt:lpstr>
      <vt:lpstr>Snímka 2</vt:lpstr>
      <vt:lpstr>Snímka 3</vt:lpstr>
      <vt:lpstr>Snímka 4</vt:lpstr>
      <vt:lpstr>Snímka 5</vt:lpstr>
      <vt:lpstr>Snímka 6</vt:lpstr>
      <vt:lpstr>   SHMÚ – das Nationale Hydrometeorologische Institut 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Auswirkungen des Sommers auf den Fluss Hron</dc:title>
  <dc:creator>Peter Kuka</dc:creator>
  <cp:lastModifiedBy>Nemčina</cp:lastModifiedBy>
  <cp:revision>25</cp:revision>
  <dcterms:created xsi:type="dcterms:W3CDTF">2018-10-16T17:37:48Z</dcterms:created>
  <dcterms:modified xsi:type="dcterms:W3CDTF">2018-10-19T07:42:17Z</dcterms:modified>
</cp:coreProperties>
</file>