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media/image4.jpg" ContentType="image/jpeg"/>
  <Override PartName="/ppt/media/image5.jpg" ContentType="image/jpeg"/>
  <Override PartName="/ppt/media/image6.jpg" ContentType="image/jpeg"/>
  <Override PartName="/ppt/media/image7.jpg" ContentType="image/jpeg"/>
  <Override PartName="/ppt/media/image8.jpg" ContentType="image/jpeg"/>
  <Override PartName="/ppt/media/image9.jpg" ContentType="image/jpeg"/>
  <Override PartName="/ppt/media/image10.jpg" ContentType="image/jpeg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33"/>
    <a:srgbClr val="FF99FF"/>
    <a:srgbClr val="800080"/>
    <a:srgbClr val="800000"/>
    <a:srgbClr val="0000FF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75" d="100"/>
          <a:sy n="75" d="100"/>
        </p:scale>
        <p:origin x="540" y="-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32283-1EC2-450B-A676-1813FC2A9835}" type="datetimeFigureOut">
              <a:rPr lang="fr-FR" smtClean="0"/>
              <a:t>27/02/2017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3DF02-88D4-490E-A0F0-A855E1D6A63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806580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32283-1EC2-450B-A676-1813FC2A9835}" type="datetimeFigureOut">
              <a:rPr lang="fr-FR" smtClean="0"/>
              <a:t>27/02/2017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3DF02-88D4-490E-A0F0-A855E1D6A63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368675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32283-1EC2-450B-A676-1813FC2A9835}" type="datetimeFigureOut">
              <a:rPr lang="fr-FR" smtClean="0"/>
              <a:t>27/02/2017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3DF02-88D4-490E-A0F0-A855E1D6A63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611978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32283-1EC2-450B-A676-1813FC2A9835}" type="datetimeFigureOut">
              <a:rPr lang="fr-FR" smtClean="0"/>
              <a:t>27/02/2017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3DF02-88D4-490E-A0F0-A855E1D6A63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362893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32283-1EC2-450B-A676-1813FC2A9835}" type="datetimeFigureOut">
              <a:rPr lang="fr-FR" smtClean="0"/>
              <a:t>27/02/2017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3DF02-88D4-490E-A0F0-A855E1D6A63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648956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32283-1EC2-450B-A676-1813FC2A9835}" type="datetimeFigureOut">
              <a:rPr lang="fr-FR" smtClean="0"/>
              <a:t>27/02/2017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3DF02-88D4-490E-A0F0-A855E1D6A63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14553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32283-1EC2-450B-A676-1813FC2A9835}" type="datetimeFigureOut">
              <a:rPr lang="fr-FR" smtClean="0"/>
              <a:t>27/02/2017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3DF02-88D4-490E-A0F0-A855E1D6A63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495462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32283-1EC2-450B-A676-1813FC2A9835}" type="datetimeFigureOut">
              <a:rPr lang="fr-FR" smtClean="0"/>
              <a:t>27/02/2017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3DF02-88D4-490E-A0F0-A855E1D6A63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549668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32283-1EC2-450B-A676-1813FC2A9835}" type="datetimeFigureOut">
              <a:rPr lang="fr-FR" smtClean="0"/>
              <a:t>27/02/2017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3DF02-88D4-490E-A0F0-A855E1D6A63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84235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32283-1EC2-450B-A676-1813FC2A9835}" type="datetimeFigureOut">
              <a:rPr lang="fr-FR" smtClean="0"/>
              <a:t>27/02/2017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3DF02-88D4-490E-A0F0-A855E1D6A63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152940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32283-1EC2-450B-A676-1813FC2A9835}" type="datetimeFigureOut">
              <a:rPr lang="fr-FR" smtClean="0"/>
              <a:t>27/02/2017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3DF02-88D4-490E-A0F0-A855E1D6A63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289289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932283-1EC2-450B-A676-1813FC2A9835}" type="datetimeFigureOut">
              <a:rPr lang="fr-FR" smtClean="0"/>
              <a:t>27/02/2017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E3DF02-88D4-490E-A0F0-A855E1D6A63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90076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7" Type="http://schemas.openxmlformats.org/officeDocument/2006/relationships/image" Target="../media/image10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g"/><Relationship Id="rId5" Type="http://schemas.openxmlformats.org/officeDocument/2006/relationships/image" Target="../media/image8.jpg"/><Relationship Id="rId4" Type="http://schemas.openxmlformats.org/officeDocument/2006/relationships/image" Target="../media/image7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99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48220" y="268306"/>
            <a:ext cx="11873948" cy="3101009"/>
          </a:xfrm>
        </p:spPr>
        <p:txBody>
          <a:bodyPr>
            <a:noAutofit/>
          </a:bodyPr>
          <a:lstStyle/>
          <a:p>
            <a:r>
              <a:rPr lang="fr-FR" sz="8800" dirty="0">
                <a:solidFill>
                  <a:srgbClr val="800080"/>
                </a:solidFill>
                <a:latin typeface="Baskerville" pitchFamily="2" charset="0"/>
              </a:rPr>
              <a:t>WELCOME TO THE POLISH STUDENTS</a:t>
            </a: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45775" y="2941984"/>
            <a:ext cx="4664764" cy="4664764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8496" y="4164037"/>
            <a:ext cx="4033672" cy="2316276"/>
          </a:xfrm>
          <a:prstGeom prst="rect">
            <a:avLst/>
          </a:prstGeom>
        </p:spPr>
      </p:pic>
      <p:pic>
        <p:nvPicPr>
          <p:cNvPr id="3" name="Imag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3629" y="4717776"/>
            <a:ext cx="3488792" cy="10466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96728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99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2542" y="3206800"/>
            <a:ext cx="12079458" cy="1325563"/>
          </a:xfrm>
        </p:spPr>
        <p:txBody>
          <a:bodyPr>
            <a:noAutofit/>
          </a:bodyPr>
          <a:lstStyle/>
          <a:p>
            <a:pPr algn="ctr"/>
            <a:r>
              <a:rPr lang="fr-FR" sz="9000" u="sng" dirty="0">
                <a:solidFill>
                  <a:srgbClr val="800080"/>
                </a:solidFill>
                <a:latin typeface="Baskerville" pitchFamily="2" charset="0"/>
              </a:rPr>
              <a:t>The High </a:t>
            </a:r>
            <a:r>
              <a:rPr lang="fr-FR" sz="9000" u="sng" dirty="0" err="1">
                <a:solidFill>
                  <a:srgbClr val="800080"/>
                </a:solidFill>
                <a:latin typeface="Baskerville" pitchFamily="2" charset="0"/>
              </a:rPr>
              <a:t>School</a:t>
            </a:r>
            <a:r>
              <a:rPr lang="fr-FR" sz="9000" u="sng" dirty="0">
                <a:solidFill>
                  <a:srgbClr val="800080"/>
                </a:solidFill>
                <a:latin typeface="Baskerville" pitchFamily="2" charset="0"/>
              </a:rPr>
              <a:t> in France</a:t>
            </a: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439" y="213362"/>
            <a:ext cx="4071426" cy="2794385"/>
          </a:xfrm>
          <a:prstGeom prst="rect">
            <a:avLst/>
          </a:prstGeom>
        </p:spPr>
      </p:pic>
      <p:sp>
        <p:nvSpPr>
          <p:cNvPr id="5" name="ZoneTexte 4"/>
          <p:cNvSpPr txBox="1"/>
          <p:nvPr/>
        </p:nvSpPr>
        <p:spPr>
          <a:xfrm flipH="1">
            <a:off x="6344530" y="554310"/>
            <a:ext cx="716045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0" dirty="0">
                <a:solidFill>
                  <a:schemeClr val="accent1">
                    <a:lumMod val="75000"/>
                  </a:schemeClr>
                </a:solidFill>
                <a:latin typeface="Baskerville" pitchFamily="2" charset="0"/>
              </a:rPr>
              <a:t>3 </a:t>
            </a:r>
            <a:r>
              <a:rPr lang="fr-FR" sz="10000" dirty="0" err="1">
                <a:solidFill>
                  <a:schemeClr val="accent1">
                    <a:lumMod val="75000"/>
                  </a:schemeClr>
                </a:solidFill>
                <a:latin typeface="Baskerville" pitchFamily="2" charset="0"/>
              </a:rPr>
              <a:t>Years</a:t>
            </a:r>
            <a:endParaRPr lang="fr-FR" sz="10000" dirty="0">
              <a:solidFill>
                <a:schemeClr val="accent1">
                  <a:lumMod val="75000"/>
                </a:schemeClr>
              </a:solidFill>
              <a:latin typeface="Baskerville" pitchFamily="2" charset="0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3633084" y="4943696"/>
            <a:ext cx="4854214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0" dirty="0">
                <a:solidFill>
                  <a:srgbClr val="660033"/>
                </a:solidFill>
                <a:latin typeface="Baskerville" pitchFamily="2" charset="0"/>
              </a:rPr>
              <a:t>4 </a:t>
            </a:r>
            <a:r>
              <a:rPr lang="fr-FR" sz="10000" dirty="0" err="1">
                <a:solidFill>
                  <a:srgbClr val="660033"/>
                </a:solidFill>
                <a:latin typeface="Baskerville" pitchFamily="2" charset="0"/>
              </a:rPr>
              <a:t>subjects</a:t>
            </a:r>
            <a:endParaRPr lang="fr-FR" sz="10000" dirty="0">
              <a:solidFill>
                <a:srgbClr val="660033"/>
              </a:solidFill>
              <a:latin typeface="Baskerville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75699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99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Autofit/>
          </a:bodyPr>
          <a:lstStyle/>
          <a:p>
            <a:pPr algn="ctr"/>
            <a:r>
              <a:rPr lang="fr-FR" sz="6400" u="sng" dirty="0">
                <a:solidFill>
                  <a:srgbClr val="800080"/>
                </a:solidFill>
                <a:latin typeface="Baskerville" pitchFamily="2" charset="0"/>
              </a:rPr>
              <a:t>The 3 </a:t>
            </a:r>
            <a:r>
              <a:rPr lang="fr-FR" sz="6400" u="sng" dirty="0" err="1">
                <a:solidFill>
                  <a:srgbClr val="800080"/>
                </a:solidFill>
                <a:latin typeface="Baskerville" pitchFamily="2" charset="0"/>
              </a:rPr>
              <a:t>different</a:t>
            </a:r>
            <a:r>
              <a:rPr lang="fr-FR" sz="6400" u="sng" dirty="0">
                <a:solidFill>
                  <a:srgbClr val="800080"/>
                </a:solidFill>
                <a:latin typeface="Baskerville" pitchFamily="2" charset="0"/>
              </a:rPr>
              <a:t> grades in high </a:t>
            </a:r>
            <a:r>
              <a:rPr lang="fr-FR" sz="6400" u="sng" dirty="0" err="1">
                <a:solidFill>
                  <a:srgbClr val="800080"/>
                </a:solidFill>
                <a:latin typeface="Baskerville" pitchFamily="2" charset="0"/>
              </a:rPr>
              <a:t>School</a:t>
            </a:r>
            <a:endParaRPr lang="fr-FR" sz="6400" u="sng" dirty="0">
              <a:solidFill>
                <a:srgbClr val="800080"/>
              </a:solidFill>
              <a:latin typeface="Baskerville" pitchFamily="2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-1" y="1825625"/>
            <a:ext cx="12090401" cy="4351338"/>
          </a:xfrm>
        </p:spPr>
        <p:txBody>
          <a:bodyPr>
            <a:noAutofit/>
          </a:bodyPr>
          <a:lstStyle/>
          <a:p>
            <a:r>
              <a:rPr lang="fr-FR" dirty="0">
                <a:solidFill>
                  <a:srgbClr val="002060"/>
                </a:solidFill>
              </a:rPr>
              <a:t>-La seconde(10th grade</a:t>
            </a:r>
            <a:r>
              <a:rPr lang="fr-FR" sz="2200" dirty="0">
                <a:solidFill>
                  <a:srgbClr val="002060"/>
                </a:solidFill>
              </a:rPr>
              <a:t>):  - </a:t>
            </a:r>
            <a:r>
              <a:rPr lang="fr-FR" sz="2200" dirty="0" err="1">
                <a:solidFill>
                  <a:srgbClr val="002060"/>
                </a:solidFill>
              </a:rPr>
              <a:t>discovery</a:t>
            </a:r>
            <a:r>
              <a:rPr lang="fr-FR" sz="2200" dirty="0">
                <a:solidFill>
                  <a:srgbClr val="002060"/>
                </a:solidFill>
              </a:rPr>
              <a:t> of the high </a:t>
            </a:r>
            <a:r>
              <a:rPr lang="fr-FR" sz="2200" dirty="0" err="1">
                <a:solidFill>
                  <a:srgbClr val="002060"/>
                </a:solidFill>
              </a:rPr>
              <a:t>school</a:t>
            </a:r>
            <a:endParaRPr lang="fr-FR" sz="2200" dirty="0">
              <a:solidFill>
                <a:srgbClr val="002060"/>
              </a:solidFill>
            </a:endParaRPr>
          </a:p>
          <a:p>
            <a:r>
              <a:rPr lang="fr-FR" sz="2000" dirty="0">
                <a:solidFill>
                  <a:srgbClr val="002060"/>
                </a:solidFill>
              </a:rPr>
              <a:t>                                                                - At the end of the first trimestre </a:t>
            </a:r>
            <a:r>
              <a:rPr lang="fr-FR" sz="2000" dirty="0" err="1">
                <a:solidFill>
                  <a:srgbClr val="002060"/>
                </a:solidFill>
              </a:rPr>
              <a:t>we</a:t>
            </a:r>
            <a:r>
              <a:rPr lang="fr-FR" sz="2000" dirty="0">
                <a:solidFill>
                  <a:srgbClr val="002060"/>
                </a:solidFill>
              </a:rPr>
              <a:t> have to </a:t>
            </a:r>
            <a:r>
              <a:rPr lang="fr-FR" sz="2000" dirty="0" err="1">
                <a:solidFill>
                  <a:srgbClr val="002060"/>
                </a:solidFill>
              </a:rPr>
              <a:t>choose</a:t>
            </a:r>
            <a:r>
              <a:rPr lang="fr-FR" sz="2000" dirty="0">
                <a:solidFill>
                  <a:srgbClr val="002060"/>
                </a:solidFill>
              </a:rPr>
              <a:t> </a:t>
            </a:r>
            <a:r>
              <a:rPr lang="fr-FR" sz="2000" dirty="0" err="1">
                <a:solidFill>
                  <a:srgbClr val="002060"/>
                </a:solidFill>
              </a:rPr>
              <a:t>between</a:t>
            </a:r>
            <a:r>
              <a:rPr lang="fr-FR" sz="2000" dirty="0">
                <a:solidFill>
                  <a:srgbClr val="002060"/>
                </a:solidFill>
              </a:rPr>
              <a:t> </a:t>
            </a:r>
            <a:r>
              <a:rPr lang="fr-FR" sz="2000" dirty="0" err="1">
                <a:solidFill>
                  <a:srgbClr val="002060"/>
                </a:solidFill>
              </a:rPr>
              <a:t>two</a:t>
            </a:r>
            <a:r>
              <a:rPr lang="fr-FR" sz="2000" dirty="0">
                <a:solidFill>
                  <a:srgbClr val="002060"/>
                </a:solidFill>
              </a:rPr>
              <a:t> </a:t>
            </a:r>
            <a:r>
              <a:rPr lang="fr-FR" sz="2000" dirty="0" err="1">
                <a:solidFill>
                  <a:srgbClr val="002060"/>
                </a:solidFill>
              </a:rPr>
              <a:t>subjects</a:t>
            </a:r>
            <a:r>
              <a:rPr lang="fr-FR" sz="2000" dirty="0">
                <a:solidFill>
                  <a:srgbClr val="002060"/>
                </a:solidFill>
              </a:rPr>
              <a:t>.</a:t>
            </a:r>
          </a:p>
          <a:p>
            <a:r>
              <a:rPr lang="fr-FR" sz="2200" dirty="0">
                <a:solidFill>
                  <a:srgbClr val="002060"/>
                </a:solidFill>
              </a:rPr>
              <a:t>                                                          - at the end of the </a:t>
            </a:r>
            <a:r>
              <a:rPr lang="fr-FR" sz="2200" dirty="0" err="1">
                <a:solidFill>
                  <a:srgbClr val="002060"/>
                </a:solidFill>
              </a:rPr>
              <a:t>year</a:t>
            </a:r>
            <a:r>
              <a:rPr lang="fr-FR" sz="2200" dirty="0">
                <a:solidFill>
                  <a:srgbClr val="002060"/>
                </a:solidFill>
              </a:rPr>
              <a:t> the </a:t>
            </a:r>
            <a:r>
              <a:rPr lang="fr-FR" sz="2200" dirty="0" err="1">
                <a:solidFill>
                  <a:srgbClr val="002060"/>
                </a:solidFill>
              </a:rPr>
              <a:t>subject</a:t>
            </a:r>
            <a:r>
              <a:rPr lang="fr-FR" sz="2200" dirty="0">
                <a:solidFill>
                  <a:srgbClr val="002060"/>
                </a:solidFill>
              </a:rPr>
              <a:t> </a:t>
            </a:r>
            <a:r>
              <a:rPr lang="fr-FR" sz="2200" dirty="0" err="1">
                <a:solidFill>
                  <a:srgbClr val="002060"/>
                </a:solidFill>
              </a:rPr>
              <a:t>is</a:t>
            </a:r>
            <a:r>
              <a:rPr lang="fr-FR" sz="2200" dirty="0">
                <a:solidFill>
                  <a:srgbClr val="002060"/>
                </a:solidFill>
              </a:rPr>
              <a:t> </a:t>
            </a:r>
            <a:r>
              <a:rPr lang="fr-FR" sz="2200" dirty="0" err="1">
                <a:solidFill>
                  <a:srgbClr val="002060"/>
                </a:solidFill>
              </a:rPr>
              <a:t>chosen</a:t>
            </a:r>
            <a:r>
              <a:rPr lang="fr-FR" sz="2200" dirty="0">
                <a:solidFill>
                  <a:srgbClr val="002060"/>
                </a:solidFill>
              </a:rPr>
              <a:t>.</a:t>
            </a:r>
          </a:p>
          <a:p>
            <a:endParaRPr lang="fr-FR" sz="2000" dirty="0">
              <a:solidFill>
                <a:srgbClr val="002060"/>
              </a:solidFill>
            </a:endParaRPr>
          </a:p>
          <a:p>
            <a:r>
              <a:rPr lang="fr-FR" dirty="0">
                <a:solidFill>
                  <a:srgbClr val="660033"/>
                </a:solidFill>
              </a:rPr>
              <a:t>-La première (11th grade</a:t>
            </a:r>
            <a:r>
              <a:rPr lang="fr-FR" sz="2200" dirty="0">
                <a:solidFill>
                  <a:srgbClr val="660033"/>
                </a:solidFill>
              </a:rPr>
              <a:t>)</a:t>
            </a:r>
            <a:r>
              <a:rPr lang="fr-FR" sz="2200" dirty="0">
                <a:solidFill>
                  <a:srgbClr val="660033"/>
                </a:solidFill>
                <a:sym typeface="Wingdings" panose="05000000000000000000" pitchFamily="2" charset="2"/>
              </a:rPr>
              <a:t>: - the classes are </a:t>
            </a:r>
            <a:r>
              <a:rPr lang="fr-FR" sz="2200" dirty="0" err="1">
                <a:solidFill>
                  <a:srgbClr val="660033"/>
                </a:solidFill>
                <a:sym typeface="Wingdings" panose="05000000000000000000" pitchFamily="2" charset="2"/>
              </a:rPr>
              <a:t>divided</a:t>
            </a:r>
            <a:r>
              <a:rPr lang="fr-FR" sz="2200" dirty="0">
                <a:solidFill>
                  <a:srgbClr val="660033"/>
                </a:solidFill>
                <a:sym typeface="Wingdings" panose="05000000000000000000" pitchFamily="2" charset="2"/>
              </a:rPr>
              <a:t> </a:t>
            </a:r>
            <a:r>
              <a:rPr lang="fr-FR" sz="2200" dirty="0" err="1">
                <a:solidFill>
                  <a:srgbClr val="660033"/>
                </a:solidFill>
                <a:sym typeface="Wingdings" panose="05000000000000000000" pitchFamily="2" charset="2"/>
              </a:rPr>
              <a:t>into</a:t>
            </a:r>
            <a:r>
              <a:rPr lang="fr-FR" sz="2200" dirty="0">
                <a:solidFill>
                  <a:srgbClr val="660033"/>
                </a:solidFill>
                <a:sym typeface="Wingdings" panose="05000000000000000000" pitchFamily="2" charset="2"/>
              </a:rPr>
              <a:t> four </a:t>
            </a:r>
            <a:r>
              <a:rPr lang="fr-FR" sz="2200" dirty="0" err="1">
                <a:solidFill>
                  <a:srgbClr val="660033"/>
                </a:solidFill>
                <a:sym typeface="Wingdings" panose="05000000000000000000" pitchFamily="2" charset="2"/>
              </a:rPr>
              <a:t>subjects</a:t>
            </a:r>
            <a:r>
              <a:rPr lang="fr-FR" sz="2200" dirty="0">
                <a:solidFill>
                  <a:srgbClr val="660033"/>
                </a:solidFill>
                <a:sym typeface="Wingdings" panose="05000000000000000000" pitchFamily="2" charset="2"/>
              </a:rPr>
              <a:t>  </a:t>
            </a:r>
          </a:p>
          <a:p>
            <a:pPr lvl="8"/>
            <a:r>
              <a:rPr lang="fr-FR" sz="2200" dirty="0">
                <a:solidFill>
                  <a:srgbClr val="660033"/>
                </a:solidFill>
                <a:sym typeface="Wingdings" panose="05000000000000000000" pitchFamily="2" charset="2"/>
              </a:rPr>
              <a:t>  - in the middle of the </a:t>
            </a:r>
            <a:r>
              <a:rPr lang="fr-FR" sz="2200" dirty="0" err="1">
                <a:solidFill>
                  <a:srgbClr val="660033"/>
                </a:solidFill>
                <a:sym typeface="Wingdings" panose="05000000000000000000" pitchFamily="2" charset="2"/>
              </a:rPr>
              <a:t>year</a:t>
            </a:r>
            <a:r>
              <a:rPr lang="fr-FR" sz="2200" dirty="0">
                <a:solidFill>
                  <a:srgbClr val="660033"/>
                </a:solidFill>
                <a:sym typeface="Wingdings" panose="05000000000000000000" pitchFamily="2" charset="2"/>
              </a:rPr>
              <a:t> </a:t>
            </a:r>
            <a:r>
              <a:rPr lang="fr-FR" sz="2200" dirty="0" err="1">
                <a:solidFill>
                  <a:srgbClr val="660033"/>
                </a:solidFill>
                <a:sym typeface="Wingdings" panose="05000000000000000000" pitchFamily="2" charset="2"/>
              </a:rPr>
              <a:t>it’s</a:t>
            </a:r>
            <a:r>
              <a:rPr lang="fr-FR" sz="2200" dirty="0">
                <a:solidFill>
                  <a:srgbClr val="660033"/>
                </a:solidFill>
                <a:sym typeface="Wingdings" panose="05000000000000000000" pitchFamily="2" charset="2"/>
              </a:rPr>
              <a:t> the </a:t>
            </a:r>
            <a:r>
              <a:rPr lang="fr-FR" sz="2200" dirty="0" err="1">
                <a:solidFill>
                  <a:srgbClr val="660033"/>
                </a:solidFill>
                <a:sym typeface="Wingdings" panose="05000000000000000000" pitchFamily="2" charset="2"/>
              </a:rPr>
              <a:t>mock</a:t>
            </a:r>
            <a:r>
              <a:rPr lang="fr-FR" sz="2200" dirty="0">
                <a:solidFill>
                  <a:srgbClr val="660033"/>
                </a:solidFill>
                <a:sym typeface="Wingdings" panose="05000000000000000000" pitchFamily="2" charset="2"/>
              </a:rPr>
              <a:t> </a:t>
            </a:r>
            <a:r>
              <a:rPr lang="fr-FR" sz="2200" dirty="0" err="1">
                <a:solidFill>
                  <a:srgbClr val="660033"/>
                </a:solidFill>
                <a:sym typeface="Wingdings" panose="05000000000000000000" pitchFamily="2" charset="2"/>
              </a:rPr>
              <a:t>baccalaureate</a:t>
            </a:r>
            <a:endParaRPr lang="fr-FR" sz="2200" dirty="0">
              <a:solidFill>
                <a:srgbClr val="660033"/>
              </a:solidFill>
              <a:sym typeface="Wingdings" panose="05000000000000000000" pitchFamily="2" charset="2"/>
            </a:endParaRPr>
          </a:p>
          <a:p>
            <a:pPr lvl="8"/>
            <a:r>
              <a:rPr lang="fr-FR" sz="2200" dirty="0">
                <a:solidFill>
                  <a:srgbClr val="660033"/>
                </a:solidFill>
                <a:sym typeface="Wingdings" panose="05000000000000000000" pitchFamily="2" charset="2"/>
              </a:rPr>
              <a:t>  - At the end of the </a:t>
            </a:r>
            <a:r>
              <a:rPr lang="fr-FR" sz="2200" dirty="0" err="1">
                <a:solidFill>
                  <a:srgbClr val="660033"/>
                </a:solidFill>
                <a:sym typeface="Wingdings" panose="05000000000000000000" pitchFamily="2" charset="2"/>
              </a:rPr>
              <a:t>year</a:t>
            </a:r>
            <a:r>
              <a:rPr lang="fr-FR" sz="2200" dirty="0">
                <a:solidFill>
                  <a:srgbClr val="660033"/>
                </a:solidFill>
                <a:sym typeface="Wingdings" panose="05000000000000000000" pitchFamily="2" charset="2"/>
              </a:rPr>
              <a:t> </a:t>
            </a:r>
            <a:r>
              <a:rPr lang="fr-FR" sz="2200" dirty="0" err="1">
                <a:solidFill>
                  <a:srgbClr val="660033"/>
                </a:solidFill>
                <a:sym typeface="Wingdings" panose="05000000000000000000" pitchFamily="2" charset="2"/>
              </a:rPr>
              <a:t>it’s</a:t>
            </a:r>
            <a:r>
              <a:rPr lang="fr-FR" sz="2200" dirty="0">
                <a:solidFill>
                  <a:srgbClr val="660033"/>
                </a:solidFill>
                <a:sym typeface="Wingdings" panose="05000000000000000000" pitchFamily="2" charset="2"/>
              </a:rPr>
              <a:t> the </a:t>
            </a:r>
            <a:r>
              <a:rPr lang="fr-FR" sz="2200" dirty="0" err="1">
                <a:solidFill>
                  <a:srgbClr val="660033"/>
                </a:solidFill>
                <a:sym typeface="Wingdings" panose="05000000000000000000" pitchFamily="2" charset="2"/>
              </a:rPr>
              <a:t>baccalaureate</a:t>
            </a:r>
            <a:r>
              <a:rPr lang="fr-FR" sz="2200" dirty="0">
                <a:solidFill>
                  <a:srgbClr val="660033"/>
                </a:solidFill>
                <a:sym typeface="Wingdings" panose="05000000000000000000" pitchFamily="2" charset="2"/>
              </a:rPr>
              <a:t>( </a:t>
            </a:r>
            <a:r>
              <a:rPr lang="fr-FR" sz="2200" dirty="0" err="1">
                <a:solidFill>
                  <a:srgbClr val="660033"/>
                </a:solidFill>
                <a:sym typeface="Wingdings" panose="05000000000000000000" pitchFamily="2" charset="2"/>
              </a:rPr>
              <a:t>frenche</a:t>
            </a:r>
            <a:r>
              <a:rPr lang="fr-FR" sz="2200" dirty="0">
                <a:solidFill>
                  <a:srgbClr val="660033"/>
                </a:solidFill>
                <a:sym typeface="Wingdings" panose="05000000000000000000" pitchFamily="2" charset="2"/>
              </a:rPr>
              <a:t> and </a:t>
            </a:r>
            <a:r>
              <a:rPr lang="fr-FR" sz="2200" dirty="0" err="1">
                <a:solidFill>
                  <a:srgbClr val="660033"/>
                </a:solidFill>
                <a:sym typeface="Wingdings" panose="05000000000000000000" pitchFamily="2" charset="2"/>
              </a:rPr>
              <a:t>biology</a:t>
            </a:r>
            <a:r>
              <a:rPr lang="fr-FR" sz="2200" dirty="0">
                <a:solidFill>
                  <a:srgbClr val="660033"/>
                </a:solidFill>
                <a:sym typeface="Wingdings" panose="05000000000000000000" pitchFamily="2" charset="2"/>
              </a:rPr>
              <a:t>)</a:t>
            </a:r>
          </a:p>
          <a:p>
            <a:endParaRPr lang="fr-FR" sz="2200" dirty="0">
              <a:sym typeface="Wingdings" panose="05000000000000000000" pitchFamily="2" charset="2"/>
            </a:endParaRPr>
          </a:p>
          <a:p>
            <a:r>
              <a:rPr lang="fr-FR" dirty="0">
                <a:solidFill>
                  <a:srgbClr val="800000"/>
                </a:solidFill>
                <a:sym typeface="Wingdings" panose="05000000000000000000" pitchFamily="2" charset="2"/>
              </a:rPr>
              <a:t>-La terminale(12th grade</a:t>
            </a:r>
            <a:r>
              <a:rPr lang="fr-FR" sz="2200" dirty="0">
                <a:solidFill>
                  <a:srgbClr val="800000"/>
                </a:solidFill>
                <a:sym typeface="Wingdings" panose="05000000000000000000" pitchFamily="2" charset="2"/>
              </a:rPr>
              <a:t>): </a:t>
            </a:r>
            <a:r>
              <a:rPr lang="fr-FR" sz="2200">
                <a:solidFill>
                  <a:srgbClr val="800000"/>
                </a:solidFill>
                <a:sym typeface="Wingdings" panose="05000000000000000000" pitchFamily="2" charset="2"/>
              </a:rPr>
              <a:t>-Progress</a:t>
            </a:r>
            <a:endParaRPr lang="fr-FR" sz="2200" dirty="0">
              <a:solidFill>
                <a:srgbClr val="800000"/>
              </a:solidFill>
              <a:sym typeface="Wingdings" panose="05000000000000000000" pitchFamily="2" charset="2"/>
            </a:endParaRPr>
          </a:p>
          <a:p>
            <a:r>
              <a:rPr lang="fr-FR" sz="2200" dirty="0">
                <a:solidFill>
                  <a:srgbClr val="800000"/>
                </a:solidFill>
                <a:sym typeface="Wingdings" panose="05000000000000000000" pitchFamily="2" charset="2"/>
              </a:rPr>
              <a:t>                                                             -In the middle of the </a:t>
            </a:r>
            <a:r>
              <a:rPr lang="fr-FR" sz="2200" dirty="0" err="1">
                <a:solidFill>
                  <a:srgbClr val="800000"/>
                </a:solidFill>
                <a:sym typeface="Wingdings" panose="05000000000000000000" pitchFamily="2" charset="2"/>
              </a:rPr>
              <a:t>year</a:t>
            </a:r>
            <a:r>
              <a:rPr lang="fr-FR" sz="2200" dirty="0">
                <a:solidFill>
                  <a:srgbClr val="800000"/>
                </a:solidFill>
                <a:sym typeface="Wingdings" panose="05000000000000000000" pitchFamily="2" charset="2"/>
              </a:rPr>
              <a:t> </a:t>
            </a:r>
            <a:r>
              <a:rPr lang="fr-FR" sz="2200" dirty="0" err="1">
                <a:solidFill>
                  <a:srgbClr val="800000"/>
                </a:solidFill>
                <a:sym typeface="Wingdings" panose="05000000000000000000" pitchFamily="2" charset="2"/>
              </a:rPr>
              <a:t>it’s</a:t>
            </a:r>
            <a:r>
              <a:rPr lang="fr-FR" sz="2200" dirty="0">
                <a:solidFill>
                  <a:srgbClr val="800000"/>
                </a:solidFill>
                <a:sym typeface="Wingdings" panose="05000000000000000000" pitchFamily="2" charset="2"/>
              </a:rPr>
              <a:t> the </a:t>
            </a:r>
            <a:r>
              <a:rPr lang="fr-FR" sz="2200" dirty="0" err="1">
                <a:solidFill>
                  <a:srgbClr val="800000"/>
                </a:solidFill>
                <a:sym typeface="Wingdings" panose="05000000000000000000" pitchFamily="2" charset="2"/>
              </a:rPr>
              <a:t>mock</a:t>
            </a:r>
            <a:r>
              <a:rPr lang="fr-FR" sz="2200" dirty="0">
                <a:solidFill>
                  <a:srgbClr val="800000"/>
                </a:solidFill>
                <a:sym typeface="Wingdings" panose="05000000000000000000" pitchFamily="2" charset="2"/>
              </a:rPr>
              <a:t> </a:t>
            </a:r>
            <a:r>
              <a:rPr lang="fr-FR" sz="2200" dirty="0" err="1">
                <a:solidFill>
                  <a:srgbClr val="800000"/>
                </a:solidFill>
                <a:sym typeface="Wingdings" panose="05000000000000000000" pitchFamily="2" charset="2"/>
              </a:rPr>
              <a:t>baccalaureate</a:t>
            </a:r>
            <a:r>
              <a:rPr lang="fr-FR" sz="2200" dirty="0">
                <a:solidFill>
                  <a:srgbClr val="800000"/>
                </a:solidFill>
                <a:sym typeface="Wingdings" panose="05000000000000000000" pitchFamily="2" charset="2"/>
              </a:rPr>
              <a:t> </a:t>
            </a:r>
            <a:r>
              <a:rPr lang="fr-FR" sz="2200" dirty="0" err="1">
                <a:solidFill>
                  <a:srgbClr val="800000"/>
                </a:solidFill>
                <a:sym typeface="Wingdings" panose="05000000000000000000" pitchFamily="2" charset="2"/>
              </a:rPr>
              <a:t>too</a:t>
            </a:r>
            <a:endParaRPr lang="fr-FR" sz="2200" dirty="0">
              <a:solidFill>
                <a:srgbClr val="800000"/>
              </a:solidFill>
              <a:sym typeface="Wingdings" panose="05000000000000000000" pitchFamily="2" charset="2"/>
            </a:endParaRPr>
          </a:p>
          <a:p>
            <a:r>
              <a:rPr lang="fr-FR" sz="2200" dirty="0">
                <a:solidFill>
                  <a:srgbClr val="800000"/>
                </a:solidFill>
                <a:sym typeface="Wingdings" panose="05000000000000000000" pitchFamily="2" charset="2"/>
              </a:rPr>
              <a:t>                                                             -At the end </a:t>
            </a:r>
            <a:r>
              <a:rPr lang="fr-FR" sz="2200" dirty="0" err="1">
                <a:solidFill>
                  <a:srgbClr val="800000"/>
                </a:solidFill>
                <a:sym typeface="Wingdings" panose="05000000000000000000" pitchFamily="2" charset="2"/>
              </a:rPr>
              <a:t>it’s</a:t>
            </a:r>
            <a:r>
              <a:rPr lang="fr-FR" sz="2200" dirty="0">
                <a:solidFill>
                  <a:srgbClr val="800000"/>
                </a:solidFill>
                <a:sym typeface="Wingdings" panose="05000000000000000000" pitchFamily="2" charset="2"/>
              </a:rPr>
              <a:t> the final </a:t>
            </a:r>
            <a:r>
              <a:rPr lang="fr-FR" sz="2200" dirty="0" err="1">
                <a:solidFill>
                  <a:srgbClr val="800000"/>
                </a:solidFill>
                <a:sym typeface="Wingdings" panose="05000000000000000000" pitchFamily="2" charset="2"/>
              </a:rPr>
              <a:t>baccalaureate</a:t>
            </a:r>
            <a:endParaRPr lang="fr-FR" sz="2200" dirty="0">
              <a:solidFill>
                <a:srgbClr val="800000"/>
              </a:solidFill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4084447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99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210381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fr-FR" sz="8000" u="sng" dirty="0">
                <a:solidFill>
                  <a:srgbClr val="660033"/>
                </a:solidFill>
                <a:latin typeface="Baskerville" pitchFamily="2" charset="0"/>
              </a:rPr>
              <a:t>The </a:t>
            </a:r>
            <a:r>
              <a:rPr lang="fr-FR" sz="8000" u="sng" dirty="0" err="1">
                <a:solidFill>
                  <a:srgbClr val="660033"/>
                </a:solidFill>
                <a:latin typeface="Baskerville" pitchFamily="2" charset="0"/>
              </a:rPr>
              <a:t>different</a:t>
            </a:r>
            <a:r>
              <a:rPr lang="fr-FR" sz="8000" u="sng" dirty="0">
                <a:solidFill>
                  <a:srgbClr val="660033"/>
                </a:solidFill>
                <a:latin typeface="Baskerville" pitchFamily="2" charset="0"/>
              </a:rPr>
              <a:t> </a:t>
            </a:r>
            <a:r>
              <a:rPr lang="fr-FR" sz="8000" u="sng" dirty="0" err="1">
                <a:solidFill>
                  <a:srgbClr val="660033"/>
                </a:solidFill>
                <a:latin typeface="Baskerville" pitchFamily="2" charset="0"/>
              </a:rPr>
              <a:t>Subjects</a:t>
            </a:r>
            <a:endParaRPr lang="fr-FR" sz="8000" u="sng" dirty="0">
              <a:solidFill>
                <a:srgbClr val="660033"/>
              </a:solidFill>
              <a:latin typeface="Baskerville" pitchFamily="2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798967"/>
            <a:ext cx="5671930" cy="6097308"/>
          </a:xfrm>
        </p:spPr>
        <p:txBody>
          <a:bodyPr>
            <a:normAutofit fontScale="92500" lnSpcReduction="10000"/>
          </a:bodyPr>
          <a:lstStyle/>
          <a:p>
            <a:endParaRPr lang="fr-FR" dirty="0"/>
          </a:p>
          <a:p>
            <a:pPr marL="0" indent="0">
              <a:buNone/>
            </a:pPr>
            <a:endParaRPr lang="fr-FR" sz="4400" dirty="0"/>
          </a:p>
          <a:p>
            <a:pPr marL="0" indent="0">
              <a:buNone/>
            </a:pPr>
            <a:r>
              <a:rPr lang="fr-FR" sz="4400" dirty="0"/>
              <a:t>-</a:t>
            </a:r>
            <a:r>
              <a:rPr lang="fr-FR" sz="5600" dirty="0" err="1"/>
              <a:t>S</a:t>
            </a:r>
            <a:r>
              <a:rPr lang="fr-FR" dirty="0" err="1"/>
              <a:t>:</a:t>
            </a:r>
            <a:r>
              <a:rPr lang="fr-FR" sz="2400" dirty="0" err="1"/>
              <a:t>The</a:t>
            </a:r>
            <a:r>
              <a:rPr lang="fr-FR" sz="2400" dirty="0"/>
              <a:t> </a:t>
            </a:r>
            <a:r>
              <a:rPr lang="fr-FR" sz="2400" dirty="0" err="1"/>
              <a:t>scientific</a:t>
            </a:r>
            <a:r>
              <a:rPr lang="fr-FR" sz="2400" dirty="0"/>
              <a:t> </a:t>
            </a:r>
            <a:r>
              <a:rPr lang="fr-FR" sz="2400" dirty="0" err="1"/>
              <a:t>subjects</a:t>
            </a:r>
            <a:r>
              <a:rPr lang="fr-FR" sz="2400" dirty="0"/>
              <a:t> </a:t>
            </a:r>
            <a:r>
              <a:rPr lang="fr-FR" sz="2400" dirty="0" err="1"/>
              <a:t>with</a:t>
            </a:r>
            <a:r>
              <a:rPr lang="fr-FR" sz="2400" dirty="0"/>
              <a:t>:</a:t>
            </a:r>
          </a:p>
          <a:p>
            <a:pPr marL="0" indent="0">
              <a:buNone/>
            </a:pPr>
            <a:r>
              <a:rPr lang="fr-FR" sz="2400" dirty="0"/>
              <a:t>                      -</a:t>
            </a:r>
            <a:r>
              <a:rPr lang="fr-FR" sz="2400" dirty="0" err="1"/>
              <a:t>Mathematics</a:t>
            </a:r>
            <a:endParaRPr lang="fr-FR" sz="2400" dirty="0"/>
          </a:p>
          <a:p>
            <a:pPr marL="0" indent="0">
              <a:buNone/>
            </a:pPr>
            <a:r>
              <a:rPr lang="fr-FR" sz="2400" dirty="0"/>
              <a:t>                      -</a:t>
            </a:r>
            <a:r>
              <a:rPr lang="fr-FR" sz="2400" dirty="0" err="1"/>
              <a:t>Biology</a:t>
            </a:r>
            <a:endParaRPr lang="fr-FR" sz="2400" dirty="0"/>
          </a:p>
          <a:p>
            <a:pPr marL="0" indent="0">
              <a:buNone/>
            </a:pPr>
            <a:r>
              <a:rPr lang="fr-FR" sz="2400" dirty="0"/>
              <a:t>                      -</a:t>
            </a:r>
            <a:r>
              <a:rPr lang="fr-FR" sz="2400" dirty="0" err="1"/>
              <a:t>Physics</a:t>
            </a:r>
            <a:r>
              <a:rPr lang="fr-FR" sz="2400" dirty="0"/>
              <a:t> and </a:t>
            </a:r>
            <a:r>
              <a:rPr lang="fr-FR" sz="2400" dirty="0" err="1"/>
              <a:t>Chemistry</a:t>
            </a:r>
            <a:endParaRPr lang="fr-FR" sz="2400" dirty="0"/>
          </a:p>
          <a:p>
            <a:pPr marL="0" indent="0">
              <a:buNone/>
            </a:pPr>
            <a:endParaRPr lang="fr-FR" sz="2600" dirty="0"/>
          </a:p>
          <a:p>
            <a:pPr marL="0" indent="0">
              <a:buNone/>
            </a:pPr>
            <a:r>
              <a:rPr lang="fr-FR" sz="4800" dirty="0"/>
              <a:t>-</a:t>
            </a:r>
            <a:r>
              <a:rPr lang="fr-FR" sz="5600" dirty="0" err="1"/>
              <a:t>ES</a:t>
            </a:r>
            <a:r>
              <a:rPr lang="fr-FR" dirty="0" err="1"/>
              <a:t>:</a:t>
            </a:r>
            <a:r>
              <a:rPr lang="fr-FR" sz="2400" dirty="0" err="1"/>
              <a:t>The</a:t>
            </a:r>
            <a:r>
              <a:rPr lang="fr-FR" sz="2400" dirty="0"/>
              <a:t> </a:t>
            </a:r>
            <a:r>
              <a:rPr lang="fr-FR" sz="2400" dirty="0" err="1"/>
              <a:t>economic</a:t>
            </a:r>
            <a:r>
              <a:rPr lang="fr-FR" sz="2400" dirty="0"/>
              <a:t> and social </a:t>
            </a:r>
            <a:r>
              <a:rPr lang="fr-FR" sz="2400" dirty="0" err="1"/>
              <a:t>subjects</a:t>
            </a:r>
            <a:r>
              <a:rPr lang="fr-FR" sz="2400" dirty="0"/>
              <a:t> </a:t>
            </a:r>
            <a:r>
              <a:rPr lang="fr-FR" sz="2400" dirty="0" err="1"/>
              <a:t>with</a:t>
            </a:r>
            <a:r>
              <a:rPr lang="fr-FR" sz="2400" dirty="0"/>
              <a:t>: </a:t>
            </a:r>
          </a:p>
          <a:p>
            <a:pPr marL="0" indent="0">
              <a:buNone/>
            </a:pPr>
            <a:r>
              <a:rPr lang="fr-FR" sz="2400" dirty="0"/>
              <a:t>                      -French</a:t>
            </a:r>
          </a:p>
          <a:p>
            <a:pPr marL="0" indent="0">
              <a:buNone/>
            </a:pPr>
            <a:r>
              <a:rPr lang="fr-FR" sz="2400" dirty="0"/>
              <a:t>                      -</a:t>
            </a:r>
            <a:r>
              <a:rPr lang="fr-FR" sz="2400" dirty="0" err="1"/>
              <a:t>History</a:t>
            </a:r>
            <a:endParaRPr lang="fr-FR" sz="2400" dirty="0"/>
          </a:p>
          <a:p>
            <a:pPr marL="0" indent="0">
              <a:buNone/>
            </a:pPr>
            <a:r>
              <a:rPr lang="fr-FR" sz="2400" dirty="0"/>
              <a:t>                      -</a:t>
            </a:r>
            <a:r>
              <a:rPr lang="fr-FR" sz="2400" dirty="0" err="1"/>
              <a:t>Economy</a:t>
            </a:r>
            <a:endParaRPr lang="fr-FR" sz="2400" dirty="0"/>
          </a:p>
          <a:p>
            <a:pPr marL="0" indent="0">
              <a:buNone/>
            </a:pPr>
            <a:r>
              <a:rPr lang="fr-FR" sz="2400" dirty="0"/>
              <a:t>                      -</a:t>
            </a:r>
            <a:r>
              <a:rPr lang="fr-FR" sz="2400" dirty="0" err="1"/>
              <a:t>Mathematics</a:t>
            </a:r>
            <a:endParaRPr lang="fr-FR" sz="2400" dirty="0"/>
          </a:p>
        </p:txBody>
      </p:sp>
      <p:sp>
        <p:nvSpPr>
          <p:cNvPr id="4" name="ZoneTexte 3"/>
          <p:cNvSpPr txBox="1"/>
          <p:nvPr/>
        </p:nvSpPr>
        <p:spPr>
          <a:xfrm>
            <a:off x="6692347" y="1814239"/>
            <a:ext cx="5499653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800" dirty="0"/>
              <a:t>-</a:t>
            </a:r>
            <a:r>
              <a:rPr lang="fr-FR" sz="4800" dirty="0" err="1"/>
              <a:t>L</a:t>
            </a:r>
            <a:r>
              <a:rPr lang="fr-FR" sz="2000" dirty="0" err="1"/>
              <a:t>:</a:t>
            </a:r>
            <a:r>
              <a:rPr lang="fr-FR" sz="2200" dirty="0" err="1"/>
              <a:t>The</a:t>
            </a:r>
            <a:r>
              <a:rPr lang="fr-FR" sz="2200" dirty="0"/>
              <a:t> </a:t>
            </a:r>
            <a:r>
              <a:rPr lang="fr-FR" sz="2200" dirty="0" err="1"/>
              <a:t>literature</a:t>
            </a:r>
            <a:r>
              <a:rPr lang="fr-FR" sz="2200" dirty="0"/>
              <a:t> </a:t>
            </a:r>
            <a:r>
              <a:rPr lang="fr-FR" sz="2200" dirty="0" err="1"/>
              <a:t>subjects</a:t>
            </a:r>
            <a:r>
              <a:rPr lang="fr-FR" sz="2200" dirty="0"/>
              <a:t> </a:t>
            </a:r>
            <a:r>
              <a:rPr lang="fr-FR" sz="2200" dirty="0" err="1"/>
              <a:t>with</a:t>
            </a:r>
            <a:r>
              <a:rPr lang="fr-FR" sz="2200" dirty="0"/>
              <a:t>:</a:t>
            </a:r>
          </a:p>
          <a:p>
            <a:r>
              <a:rPr lang="fr-FR" sz="2200" dirty="0"/>
              <a:t>                       -French</a:t>
            </a:r>
          </a:p>
          <a:p>
            <a:r>
              <a:rPr lang="fr-FR" sz="2200" dirty="0"/>
              <a:t>                        -</a:t>
            </a:r>
            <a:r>
              <a:rPr lang="fr-FR" sz="2200" dirty="0" err="1"/>
              <a:t>Philosophy</a:t>
            </a:r>
            <a:endParaRPr lang="fr-FR" sz="2200" dirty="0"/>
          </a:p>
          <a:p>
            <a:r>
              <a:rPr lang="fr-FR" sz="2200" dirty="0"/>
              <a:t>                        -</a:t>
            </a:r>
            <a:r>
              <a:rPr lang="fr-FR" sz="2200" dirty="0" err="1"/>
              <a:t>Languages</a:t>
            </a:r>
            <a:endParaRPr lang="fr-FR" sz="2200" dirty="0"/>
          </a:p>
          <a:p>
            <a:r>
              <a:rPr lang="fr-FR" sz="2200" dirty="0"/>
              <a:t>                        -</a:t>
            </a:r>
            <a:r>
              <a:rPr lang="fr-FR" sz="2200" dirty="0" err="1"/>
              <a:t>History</a:t>
            </a:r>
            <a:endParaRPr lang="fr-FR" sz="2200" dirty="0"/>
          </a:p>
          <a:p>
            <a:endParaRPr lang="fr-FR" sz="2000" dirty="0"/>
          </a:p>
          <a:p>
            <a:r>
              <a:rPr lang="fr-FR" sz="2000" dirty="0"/>
              <a:t>-</a:t>
            </a:r>
            <a:r>
              <a:rPr lang="fr-FR" sz="4800" dirty="0" err="1"/>
              <a:t>STMG:</a:t>
            </a:r>
            <a:r>
              <a:rPr lang="fr-FR" sz="2200" dirty="0" err="1"/>
              <a:t>The</a:t>
            </a:r>
            <a:r>
              <a:rPr lang="fr-FR" sz="2200" dirty="0"/>
              <a:t> (gestion) </a:t>
            </a:r>
            <a:r>
              <a:rPr lang="fr-FR" sz="2200" dirty="0" err="1"/>
              <a:t>subjects</a:t>
            </a:r>
            <a:r>
              <a:rPr lang="fr-FR" sz="2200" dirty="0"/>
              <a:t> </a:t>
            </a:r>
            <a:r>
              <a:rPr lang="fr-FR" sz="2200" dirty="0" err="1"/>
              <a:t>with</a:t>
            </a:r>
            <a:r>
              <a:rPr lang="fr-FR" sz="2200" dirty="0"/>
              <a:t>:</a:t>
            </a:r>
          </a:p>
          <a:p>
            <a:r>
              <a:rPr lang="fr-FR" sz="2200" dirty="0"/>
              <a:t>                        -Management of organisation</a:t>
            </a:r>
          </a:p>
          <a:p>
            <a:r>
              <a:rPr lang="fr-FR" sz="2200" dirty="0"/>
              <a:t>                        -Management sciences</a:t>
            </a:r>
          </a:p>
          <a:p>
            <a:r>
              <a:rPr lang="fr-FR" sz="2200" dirty="0"/>
              <a:t>                        -</a:t>
            </a:r>
            <a:r>
              <a:rPr lang="fr-FR" sz="2200" dirty="0" err="1"/>
              <a:t>economi</a:t>
            </a:r>
            <a:r>
              <a:rPr lang="fr-FR" sz="2200" dirty="0"/>
              <a:t> and </a:t>
            </a:r>
            <a:r>
              <a:rPr lang="fr-FR" sz="2200" dirty="0" err="1"/>
              <a:t>law</a:t>
            </a:r>
            <a:endParaRPr lang="fr-FR" sz="2200" dirty="0"/>
          </a:p>
          <a:p>
            <a:endParaRPr lang="fr-FR" sz="4800" dirty="0"/>
          </a:p>
        </p:txBody>
      </p:sp>
    </p:spTree>
    <p:extLst>
      <p:ext uri="{BB962C8B-B14F-4D97-AF65-F5344CB8AC3E}">
        <p14:creationId xmlns:p14="http://schemas.microsoft.com/office/powerpoint/2010/main" val="30128192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9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2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5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8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99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9147" y="0"/>
            <a:ext cx="11913705" cy="1325563"/>
          </a:xfrm>
        </p:spPr>
        <p:txBody>
          <a:bodyPr>
            <a:noAutofit/>
          </a:bodyPr>
          <a:lstStyle/>
          <a:p>
            <a:pPr algn="ctr"/>
            <a:r>
              <a:rPr lang="fr-FR" sz="6000" u="sng" dirty="0">
                <a:solidFill>
                  <a:srgbClr val="800080"/>
                </a:solidFill>
                <a:latin typeface="Baskerville" pitchFamily="2" charset="0"/>
              </a:rPr>
              <a:t>The </a:t>
            </a:r>
            <a:r>
              <a:rPr lang="fr-FR" sz="6000" u="sng" dirty="0" err="1">
                <a:solidFill>
                  <a:srgbClr val="800080"/>
                </a:solidFill>
                <a:latin typeface="Baskerville" pitchFamily="2" charset="0"/>
              </a:rPr>
              <a:t>different</a:t>
            </a:r>
            <a:r>
              <a:rPr lang="fr-FR" sz="6000" u="sng" dirty="0">
                <a:solidFill>
                  <a:srgbClr val="800080"/>
                </a:solidFill>
                <a:latin typeface="Baskerville" pitchFamily="2" charset="0"/>
              </a:rPr>
              <a:t> parts on the High </a:t>
            </a:r>
            <a:r>
              <a:rPr lang="fr-FR" sz="6000" u="sng" dirty="0" err="1">
                <a:solidFill>
                  <a:srgbClr val="800080"/>
                </a:solidFill>
                <a:latin typeface="Baskerville" pitchFamily="2" charset="0"/>
              </a:rPr>
              <a:t>School</a:t>
            </a:r>
            <a:endParaRPr lang="fr-FR" sz="6000" u="sng" dirty="0">
              <a:solidFill>
                <a:srgbClr val="800080"/>
              </a:solidFill>
              <a:latin typeface="Baskerville" pitchFamily="2" charset="0"/>
            </a:endParaRPr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354" y="1325563"/>
            <a:ext cx="1493960" cy="2500759"/>
          </a:xfrm>
        </p:spPr>
      </p:pic>
      <p:sp>
        <p:nvSpPr>
          <p:cNvPr id="5" name="ZoneTexte 4"/>
          <p:cNvSpPr txBox="1"/>
          <p:nvPr/>
        </p:nvSpPr>
        <p:spPr>
          <a:xfrm>
            <a:off x="872197" y="4304714"/>
            <a:ext cx="1847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FR" sz="2400" dirty="0">
              <a:solidFill>
                <a:srgbClr val="660033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39147" y="3922197"/>
            <a:ext cx="180219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400" dirty="0">
                <a:solidFill>
                  <a:srgbClr val="660033"/>
                </a:solidFill>
                <a:latin typeface="Baskerville" pitchFamily="2" charset="0"/>
              </a:rPr>
              <a:t>The </a:t>
            </a:r>
            <a:r>
              <a:rPr lang="fr-FR" sz="2400" dirty="0" err="1">
                <a:solidFill>
                  <a:srgbClr val="660033"/>
                </a:solidFill>
                <a:latin typeface="Baskerville" pitchFamily="2" charset="0"/>
              </a:rPr>
              <a:t>lockers</a:t>
            </a:r>
            <a:endParaRPr lang="fr-FR" sz="2400" dirty="0">
              <a:solidFill>
                <a:srgbClr val="660033"/>
              </a:solidFill>
              <a:latin typeface="Baskerville" pitchFamily="2" charset="0"/>
            </a:endParaRPr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2103" y="1325563"/>
            <a:ext cx="3621406" cy="2500759"/>
          </a:xfrm>
          <a:prstGeom prst="rect">
            <a:avLst/>
          </a:prstGeom>
        </p:spPr>
      </p:pic>
      <p:sp>
        <p:nvSpPr>
          <p:cNvPr id="8" name="ZoneTexte 7"/>
          <p:cNvSpPr txBox="1"/>
          <p:nvPr/>
        </p:nvSpPr>
        <p:spPr>
          <a:xfrm>
            <a:off x="3342103" y="3922197"/>
            <a:ext cx="36214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>
                <a:solidFill>
                  <a:srgbClr val="660033"/>
                </a:solidFill>
                <a:latin typeface="Baskerville" pitchFamily="2" charset="0"/>
              </a:rPr>
              <a:t>The Hall</a:t>
            </a:r>
          </a:p>
        </p:txBody>
      </p:sp>
      <p:pic>
        <p:nvPicPr>
          <p:cNvPr id="9" name="Imag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9430" y="1325563"/>
            <a:ext cx="3555582" cy="2500759"/>
          </a:xfrm>
          <a:prstGeom prst="rect">
            <a:avLst/>
          </a:prstGeom>
        </p:spPr>
      </p:pic>
      <p:sp>
        <p:nvSpPr>
          <p:cNvPr id="10" name="ZoneTexte 9"/>
          <p:cNvSpPr txBox="1"/>
          <p:nvPr/>
        </p:nvSpPr>
        <p:spPr>
          <a:xfrm>
            <a:off x="8079430" y="3922197"/>
            <a:ext cx="35555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>
                <a:solidFill>
                  <a:srgbClr val="660033"/>
                </a:solidFill>
                <a:latin typeface="Baskerville" pitchFamily="2" charset="0"/>
              </a:rPr>
              <a:t>Sports Hall</a:t>
            </a:r>
          </a:p>
        </p:txBody>
      </p:sp>
      <p:pic>
        <p:nvPicPr>
          <p:cNvPr id="11" name="Image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0161" y="4482847"/>
            <a:ext cx="2445580" cy="1826562"/>
          </a:xfrm>
          <a:prstGeom prst="rect">
            <a:avLst/>
          </a:prstGeom>
        </p:spPr>
      </p:pic>
      <p:sp>
        <p:nvSpPr>
          <p:cNvPr id="12" name="ZoneTexte 11"/>
          <p:cNvSpPr txBox="1"/>
          <p:nvPr/>
        </p:nvSpPr>
        <p:spPr>
          <a:xfrm>
            <a:off x="1280161" y="6309409"/>
            <a:ext cx="24455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>
                <a:solidFill>
                  <a:srgbClr val="660033"/>
                </a:solidFill>
                <a:latin typeface="Baskerville" pitchFamily="2" charset="0"/>
              </a:rPr>
              <a:t>Game room</a:t>
            </a:r>
          </a:p>
        </p:txBody>
      </p:sp>
      <p:pic>
        <p:nvPicPr>
          <p:cNvPr id="13" name="Image 1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9887" y="4481292"/>
            <a:ext cx="3084457" cy="1829672"/>
          </a:xfrm>
          <a:prstGeom prst="rect">
            <a:avLst/>
          </a:prstGeom>
        </p:spPr>
      </p:pic>
      <p:sp>
        <p:nvSpPr>
          <p:cNvPr id="14" name="ZoneTexte 13"/>
          <p:cNvSpPr txBox="1"/>
          <p:nvPr/>
        </p:nvSpPr>
        <p:spPr>
          <a:xfrm>
            <a:off x="5299886" y="6309409"/>
            <a:ext cx="30844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>
                <a:solidFill>
                  <a:srgbClr val="660033"/>
                </a:solidFill>
                <a:latin typeface="Baskerville" pitchFamily="2" charset="0"/>
              </a:rPr>
              <a:t>The self</a:t>
            </a:r>
          </a:p>
        </p:txBody>
      </p:sp>
      <p:pic>
        <p:nvPicPr>
          <p:cNvPr id="15" name="Image 1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85877" y="4422710"/>
            <a:ext cx="2466975" cy="1847850"/>
          </a:xfrm>
          <a:prstGeom prst="rect">
            <a:avLst/>
          </a:prstGeom>
        </p:spPr>
      </p:pic>
      <p:sp>
        <p:nvSpPr>
          <p:cNvPr id="16" name="ZoneTexte 15"/>
          <p:cNvSpPr txBox="1"/>
          <p:nvPr/>
        </p:nvSpPr>
        <p:spPr>
          <a:xfrm>
            <a:off x="9585877" y="6309408"/>
            <a:ext cx="24669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>
                <a:solidFill>
                  <a:srgbClr val="660033"/>
                </a:solidFill>
                <a:latin typeface="Baskerville" pitchFamily="2" charset="0"/>
              </a:rPr>
              <a:t>Library</a:t>
            </a:r>
          </a:p>
        </p:txBody>
      </p:sp>
    </p:spTree>
    <p:extLst>
      <p:ext uri="{BB962C8B-B14F-4D97-AF65-F5344CB8AC3E}">
        <p14:creationId xmlns:p14="http://schemas.microsoft.com/office/powerpoint/2010/main" val="18768856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  <p:bldP spid="14" grpId="0"/>
      <p:bldP spid="1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99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2166425"/>
            <a:ext cx="12192000" cy="2138289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fr-FR" sz="8000" dirty="0" err="1">
                <a:solidFill>
                  <a:srgbClr val="660033"/>
                </a:solidFill>
                <a:latin typeface="Baskerville" pitchFamily="2" charset="0"/>
              </a:rPr>
              <a:t>Thanks</a:t>
            </a:r>
            <a:r>
              <a:rPr lang="fr-FR" sz="8000" dirty="0">
                <a:solidFill>
                  <a:srgbClr val="660033"/>
                </a:solidFill>
                <a:latin typeface="Baskerville" pitchFamily="2" charset="0"/>
              </a:rPr>
              <a:t> for </a:t>
            </a:r>
            <a:r>
              <a:rPr lang="fr-FR" sz="8000" dirty="0" err="1">
                <a:solidFill>
                  <a:srgbClr val="660033"/>
                </a:solidFill>
                <a:latin typeface="Baskerville" pitchFamily="2" charset="0"/>
              </a:rPr>
              <a:t>your</a:t>
            </a:r>
            <a:r>
              <a:rPr lang="fr-FR" sz="8000" dirty="0">
                <a:solidFill>
                  <a:srgbClr val="660033"/>
                </a:solidFill>
                <a:latin typeface="Baskerville" pitchFamily="2" charset="0"/>
              </a:rPr>
              <a:t> attention. </a:t>
            </a:r>
          </a:p>
          <a:p>
            <a:pPr marL="0" indent="0" algn="ctr">
              <a:buNone/>
            </a:pPr>
            <a:r>
              <a:rPr lang="fr-FR" sz="8000" dirty="0">
                <a:solidFill>
                  <a:srgbClr val="660033"/>
                </a:solidFill>
                <a:latin typeface="Baskerville" pitchFamily="2" charset="0"/>
              </a:rPr>
              <a:t>Have a good </a:t>
            </a:r>
            <a:r>
              <a:rPr lang="fr-FR" sz="8000" dirty="0" err="1">
                <a:solidFill>
                  <a:srgbClr val="660033"/>
                </a:solidFill>
                <a:latin typeface="Baskerville" pitchFamily="2" charset="0"/>
              </a:rPr>
              <a:t>stay</a:t>
            </a:r>
            <a:r>
              <a:rPr lang="fr-FR" sz="8000" dirty="0">
                <a:solidFill>
                  <a:srgbClr val="660033"/>
                </a:solidFill>
                <a:latin typeface="Baskerville" pitchFamily="2" charset="0"/>
              </a:rPr>
              <a:t>!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6231988" y="5838092"/>
            <a:ext cx="675710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800" dirty="0">
                <a:solidFill>
                  <a:srgbClr val="660033"/>
                </a:solidFill>
                <a:latin typeface="Baskerville" pitchFamily="2" charset="0"/>
              </a:rPr>
              <a:t>Lina and Maëlle</a:t>
            </a:r>
          </a:p>
        </p:txBody>
      </p:sp>
    </p:spTree>
    <p:extLst>
      <p:ext uri="{BB962C8B-B14F-4D97-AF65-F5344CB8AC3E}">
        <p14:creationId xmlns:p14="http://schemas.microsoft.com/office/powerpoint/2010/main" val="18242511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604</TotalTime>
  <Words>257</Words>
  <Application>Microsoft Office PowerPoint</Application>
  <PresentationFormat>Grand écran</PresentationFormat>
  <Paragraphs>49</Paragraphs>
  <Slides>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12" baseType="lpstr">
      <vt:lpstr>Arial</vt:lpstr>
      <vt:lpstr>Baskerville</vt:lpstr>
      <vt:lpstr>Calibri</vt:lpstr>
      <vt:lpstr>Calibri Light</vt:lpstr>
      <vt:lpstr>Wingdings</vt:lpstr>
      <vt:lpstr>Thème Office</vt:lpstr>
      <vt:lpstr>WELCOME TO THE POLISH STUDENTS</vt:lpstr>
      <vt:lpstr>The High School in France</vt:lpstr>
      <vt:lpstr>The 3 different grades in high School</vt:lpstr>
      <vt:lpstr>The different Subjects</vt:lpstr>
      <vt:lpstr>The different parts on the High School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THE POLISH STUDENTS</dc:title>
  <dc:creator>Maëlle</dc:creator>
  <cp:lastModifiedBy>Maëlle</cp:lastModifiedBy>
  <cp:revision>24</cp:revision>
  <dcterms:created xsi:type="dcterms:W3CDTF">2017-02-24T17:33:21Z</dcterms:created>
  <dcterms:modified xsi:type="dcterms:W3CDTF">2017-02-27T21:52:46Z</dcterms:modified>
</cp:coreProperties>
</file>