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9" autoAdjust="0"/>
  </p:normalViewPr>
  <p:slideViewPr>
    <p:cSldViewPr>
      <p:cViewPr varScale="1">
        <p:scale>
          <a:sx n="49" d="100"/>
          <a:sy n="49" d="100"/>
        </p:scale>
        <p:origin x="-102" y="-12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97678DB-3F8D-4CD0-BA77-3656CB4B8304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5A5A28D-BDB6-46FF-A1EF-D3D59E3A7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443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3385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Vložte obrázek některého z turisticky zajímavých míst země.</a:t>
            </a:r>
            <a:endParaRPr lang="cs-CZ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1410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Vložte mapu země.</a:t>
            </a:r>
            <a:endParaRPr lang="cs-CZ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3726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Vložte obrázek některého z významných geografických úkazů země.</a:t>
            </a:r>
            <a:endParaRPr lang="cs-CZ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8976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Vložte obrázek ilustrující některé roční období v zemi.</a:t>
            </a:r>
            <a:endParaRPr lang="cs-CZ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7647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Vložte obrázek rostliny nebo zvířete žijícího v zemi.</a:t>
            </a:r>
            <a:endParaRPr lang="cs-CZ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0350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Přidejte na časovou osu klíčové události v dějinách země.</a:t>
            </a:r>
            <a:endParaRPr lang="cs-CZ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44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Vložte obrázek ilustrující zvyky nebo tradice.</a:t>
            </a:r>
            <a:endParaRPr lang="cs-CZ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0417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Vložte obrázek hlavy státu.</a:t>
            </a:r>
            <a:endParaRPr lang="cs-CZ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4489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noFill/>
          <a:ln w="12700">
            <a:solidFill>
              <a:prstClr val="black"/>
            </a:solidFill>
          </a:ln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Vložte obrázek ilustrující ekonomiku země.</a:t>
            </a:r>
            <a:endParaRPr lang="cs-CZ" noProof="0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5A28D-BDB6-46FF-A1EF-D3D59E3A726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170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63050" cy="6858000"/>
            <a:chOff x="0" y="0"/>
            <a:chExt cx="916305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2" y="4572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1292" y="0"/>
              <a:ext cx="9144000" cy="6858000"/>
            </a:xfrm>
            <a:prstGeom prst="rect">
              <a:avLst/>
            </a:prstGeom>
            <a:solidFill>
              <a:schemeClr val="accent2">
                <a:shade val="75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0"/>
              <a:ext cx="9144000" cy="2286000"/>
            </a:xfrm>
            <a:prstGeom prst="rect">
              <a:avLst/>
            </a:prstGeom>
            <a:gradFill flip="none" rotWithShape="1">
              <a:gsLst>
                <a:gs pos="33000">
                  <a:schemeClr val="accent3">
                    <a:alpha val="4900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92" y="1981200"/>
              <a:ext cx="9144000" cy="609600"/>
            </a:xfrm>
            <a:prstGeom prst="rect">
              <a:avLst/>
            </a:prstGeom>
            <a:solidFill>
              <a:schemeClr val="tx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66" y="2590800"/>
              <a:ext cx="9144000" cy="4572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50" y="0"/>
              <a:ext cx="9144000" cy="1981200"/>
            </a:xfrm>
            <a:prstGeom prst="rect">
              <a:avLst/>
            </a:prstGeom>
            <a:gradFill flip="none" rotWithShape="1">
              <a:gsLst>
                <a:gs pos="33000">
                  <a:schemeClr val="accent3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5"/>
            <a:ext cx="7772400" cy="666750"/>
          </a:xfrm>
        </p:spPr>
        <p:txBody>
          <a:bodyPr/>
          <a:lstStyle>
            <a:lvl1pPr algn="ctr">
              <a:defRPr sz="360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772400" cy="3810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>
            <a:shade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228600"/>
            <a:ext cx="9144000" cy="6400800"/>
            <a:chOff x="0" y="228600"/>
            <a:chExt cx="9144000" cy="64008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3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228600"/>
              <a:ext cx="9144000" cy="6199632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505200"/>
            <a:ext cx="7772400" cy="1362075"/>
          </a:xfrm>
        </p:spPr>
        <p:txBody>
          <a:bodyPr anchor="b" anchorCtr="0"/>
          <a:lstStyle>
            <a:lvl1pPr algn="l">
              <a:defRPr sz="3600" b="0" cap="all" baseline="0">
                <a:effectLst>
                  <a:outerShdw blurRad="254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876801"/>
            <a:ext cx="7772400" cy="1042987"/>
          </a:xfrm>
        </p:spPr>
        <p:txBody>
          <a:bodyPr anchor="t" anchorCtr="0"/>
          <a:lstStyle>
            <a:lvl1pPr marL="0" indent="0">
              <a:buNone/>
              <a:defRPr sz="1600">
                <a:solidFill>
                  <a:schemeClr val="accent6">
                    <a:shade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318-6ABD-4BDD-BBB0-D5B124F36B42}" type="datetimeFigureOut">
              <a:rPr lang="en-US" smtClean="0"/>
              <a:pPr/>
              <a:t>10/24/2017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6ECA-4C16-4208-B374-27591EF54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accent6">
                <a:shade val="10000"/>
              </a:schemeClr>
            </a:soli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Rectangle 12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0" y="228600"/>
              <a:ext cx="9144000" cy="640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0" y="228600"/>
              <a:ext cx="9144000" cy="6400800"/>
            </a:xfrm>
            <a:prstGeom prst="rect">
              <a:avLst/>
            </a:prstGeom>
            <a:solidFill>
              <a:schemeClr val="accent2">
                <a:shade val="50000"/>
                <a:alpha val="90000"/>
              </a:schemeClr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1371601"/>
              <a:ext cx="9144000" cy="5057775"/>
            </a:xfrm>
            <a:prstGeom prst="rect">
              <a:avLst/>
            </a:prstGeom>
            <a:gradFill>
              <a:gsLst>
                <a:gs pos="66000">
                  <a:schemeClr val="accent3">
                    <a:alpha val="79000"/>
                  </a:schemeClr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ln w="25400" cap="rnd" cmpd="sng" algn="ctr">
              <a:noFill/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8229600" cy="1143000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4476"/>
            <a:ext cx="8229600" cy="4611688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2B01318-6ABD-4BDD-BBB0-D5B124F36B42}" type="datetimeFigureOut">
              <a:rPr lang="en-US" smtClean="0">
                <a:solidFill>
                  <a:schemeClr val="bg1"/>
                </a:solidFill>
              </a:rPr>
              <a:pPr/>
              <a:t>10/24/2017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92636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636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D56ECA-4C16-4208-B374-27591EF545A3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effectLst>
            <a:outerShdw blurRad="254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accent6">
              <a:shade val="10000"/>
            </a:schemeClr>
          </a:solidFill>
          <a:latin typeface="+mj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Milan Rastislav štefánik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- vedecká karíera -</a:t>
            </a:r>
            <a:endParaRPr lang="cs-CZ" sz="2000" dirty="0"/>
          </a:p>
        </p:txBody>
      </p:sp>
      <p:sp>
        <p:nvSpPr>
          <p:cNvPr id="5" name="BlokTextu 4"/>
          <p:cNvSpPr txBox="1"/>
          <p:nvPr/>
        </p:nvSpPr>
        <p:spPr>
          <a:xfrm>
            <a:off x="1475656" y="4221088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i="1" dirty="0">
                <a:solidFill>
                  <a:schemeClr val="accent6">
                    <a:lumMod val="25000"/>
                  </a:schemeClr>
                </a:solidFill>
                <a:latin typeface="+mj-lt"/>
              </a:rPr>
              <a:t>v</a:t>
            </a:r>
            <a:r>
              <a:rPr lang="sk-SK" sz="5400" i="1" dirty="0" smtClean="0">
                <a:solidFill>
                  <a:schemeClr val="accent6">
                    <a:lumMod val="25000"/>
                  </a:schemeClr>
                </a:solidFill>
                <a:latin typeface="+mj-lt"/>
              </a:rPr>
              <a:t>eriť-milovať-pracovať</a:t>
            </a:r>
            <a:endParaRPr lang="sk-SK" sz="5400" i="1" dirty="0">
              <a:solidFill>
                <a:schemeClr val="accent6">
                  <a:lumMod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 :..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endParaRPr lang="cs-CZ" dirty="0"/>
          </a:p>
          <a:p>
            <a:r>
              <a:rPr lang="cs-CZ" dirty="0" smtClean="0"/>
              <a:t> Aké vesmírne teleso pozoroval </a:t>
            </a:r>
            <a:r>
              <a:rPr lang="cs-CZ" dirty="0" err="1" smtClean="0"/>
              <a:t>Štefánik</a:t>
            </a:r>
            <a:r>
              <a:rPr lang="cs-CZ" dirty="0" smtClean="0"/>
              <a:t> na Tahiti?</a:t>
            </a:r>
          </a:p>
          <a:p>
            <a:endParaRPr lang="cs-CZ" dirty="0"/>
          </a:p>
          <a:p>
            <a:r>
              <a:rPr lang="cs-CZ" dirty="0" smtClean="0"/>
              <a:t>V akej vedeckej oblasti Štefánik exceloval?</a:t>
            </a:r>
          </a:p>
          <a:p>
            <a:endParaRPr lang="cs-CZ" dirty="0" smtClean="0"/>
          </a:p>
          <a:p>
            <a:r>
              <a:rPr lang="cs-CZ" dirty="0" err="1" smtClean="0"/>
              <a:t>Ako</a:t>
            </a:r>
            <a:r>
              <a:rPr lang="cs-CZ" dirty="0" smtClean="0"/>
              <a:t> vzniká </a:t>
            </a:r>
            <a:r>
              <a:rPr lang="cs-CZ" dirty="0" err="1" smtClean="0"/>
              <a:t>zatmenie</a:t>
            </a:r>
            <a:r>
              <a:rPr lang="cs-CZ" dirty="0" smtClean="0"/>
              <a:t> </a:t>
            </a:r>
            <a:r>
              <a:rPr lang="cs-CZ" dirty="0" err="1" smtClean="0"/>
              <a:t>slnka</a:t>
            </a:r>
            <a:r>
              <a:rPr lang="cs-CZ" dirty="0" smtClean="0"/>
              <a:t> ? (</a:t>
            </a:r>
            <a:r>
              <a:rPr lang="cs-CZ" dirty="0" err="1" smtClean="0"/>
              <a:t>svojimi</a:t>
            </a:r>
            <a:r>
              <a:rPr lang="cs-CZ" dirty="0" smtClean="0"/>
              <a:t> </a:t>
            </a:r>
            <a:r>
              <a:rPr lang="cs-CZ" dirty="0" err="1" smtClean="0"/>
              <a:t>slovami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 flipH="1">
            <a:off x="8686799" y="1600200"/>
            <a:ext cx="45719" cy="4525963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7200" dirty="0" smtClean="0"/>
              <a:t>Ďakujeme za pozornosť !!</a:t>
            </a:r>
            <a:endParaRPr lang="sk-SK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854752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Začiatky...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07504" y="1484785"/>
            <a:ext cx="8928992" cy="2088232"/>
          </a:xfrm>
        </p:spPr>
        <p:txBody>
          <a:bodyPr>
            <a:normAutofit lnSpcReduction="10000"/>
          </a:bodyPr>
          <a:lstStyle/>
          <a:p>
            <a:r>
              <a:rPr lang="sk-SK" dirty="0">
                <a:solidFill>
                  <a:schemeClr val="tx1"/>
                </a:solidFill>
              </a:rPr>
              <a:t>Cieľom Štefánikovho pôsobenia sa stal </a:t>
            </a:r>
            <a:r>
              <a:rPr lang="sk-SK" dirty="0"/>
              <a:t>Paríž</a:t>
            </a:r>
            <a:r>
              <a:rPr lang="sk-SK" dirty="0">
                <a:solidFill>
                  <a:schemeClr val="tx1"/>
                </a:solidFill>
              </a:rPr>
              <a:t>. Sem dorazil 28. novembra </a:t>
            </a:r>
            <a:r>
              <a:rPr lang="sk-SK" dirty="0" smtClean="0">
                <a:solidFill>
                  <a:schemeClr val="tx1"/>
                </a:solidFill>
              </a:rPr>
              <a:t>1904. </a:t>
            </a:r>
            <a:r>
              <a:rPr lang="sk-SK" dirty="0">
                <a:solidFill>
                  <a:schemeClr val="tx1"/>
                </a:solidFill>
              </a:rPr>
              <a:t>Začiatky však boli ťažké. </a:t>
            </a:r>
            <a:r>
              <a:rPr lang="sk-SK" dirty="0" smtClean="0">
                <a:solidFill>
                  <a:schemeClr val="tx1"/>
                </a:solidFill>
              </a:rPr>
              <a:t>Štefánikovým </a:t>
            </a:r>
            <a:r>
              <a:rPr lang="sk-SK" dirty="0">
                <a:solidFill>
                  <a:schemeClr val="tx1"/>
                </a:solidFill>
              </a:rPr>
              <a:t>cieľom bolo vtedy dostať sa medzi dvoch najslávnejších astronómov v Paríži: ku Camillovi Flammarionovi a Julesovi Janssenovi.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8388424" y="4869160"/>
            <a:ext cx="298376" cy="1257003"/>
          </a:xfrm>
        </p:spPr>
        <p:txBody>
          <a:bodyPr>
            <a:normAutofit lnSpcReduction="10000"/>
          </a:bodyPr>
          <a:lstStyle/>
          <a:p>
            <a:endParaRPr lang="cs-CZ" dirty="0"/>
          </a:p>
        </p:txBody>
      </p:sp>
      <p:pic>
        <p:nvPicPr>
          <p:cNvPr id="1028" name="Picture 4" descr="Výsledok vyhľadávania obrázkov pre dopyt Camillovi Flammarionov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8614" y="3602593"/>
            <a:ext cx="2011699" cy="270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Jules Janss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61148"/>
            <a:ext cx="19050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1"/>
            <a:ext cx="4788024" cy="2764903"/>
          </a:xfrm>
        </p:spPr>
        <p:txBody>
          <a:bodyPr>
            <a:normAutofit fontScale="92500"/>
          </a:bodyPr>
          <a:lstStyle/>
          <a:p>
            <a:r>
              <a:rPr lang="sk-SK" dirty="0"/>
              <a:t>Začiatkom apríla </a:t>
            </a:r>
            <a:r>
              <a:rPr lang="sk-SK" dirty="0" smtClean="0"/>
              <a:t>1905</a:t>
            </a:r>
            <a:r>
              <a:rPr lang="sk-SK" dirty="0"/>
              <a:t> prišiel do Paríža profesor Janssen. Štefánik sa k nemu dostal, aj na jeho hvezdáreň v Meudone. Janssena Štefánik upútal.</a:t>
            </a:r>
            <a:endParaRPr lang="cs-CZ" dirty="0"/>
          </a:p>
        </p:txBody>
      </p:sp>
      <p:sp>
        <p:nvSpPr>
          <p:cNvPr id="8" name="Rectangle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88296" cy="4525963"/>
          </a:xfrm>
        </p:spPr>
        <p:txBody>
          <a:bodyPr>
            <a:normAutofit fontScale="92500"/>
          </a:bodyPr>
          <a:lstStyle/>
          <a:p>
            <a:r>
              <a:rPr lang="sk-SK" dirty="0"/>
              <a:t>Ako hosť na Meudonskej hvezdárni podnikal Štefánik rôzne výpravy </a:t>
            </a:r>
            <a:r>
              <a:rPr lang="sk-SK" dirty="0" smtClean="0"/>
              <a:t>napr</a:t>
            </a:r>
            <a:r>
              <a:rPr lang="sk-SK" dirty="0"/>
              <a:t>. 20. júna 1905 výstup na observatórium na vrchole Mont Blancu, alebo 30. augusta pozoroval v španielskom Alcosebre úplné zatmenie </a:t>
            </a:r>
            <a:r>
              <a:rPr lang="sk-SK" dirty="0" smtClean="0"/>
              <a:t>Slnka.</a:t>
            </a:r>
            <a:endParaRPr lang="cs-CZ" dirty="0"/>
          </a:p>
        </p:txBody>
      </p:sp>
      <p:pic>
        <p:nvPicPr>
          <p:cNvPr id="2050" name="Picture 2" descr="Výsledok vyhľadávania obrázkov pre dopyt mr stefanik astron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58637"/>
            <a:ext cx="3204048" cy="244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179512" y="1600201"/>
            <a:ext cx="8964488" cy="2116831"/>
          </a:xfrm>
        </p:spPr>
        <p:txBody>
          <a:bodyPr>
            <a:normAutofit fontScale="92500"/>
          </a:bodyPr>
          <a:lstStyle/>
          <a:p>
            <a:r>
              <a:rPr lang="sk-SK" dirty="0"/>
              <a:t>Na sklonku r. 1906 dostal Štefánik poverenie </a:t>
            </a:r>
            <a:r>
              <a:rPr lang="sk-SK" dirty="0" smtClean="0"/>
              <a:t>viesť </a:t>
            </a:r>
            <a:r>
              <a:rPr lang="sk-SK" dirty="0"/>
              <a:t>francúzsku výpravu do Turkestanu na pozorovanie </a:t>
            </a:r>
            <a:r>
              <a:rPr lang="sk-SK" dirty="0" smtClean="0"/>
              <a:t>zatmenia </a:t>
            </a:r>
            <a:r>
              <a:rPr lang="sk-SK" dirty="0"/>
              <a:t>Slnka, ktoré malo byť 13. 1. 1907</a:t>
            </a:r>
            <a:r>
              <a:rPr lang="sk-SK" dirty="0" smtClean="0"/>
              <a:t>.</a:t>
            </a:r>
            <a:r>
              <a:rPr lang="sk-SK" dirty="0"/>
              <a:t> P</a:t>
            </a:r>
            <a:r>
              <a:rPr lang="sk-SK" dirty="0" smtClean="0"/>
              <a:t>ri </a:t>
            </a:r>
            <a:r>
              <a:rPr lang="sk-SK" dirty="0"/>
              <a:t>pozorovaní úplného zatmenia slnka dosiahla práve Štefánikova výprava najlepšie výsledky a ocenila to aj francúzska Akadémia.</a:t>
            </a:r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8119193" y="3717032"/>
            <a:ext cx="1003920" cy="1468760"/>
          </a:xfrm>
        </p:spPr>
        <p:txBody>
          <a:bodyPr>
            <a:normAutofit fontScale="92500"/>
          </a:bodyPr>
          <a:lstStyle/>
          <a:p>
            <a:endParaRPr lang="cs-CZ" dirty="0"/>
          </a:p>
        </p:txBody>
      </p:sp>
      <p:pic>
        <p:nvPicPr>
          <p:cNvPr id="3074" name="Picture 2" descr="Výsledok vyhľadávania obrázkov pre dopyt zatmenie sln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344" y="3861048"/>
            <a:ext cx="7416824" cy="24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Ocenenie...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563072" cy="4525963"/>
          </a:xfrm>
        </p:spPr>
        <p:txBody>
          <a:bodyPr/>
          <a:lstStyle/>
          <a:p>
            <a:r>
              <a:rPr lang="sk-SK" dirty="0"/>
              <a:t>Po návrate do Paríža mu valné zhromaždenie Francúzskej astronomickej spoločnosti udelilo Janssenovu cenu.</a:t>
            </a:r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8316416" y="1600200"/>
            <a:ext cx="370384" cy="4525963"/>
          </a:xfrm>
        </p:spPr>
        <p:txBody>
          <a:bodyPr/>
          <a:lstStyle/>
          <a:p>
            <a:endParaRPr lang="cs-CZ"/>
          </a:p>
        </p:txBody>
      </p:sp>
      <p:pic>
        <p:nvPicPr>
          <p:cNvPr id="8194" name="Picture 2" descr="Výsledok vyhľadávania obrázkov pre dopyt mr stefanik ocene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051" y="3592368"/>
            <a:ext cx="3252648" cy="225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ok vyhľadávania obrázkov pre dopyt mr stefanik ocene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3019" y="3204386"/>
            <a:ext cx="1643550" cy="26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Zdravotné problémy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 júli r. 1907 sa však jeho zdravotný stav veľmi zhoršil a previezli ho na liečenie </a:t>
            </a:r>
            <a:r>
              <a:rPr lang="sk-SK"/>
              <a:t>do </a:t>
            </a:r>
            <a:r>
              <a:rPr lang="sk-SK" smtClean="0"/>
              <a:t>kúpeľného </a:t>
            </a:r>
            <a:r>
              <a:rPr lang="sk-SK" dirty="0"/>
              <a:t>mesta pod Mont Blancom, kde sa liečil dva mesiace. Počas liečenia sa dozvedel, že profesor Janssen umrel a koncom roku sa opätovne vrátil do Paríža.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Snaha o záchranu observatória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Po príchode do Paríža bojoval dlho s existenčnými problémami. Okrem toho sa ešte snažil zachrániť Janssenove observatórium na Mont Blancu, čo sa mu však napokon nepodarilo a 21. septembra bolo observatórium rozobraté.</a:t>
            </a:r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cs-CZ"/>
          </a:p>
        </p:txBody>
      </p:sp>
      <p:pic>
        <p:nvPicPr>
          <p:cNvPr id="5122" name="Picture 2" descr="http://www.tfsimon.com/stefanik-04.b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2808" y="1600200"/>
            <a:ext cx="365626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Veľký obrat ...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5050904" cy="4896544"/>
          </a:xfrm>
        </p:spPr>
        <p:txBody>
          <a:bodyPr>
            <a:normAutofit/>
          </a:bodyPr>
          <a:lstStyle/>
          <a:p>
            <a:r>
              <a:rPr lang="sk-SK" dirty="0"/>
              <a:t>Začiatkom r. 1910 dostal novú šancu. Vedecký ústav </a:t>
            </a:r>
            <a:r>
              <a:rPr lang="sk-SK" dirty="0" smtClean="0"/>
              <a:t> vo francúzku ho vyslal </a:t>
            </a:r>
            <a:r>
              <a:rPr lang="sk-SK" dirty="0"/>
              <a:t>na Tahiti pozorovať Halleyho kométu. 27. apríla pristála jeho loď v tahitskom prístave Papeete. Tu strávil nasledujúcich 10 mesiacov</a:t>
            </a:r>
            <a:r>
              <a:rPr lang="sk-SK" dirty="0" smtClean="0"/>
              <a:t>.</a:t>
            </a:r>
          </a:p>
          <a:p>
            <a:r>
              <a:rPr lang="sk-SK" dirty="0" smtClean="0"/>
              <a:t>Opäť ju môžeme pozorovať v roku 2060.</a:t>
            </a:r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8604448" y="1600200"/>
            <a:ext cx="82352" cy="4525963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6146" name="Picture 2" descr="Súvisiaci obráz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633632" cy="441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Opätovné zdravotné problémy</a:t>
            </a: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Všetky úspechy </a:t>
            </a:r>
            <a:r>
              <a:rPr lang="sk-SK" dirty="0"/>
              <a:t>však opäť zastavila choroba. V marci 1914 sa musel podrobiť operácii žalúdka v sanatóriu prof. Monprofita v Yngerse. Po zotavení ho zastihla správa o vypuknutí vojny a 9. augusta sa vojenským transportom vrátil do Francúzska.</a:t>
            </a:r>
            <a:endParaRPr lang="cs-CZ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cs-CZ"/>
          </a:p>
        </p:txBody>
      </p:sp>
      <p:pic>
        <p:nvPicPr>
          <p:cNvPr id="7170" name="Picture 2" descr="Výsledok vyhľadávania obrázkov pre dopyt mr stefanik zaciatok vojn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0065" y="1485106"/>
            <a:ext cx="3190522" cy="212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úvisiaci obráz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3366" y="3726095"/>
            <a:ext cx="3117221" cy="24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ount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E47E7E"/>
      </a:hlink>
      <a:folHlink>
        <a:srgbClr val="C84447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chemeClr val="accent3"/>
        </a:solidFill>
        <a:ln w="25400" cap="rnd" cmpd="sng" algn="ctr">
          <a:noFill/>
          <a:prstDash val="solid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eb71313-1cf6-4961-b6ce-0c29fc5284b9">english</DirectSourceMarket>
    <ApprovalStatus xmlns="4eb71313-1cf6-4961-b6ce-0c29fc5284b9">InProgress</ApprovalStatus>
    <MarketSpecific xmlns="4eb71313-1cf6-4961-b6ce-0c29fc5284b9" xsi:nil="true"/>
    <PrimaryImageGen xmlns="4eb71313-1cf6-4961-b6ce-0c29fc5284b9">true</PrimaryImageGen>
    <ThumbnailAssetId xmlns="4eb71313-1cf6-4961-b6ce-0c29fc5284b9" xsi:nil="true"/>
    <NumericId xmlns="4eb71313-1cf6-4961-b6ce-0c29fc5284b9">-1</NumericId>
    <TPFriendlyName xmlns="4eb71313-1cf6-4961-b6ce-0c29fc5284b9">Presentation for report on country</TPFriendlyName>
    <BusinessGroup xmlns="4eb71313-1cf6-4961-b6ce-0c29fc5284b9" xsi:nil="true"/>
    <APEditor xmlns="4eb71313-1cf6-4961-b6ce-0c29fc5284b9">
      <UserInfo>
        <DisplayName>REDMOND\v-luannv</DisplayName>
        <AccountId>90</AccountId>
        <AccountType/>
      </UserInfo>
    </APEditor>
    <SourceTitle xmlns="4eb71313-1cf6-4961-b6ce-0c29fc5284b9">Presentation for report on country</SourceTitle>
    <OpenTemplate xmlns="4eb71313-1cf6-4961-b6ce-0c29fc5284b9">true</OpenTemplate>
    <UALocComments xmlns="4eb71313-1cf6-4961-b6ce-0c29fc5284b9" xsi:nil="true"/>
    <ParentAssetId xmlns="4eb71313-1cf6-4961-b6ce-0c29fc5284b9" xsi:nil="true"/>
    <IntlLangReviewDate xmlns="4eb71313-1cf6-4961-b6ce-0c29fc5284b9" xsi:nil="true"/>
    <PublishStatusLookup xmlns="4eb71313-1cf6-4961-b6ce-0c29fc5284b9">
      <Value>52976</Value>
      <Value>320533</Value>
    </PublishStatusLookup>
    <LastPublishResultLookup xmlns="4eb71313-1cf6-4961-b6ce-0c29fc5284b9" xsi:nil="true"/>
    <MachineTranslated xmlns="4eb71313-1cf6-4961-b6ce-0c29fc5284b9">false</MachineTranslated>
    <OriginalSourceMarket xmlns="4eb71313-1cf6-4961-b6ce-0c29fc5284b9">english</OriginalSourceMarket>
    <TPInstallLocation xmlns="4eb71313-1cf6-4961-b6ce-0c29fc5284b9">{My Templates}</TPInstallLocation>
    <ClipArtFilename xmlns="4eb71313-1cf6-4961-b6ce-0c29fc5284b9" xsi:nil="true"/>
    <ContentItem xmlns="4eb71313-1cf6-4961-b6ce-0c29fc5284b9" xsi:nil="true"/>
    <APDescription xmlns="4eb71313-1cf6-4961-b6ce-0c29fc5284b9" xsi:nil="true"/>
    <EditorialStatus xmlns="4eb71313-1cf6-4961-b6ce-0c29fc5284b9" xsi:nil="true"/>
    <PublishTargets xmlns="4eb71313-1cf6-4961-b6ce-0c29fc5284b9">OfficeOnline</PublishTargets>
    <TPLaunchHelpLinkType xmlns="4eb71313-1cf6-4961-b6ce-0c29fc5284b9">Template</TPLaunchHelpLinkType>
    <TimesCloned xmlns="4eb71313-1cf6-4961-b6ce-0c29fc5284b9" xsi:nil="true"/>
    <LastModifiedDateTime xmlns="4eb71313-1cf6-4961-b6ce-0c29fc5284b9" xsi:nil="true"/>
    <Provider xmlns="4eb71313-1cf6-4961-b6ce-0c29fc5284b9">EY006220130</Provider>
    <AssetStart xmlns="4eb71313-1cf6-4961-b6ce-0c29fc5284b9">2009-01-02T00:00:00+00:00</AssetStart>
    <LastHandOff xmlns="4eb71313-1cf6-4961-b6ce-0c29fc5284b9" xsi:nil="true"/>
    <AcquiredFrom xmlns="4eb71313-1cf6-4961-b6ce-0c29fc5284b9" xsi:nil="true"/>
    <TPClientViewer xmlns="4eb71313-1cf6-4961-b6ce-0c29fc5284b9">Microsoft Office PowerPoint</TPClientViewer>
    <ArtSampleDocs xmlns="4eb71313-1cf6-4961-b6ce-0c29fc5284b9" xsi:nil="true"/>
    <UACurrentWords xmlns="4eb71313-1cf6-4961-b6ce-0c29fc5284b9">0</UACurrentWords>
    <UALocRecommendation xmlns="4eb71313-1cf6-4961-b6ce-0c29fc5284b9">Localize</UALocRecommendation>
    <IsDeleted xmlns="4eb71313-1cf6-4961-b6ce-0c29fc5284b9">false</IsDeleted>
    <ShowIn xmlns="4eb71313-1cf6-4961-b6ce-0c29fc5284b9" xsi:nil="true"/>
    <UANotes xmlns="4eb71313-1cf6-4961-b6ce-0c29fc5284b9">online only</UANotes>
    <TemplateStatus xmlns="4eb71313-1cf6-4961-b6ce-0c29fc5284b9" xsi:nil="true"/>
    <CSXHash xmlns="4eb71313-1cf6-4961-b6ce-0c29fc5284b9" xsi:nil="true"/>
    <VoteCount xmlns="4eb71313-1cf6-4961-b6ce-0c29fc5284b9" xsi:nil="true"/>
    <DSATActionTaken xmlns="4eb71313-1cf6-4961-b6ce-0c29fc5284b9" xsi:nil="true"/>
    <AssetExpire xmlns="4eb71313-1cf6-4961-b6ce-0c29fc5284b9">2029-05-12T00:00:00+00:00</AssetExpire>
    <CSXSubmissionMarket xmlns="4eb71313-1cf6-4961-b6ce-0c29fc5284b9" xsi:nil="true"/>
    <SubmitterId xmlns="4eb71313-1cf6-4961-b6ce-0c29fc5284b9" xsi:nil="true"/>
    <TPExecutable xmlns="4eb71313-1cf6-4961-b6ce-0c29fc5284b9" xsi:nil="true"/>
    <AssetType xmlns="4eb71313-1cf6-4961-b6ce-0c29fc5284b9">TP</AssetType>
    <CSXSubmissionDate xmlns="4eb71313-1cf6-4961-b6ce-0c29fc5284b9" xsi:nil="true"/>
    <ApprovalLog xmlns="4eb71313-1cf6-4961-b6ce-0c29fc5284b9" xsi:nil="true"/>
    <CSXUpdate xmlns="4eb71313-1cf6-4961-b6ce-0c29fc5284b9">false</CSXUpdate>
    <BugNumber xmlns="4eb71313-1cf6-4961-b6ce-0c29fc5284b9" xsi:nil="true"/>
    <Milestone xmlns="4eb71313-1cf6-4961-b6ce-0c29fc5284b9" xsi:nil="true"/>
    <TPComponent xmlns="4eb71313-1cf6-4961-b6ce-0c29fc5284b9">PPTFiles</TPComponent>
    <OriginAsset xmlns="4eb71313-1cf6-4961-b6ce-0c29fc5284b9" xsi:nil="true"/>
    <AssetId xmlns="4eb71313-1cf6-4961-b6ce-0c29fc5284b9">TP010165960</AssetId>
    <TPApplication xmlns="4eb71313-1cf6-4961-b6ce-0c29fc5284b9">PowerPoint</TPApplication>
    <TPLaunchHelpLink xmlns="4eb71313-1cf6-4961-b6ce-0c29fc5284b9" xsi:nil="true"/>
    <IntlLocPriority xmlns="4eb71313-1cf6-4961-b6ce-0c29fc5284b9" xsi:nil="true"/>
    <IntlLangReviewer xmlns="4eb71313-1cf6-4961-b6ce-0c29fc5284b9" xsi:nil="true"/>
    <CrawlForDependencies xmlns="4eb71313-1cf6-4961-b6ce-0c29fc5284b9">false</CrawlForDependencies>
    <HandoffToMSDN xmlns="4eb71313-1cf6-4961-b6ce-0c29fc5284b9" xsi:nil="true"/>
    <PlannedPubDate xmlns="4eb71313-1cf6-4961-b6ce-0c29fc5284b9" xsi:nil="true"/>
    <TrustLevel xmlns="4eb71313-1cf6-4961-b6ce-0c29fc5284b9">1 Microsoft Managed Content</TrustLevel>
    <IsSearchable xmlns="4eb71313-1cf6-4961-b6ce-0c29fc5284b9">false</IsSearchable>
    <TPNamespace xmlns="4eb71313-1cf6-4961-b6ce-0c29fc5284b9">POWERPNT</TPNamespace>
    <Markets xmlns="4eb71313-1cf6-4961-b6ce-0c29fc5284b9"/>
    <UAProjectedTotalWords xmlns="4eb71313-1cf6-4961-b6ce-0c29fc5284b9" xsi:nil="true"/>
    <IntlLangReview xmlns="4eb71313-1cf6-4961-b6ce-0c29fc5284b9" xsi:nil="true"/>
    <OutputCachingOn xmlns="4eb71313-1cf6-4961-b6ce-0c29fc5284b9">false</OutputCachingOn>
    <APAuthor xmlns="4eb71313-1cf6-4961-b6ce-0c29fc5284b9">
      <UserInfo>
        <DisplayName>REDMOND\cynvey</DisplayName>
        <AccountId>213</AccountId>
        <AccountType/>
      </UserInfo>
    </APAuthor>
    <TPAppVersion xmlns="4eb71313-1cf6-4961-b6ce-0c29fc5284b9">11</TPAppVersion>
    <TPCommandLine xmlns="4eb71313-1cf6-4961-b6ce-0c29fc5284b9">{PP} /n {FilePath}</TPCommandLine>
    <EditorialTags xmlns="4eb71313-1cf6-4961-b6ce-0c29fc5284b9" xsi:nil="true"/>
    <Providers xmlns="4eb71313-1cf6-4961-b6ce-0c29fc5284b9" xsi:nil="true"/>
    <FriendlyTitle xmlns="4eb71313-1cf6-4961-b6ce-0c29fc5284b9" xsi:nil="true"/>
    <OOCacheId xmlns="4eb71313-1cf6-4961-b6ce-0c29fc5284b9" xsi:nil="true"/>
    <Downloads xmlns="4eb71313-1cf6-4961-b6ce-0c29fc5284b9">0</Downloads>
    <LegacyData xmlns="4eb71313-1cf6-4961-b6ce-0c29fc5284b9" xsi:nil="true"/>
    <Manager xmlns="4eb71313-1cf6-4961-b6ce-0c29fc5284b9" xsi:nil="true"/>
    <PolicheckWords xmlns="4eb71313-1cf6-4961-b6ce-0c29fc5284b9" xsi:nil="true"/>
    <TemplateTemplateType xmlns="4eb71313-1cf6-4961-b6ce-0c29fc5284b9">PowerPoint 2003 Default</TemplateTemplateType>
    <LocNewPublishedVersionLookup xmlns="4eb71313-1cf6-4961-b6ce-0c29fc5284b9" xsi:nil="true"/>
    <FeatureTagsTaxHTField0 xmlns="4eb71313-1cf6-4961-b6ce-0c29fc5284b9">
      <Terms xmlns="http://schemas.microsoft.com/office/infopath/2007/PartnerControls"/>
    </FeatureTagsTaxHTField0>
    <LocOverallLocStatusLookup xmlns="4eb71313-1cf6-4961-b6ce-0c29fc5284b9" xsi:nil="true"/>
    <LocOverallPublishStatusLookup xmlns="4eb71313-1cf6-4961-b6ce-0c29fc5284b9" xsi:nil="true"/>
    <InternalTagsTaxHTField0 xmlns="4eb71313-1cf6-4961-b6ce-0c29fc5284b9">
      <Terms xmlns="http://schemas.microsoft.com/office/infopath/2007/PartnerControls"/>
    </InternalTagsTaxHTField0>
    <LocProcessedForMarketsLookup xmlns="4eb71313-1cf6-4961-b6ce-0c29fc5284b9" xsi:nil="true"/>
    <RecommendationsModifier xmlns="4eb71313-1cf6-4961-b6ce-0c29fc5284b9" xsi:nil="true"/>
    <LocOverallHandbackStatusLookup xmlns="4eb71313-1cf6-4961-b6ce-0c29fc5284b9" xsi:nil="true"/>
    <LocLastLocAttemptVersionLookup xmlns="4eb71313-1cf6-4961-b6ce-0c29fc5284b9">65640</LocLastLocAttemptVersionLookup>
    <LocLastLocAttemptVersionTypeLookup xmlns="4eb71313-1cf6-4961-b6ce-0c29fc5284b9" xsi:nil="true"/>
    <LocProcessedForHandoffsLookup xmlns="4eb71313-1cf6-4961-b6ce-0c29fc5284b9" xsi:nil="true"/>
    <LocalizationTagsTaxHTField0 xmlns="4eb71313-1cf6-4961-b6ce-0c29fc5284b9">
      <Terms xmlns="http://schemas.microsoft.com/office/infopath/2007/PartnerControls"/>
    </LocalizationTagsTaxHTField0>
    <LocPublishedLinkedAssetsLookup xmlns="4eb71313-1cf6-4961-b6ce-0c29fc5284b9" xsi:nil="true"/>
    <LocPublishedDependentAssetsLookup xmlns="4eb71313-1cf6-4961-b6ce-0c29fc5284b9" xsi:nil="true"/>
    <LocOverallPreviewStatusLookup xmlns="4eb71313-1cf6-4961-b6ce-0c29fc5284b9" xsi:nil="true"/>
    <TaxCatchAll xmlns="4eb71313-1cf6-4961-b6ce-0c29fc5284b9"/>
    <LocComments xmlns="4eb71313-1cf6-4961-b6ce-0c29fc5284b9" xsi:nil="true"/>
    <LocManualTestRequired xmlns="4eb71313-1cf6-4961-b6ce-0c29fc5284b9" xsi:nil="true"/>
    <ScenarioTagsTaxHTField0 xmlns="4eb71313-1cf6-4961-b6ce-0c29fc5284b9">
      <Terms xmlns="http://schemas.microsoft.com/office/infopath/2007/PartnerControls"/>
    </ScenarioTagsTaxHTField0>
    <CampaignTagsTaxHTField0 xmlns="4eb71313-1cf6-4961-b6ce-0c29fc5284b9">
      <Terms xmlns="http://schemas.microsoft.com/office/infopath/2007/PartnerControls"/>
    </CampaignTagsTaxHTField0>
    <BlockPublish xmlns="4eb71313-1cf6-4961-b6ce-0c29fc5284b9" xsi:nil="true"/>
    <LocRecommendedHandoff xmlns="4eb71313-1cf6-4961-b6ce-0c29fc5284b9" xsi:nil="true"/>
    <OriginalRelease xmlns="4eb71313-1cf6-4961-b6ce-0c29fc5284b9">14</OriginalRelease>
    <LocMarketGroupTiers2 xmlns="4eb71313-1cf6-4961-b6ce-0c29fc5284b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AC6DD24B17643A43B5911557F59D23340400899CD97D2199F748BA22A48D93649A64" ma:contentTypeVersion="58" ma:contentTypeDescription="Create a new document." ma:contentTypeScope="" ma:versionID="cb85242d804791fa63a999220e43a0bf">
  <xsd:schema xmlns:xsd="http://www.w3.org/2001/XMLSchema" xmlns:xs="http://www.w3.org/2001/XMLSchema" xmlns:p="http://schemas.microsoft.com/office/2006/metadata/properties" xmlns:ns2="4eb71313-1cf6-4961-b6ce-0c29fc5284b9" targetNamespace="http://schemas.microsoft.com/office/2006/metadata/properties" ma:root="true" ma:fieldsID="2e13631c6b34a2889e7ce7c8f1efd12b" ns2:_="">
    <xsd:import namespace="4eb71313-1cf6-4961-b6ce-0c29fc5284b9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71313-1cf6-4961-b6ce-0c29fc5284b9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c3f4d027-4fd8-4cc2-8b85-0841a4458da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5CA8D83B-96EC-4276-857B-79C0D68D41F2}" ma:internalName="CSXSubmissionMarket" ma:readOnly="false" ma:showField="MarketName" ma:web="4eb71313-1cf6-4961-b6ce-0c29fc5284b9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795c8547-23fd-40ca-83e8-685fb4656d05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3E8746B6-F860-4147-B98C-956DED1CEF1C}" ma:internalName="InProjectListLookup" ma:readOnly="true" ma:showField="InProjectLis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dd8e871c-dee9-4360-89a8-b52fc0509435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3E8746B6-F860-4147-B98C-956DED1CEF1C}" ma:internalName="LastCompleteVersionLookup" ma:readOnly="true" ma:showField="LastComplete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3E8746B6-F860-4147-B98C-956DED1CEF1C}" ma:internalName="LastPreviewErrorLookup" ma:readOnly="true" ma:showField="LastPreviewError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3E8746B6-F860-4147-B98C-956DED1CEF1C}" ma:internalName="LastPreviewResultLookup" ma:readOnly="true" ma:showField="LastPreviewResul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3E8746B6-F860-4147-B98C-956DED1CEF1C}" ma:internalName="LastPreviewAttemptDateLookup" ma:readOnly="true" ma:showField="LastPreviewAttemptDat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3E8746B6-F860-4147-B98C-956DED1CEF1C}" ma:internalName="LastPreviewedByLookup" ma:readOnly="true" ma:showField="LastPreviewedBy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3E8746B6-F860-4147-B98C-956DED1CEF1C}" ma:internalName="LastPreviewTimeLookup" ma:readOnly="true" ma:showField="LastPreviewTi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3E8746B6-F860-4147-B98C-956DED1CEF1C}" ma:internalName="LastPreviewVersionLookup" ma:readOnly="true" ma:showField="LastPreview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3E8746B6-F860-4147-B98C-956DED1CEF1C}" ma:internalName="LastPublishErrorLookup" ma:readOnly="true" ma:showField="LastPublishError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3E8746B6-F860-4147-B98C-956DED1CEF1C}" ma:internalName="LastPublishResultLookup" ma:readOnly="true" ma:showField="LastPublishResult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3E8746B6-F860-4147-B98C-956DED1CEF1C}" ma:internalName="LastPublishAttemptDateLookup" ma:readOnly="true" ma:showField="LastPublishAttemptDat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3E8746B6-F860-4147-B98C-956DED1CEF1C}" ma:internalName="LastPublishedByLookup" ma:readOnly="true" ma:showField="LastPublishedBy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3E8746B6-F860-4147-B98C-956DED1CEF1C}" ma:internalName="LastPublishTimeLookup" ma:readOnly="true" ma:showField="LastPublishTi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3E8746B6-F860-4147-B98C-956DED1CEF1C}" ma:internalName="LastPublishVersionLookup" ma:readOnly="true" ma:showField="LastPublishVersion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23C0E5B4-08EA-4DE1-951E-EEC9D1148E55}" ma:internalName="LocLastLocAttemptVersionLookup" ma:readOnly="false" ma:showField="LastLocAttemptVersion" ma:web="4eb71313-1cf6-4961-b6ce-0c29fc5284b9">
      <xsd:simpleType>
        <xsd:restriction base="dms:Lookup"/>
      </xsd:simpleType>
    </xsd:element>
    <xsd:element name="LocLastLocAttemptVersionTypeLookup" ma:index="71" nillable="true" ma:displayName="Loc Last Loc Attempt Version Type" ma:default="" ma:list="{23C0E5B4-08EA-4DE1-951E-EEC9D1148E55}" ma:internalName="LocLastLocAttemptVersionTypeLookup" ma:readOnly="true" ma:showField="LastLocAttemptVersionType" ma:web="4eb71313-1cf6-4961-b6ce-0c29fc5284b9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23C0E5B4-08EA-4DE1-951E-EEC9D1148E55}" ma:internalName="LocNewPublishedVersionLookup" ma:readOnly="true" ma:showField="NewPublishedVersion" ma:web="4eb71313-1cf6-4961-b6ce-0c29fc5284b9">
      <xsd:simpleType>
        <xsd:restriction base="dms:Lookup"/>
      </xsd:simpleType>
    </xsd:element>
    <xsd:element name="LocOverallHandbackStatusLookup" ma:index="75" nillable="true" ma:displayName="Loc Overall Handback Status" ma:default="" ma:list="{23C0E5B4-08EA-4DE1-951E-EEC9D1148E55}" ma:internalName="LocOverallHandbackStatusLookup" ma:readOnly="true" ma:showField="OverallHandbackStatus" ma:web="4eb71313-1cf6-4961-b6ce-0c29fc5284b9">
      <xsd:simpleType>
        <xsd:restriction base="dms:Lookup"/>
      </xsd:simpleType>
    </xsd:element>
    <xsd:element name="LocOverallLocStatusLookup" ma:index="76" nillable="true" ma:displayName="Loc Overall Localize Status" ma:default="" ma:list="{23C0E5B4-08EA-4DE1-951E-EEC9D1148E55}" ma:internalName="LocOverallLocStatusLookup" ma:readOnly="true" ma:showField="OverallLocStatus" ma:web="4eb71313-1cf6-4961-b6ce-0c29fc5284b9">
      <xsd:simpleType>
        <xsd:restriction base="dms:Lookup"/>
      </xsd:simpleType>
    </xsd:element>
    <xsd:element name="LocOverallPreviewStatusLookup" ma:index="77" nillable="true" ma:displayName="Loc Overall Preview Status" ma:default="" ma:list="{23C0E5B4-08EA-4DE1-951E-EEC9D1148E55}" ma:internalName="LocOverallPreviewStatusLookup" ma:readOnly="true" ma:showField="OverallPreviewStatus" ma:web="4eb71313-1cf6-4961-b6ce-0c29fc5284b9">
      <xsd:simpleType>
        <xsd:restriction base="dms:Lookup"/>
      </xsd:simpleType>
    </xsd:element>
    <xsd:element name="LocOverallPublishStatusLookup" ma:index="78" nillable="true" ma:displayName="Loc Overall Publish Status" ma:default="" ma:list="{23C0E5B4-08EA-4DE1-951E-EEC9D1148E55}" ma:internalName="LocOverallPublishStatusLookup" ma:readOnly="true" ma:showField="OverallPublishStatus" ma:web="4eb71313-1cf6-4961-b6ce-0c29fc5284b9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23C0E5B4-08EA-4DE1-951E-EEC9D1148E55}" ma:internalName="LocProcessedForHandoffsLookup" ma:readOnly="true" ma:showField="ProcessedForHandoffs" ma:web="4eb71313-1cf6-4961-b6ce-0c29fc5284b9">
      <xsd:simpleType>
        <xsd:restriction base="dms:Lookup"/>
      </xsd:simpleType>
    </xsd:element>
    <xsd:element name="LocProcessedForMarketsLookup" ma:index="81" nillable="true" ma:displayName="Loc Processed For Markets" ma:default="" ma:list="{23C0E5B4-08EA-4DE1-951E-EEC9D1148E55}" ma:internalName="LocProcessedForMarketsLookup" ma:readOnly="true" ma:showField="ProcessedForMarkets" ma:web="4eb71313-1cf6-4961-b6ce-0c29fc5284b9">
      <xsd:simpleType>
        <xsd:restriction base="dms:Lookup"/>
      </xsd:simpleType>
    </xsd:element>
    <xsd:element name="LocPublishedDependentAssetsLookup" ma:index="82" nillable="true" ma:displayName="Loc Published Dependent Assets" ma:default="" ma:list="{23C0E5B4-08EA-4DE1-951E-EEC9D1148E55}" ma:internalName="LocPublishedDependentAssetsLookup" ma:readOnly="true" ma:showField="PublishedDependentAssets" ma:web="4eb71313-1cf6-4961-b6ce-0c29fc5284b9">
      <xsd:simpleType>
        <xsd:restriction base="dms:Lookup"/>
      </xsd:simpleType>
    </xsd:element>
    <xsd:element name="LocPublishedLinkedAssetsLookup" ma:index="83" nillable="true" ma:displayName="Loc Published Linked Assets" ma:default="" ma:list="{23C0E5B4-08EA-4DE1-951E-EEC9D1148E55}" ma:internalName="LocPublishedLinkedAssetsLookup" ma:readOnly="true" ma:showField="PublishedLinkedAssets" ma:web="4eb71313-1cf6-4961-b6ce-0c29fc5284b9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a64f61a5-8dda-4b60-92b7-5d2a1238c06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5CA8D83B-96EC-4276-857B-79C0D68D41F2}" ma:internalName="Markets" ma:readOnly="false" ma:showField="MarketName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3E8746B6-F860-4147-B98C-956DED1CEF1C}" ma:internalName="NumOfRatingsLookup" ma:readOnly="true" ma:showField="NumOfRatings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3E8746B6-F860-4147-B98C-956DED1CEF1C}" ma:internalName="PublishStatusLookup" ma:readOnly="false" ma:showField="PublishStatus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cb8549bf-ef8d-4a3b-b930-30a5e5f6ddcb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4e3c5e03-5af4-47a0-b7f8-ada82367dacf}" ma:internalName="TaxCatchAll" ma:showField="CatchAllData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4e3c5e03-5af4-47a0-b7f8-ada82367dacf}" ma:internalName="TaxCatchAllLabel" ma:readOnly="true" ma:showField="CatchAllDataLabel" ma:web="4eb71313-1cf6-4961-b6ce-0c29fc5284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FD2E5C-693D-40FA-B710-82A887CC02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550170-FBDD-4D56-8C06-5531DCB6E290}">
  <ds:schemaRefs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eb71313-1cf6-4961-b6ce-0c29fc5284b9"/>
  </ds:schemaRefs>
</ds:datastoreItem>
</file>

<file path=customXml/itemProps3.xml><?xml version="1.0" encoding="utf-8"?>
<ds:datastoreItem xmlns:ds="http://schemas.openxmlformats.org/officeDocument/2006/customXml" ds:itemID="{DCFFE239-0753-441B-9781-447518AAFF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b71313-1cf6-4961-b6ce-0c29fc5284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tf10165960</Template>
  <TotalTime>0</TotalTime>
  <Words>256</Words>
  <Application>Microsoft Office PowerPoint</Application>
  <PresentationFormat>Prezentácia na obrazovke (4:3)</PresentationFormat>
  <Paragraphs>46</Paragraphs>
  <Slides>11</Slides>
  <Notes>10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country</vt:lpstr>
      <vt:lpstr>Milan Rastislav štefánik</vt:lpstr>
      <vt:lpstr>Začiatky...</vt:lpstr>
      <vt:lpstr>Snímka 3</vt:lpstr>
      <vt:lpstr>Snímka 4</vt:lpstr>
      <vt:lpstr>Ocenenie...</vt:lpstr>
      <vt:lpstr>Zdravotné problémy</vt:lpstr>
      <vt:lpstr>Snaha o záchranu observatória</vt:lpstr>
      <vt:lpstr>Veľký obrat ...</vt:lpstr>
      <vt:lpstr>Opätovné zdravotné problémy</vt:lpstr>
      <vt:lpstr>Otázky :..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2017-10-22T08:42:18Z</dcterms:created>
  <dcterms:modified xsi:type="dcterms:W3CDTF">2017-10-24T12:30:54Z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1029</vt:lpwstr>
  </property>
  <property fmtid="{D5CDD505-2E9C-101B-9397-08002B2CF9AE}" pid="3" name="ContentTypeId">
    <vt:lpwstr>0x010100AC6DD24B17643A43B5911557F59D23340400899CD97D2199F748BA22A48D93649A64</vt:lpwstr>
  </property>
  <property fmtid="{D5CDD505-2E9C-101B-9397-08002B2CF9AE}" pid="4" name="ImageGenCounter">
    <vt:i4>0</vt:i4>
  </property>
  <property fmtid="{D5CDD505-2E9C-101B-9397-08002B2CF9AE}" pid="5" name="ViolationReportStatus">
    <vt:lpwstr>None</vt:lpwstr>
  </property>
  <property fmtid="{D5CDD505-2E9C-101B-9397-08002B2CF9AE}" pid="6" name="ImageGenStatus">
    <vt:i4>0</vt:i4>
  </property>
  <property fmtid="{D5CDD505-2E9C-101B-9397-08002B2CF9AE}" pid="7" name="PolicheckStatus">
    <vt:i4>0</vt:i4>
  </property>
  <property fmtid="{D5CDD505-2E9C-101B-9397-08002B2CF9AE}" pid="8" name="Applications">
    <vt:lpwstr>67;#Template 12;#53;#PowerPoint 12;#407;#PowerPoint 14</vt:lpwstr>
  </property>
  <property fmtid="{D5CDD505-2E9C-101B-9397-08002B2CF9AE}" pid="9" name="PolicheckCounter">
    <vt:i4>0</vt:i4>
  </property>
  <property fmtid="{D5CDD505-2E9C-101B-9397-08002B2CF9AE}" pid="10" name="APTrustLevel">
    <vt:r8>1</vt:r8>
  </property>
  <property fmtid="{D5CDD505-2E9C-101B-9397-08002B2CF9AE}" pid="11" name="Order">
    <vt:r8>2440400</vt:r8>
  </property>
</Properties>
</file>