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7"/>
  </p:notesMasterIdLst>
  <p:sldIdLst>
    <p:sldId id="318" r:id="rId2"/>
    <p:sldId id="325" r:id="rId3"/>
    <p:sldId id="333" r:id="rId4"/>
    <p:sldId id="327" r:id="rId5"/>
    <p:sldId id="328" r:id="rId6"/>
    <p:sldId id="329" r:id="rId7"/>
    <p:sldId id="326" r:id="rId8"/>
    <p:sldId id="320" r:id="rId9"/>
    <p:sldId id="321" r:id="rId10"/>
    <p:sldId id="323" r:id="rId11"/>
    <p:sldId id="324" r:id="rId12"/>
    <p:sldId id="332" r:id="rId13"/>
    <p:sldId id="330" r:id="rId14"/>
    <p:sldId id="331" r:id="rId15"/>
    <p:sldId id="32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8A3F4DD-F218-4D9A-A24F-D2D108A51E5C}">
  <a:tblStyle styleId="{E8A3F4DD-F218-4D9A-A24F-D2D108A51E5C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9DCAF9ED-07DC-4A11-8D7F-57B35C25682E}" styleName="Estilo Médio 1 - Destaqu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80" autoAdjust="0"/>
  </p:normalViewPr>
  <p:slideViewPr>
    <p:cSldViewPr showGuides="1">
      <p:cViewPr varScale="1">
        <p:scale>
          <a:sx n="72" d="100"/>
          <a:sy n="72" d="100"/>
        </p:scale>
        <p:origin x="-1084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557923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7746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6275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6932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5021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5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7171" name="Shape 56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2288490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5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9219" name="Shape 56"/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3412201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391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6756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675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977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661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9086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6112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8878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907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61364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995849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4343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91201" y="475724"/>
            <a:ext cx="7761599" cy="493425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91200" y="1393425"/>
            <a:ext cx="3767400" cy="3532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85500" y="1393425"/>
            <a:ext cx="3767400" cy="3532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17329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80819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177437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85820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100154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99785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39489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34930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D8602-3EEE-487E-9F96-739093D39EDD}" type="datetimeFigureOut">
              <a:rPr lang="pt-PT" smtClean="0"/>
              <a:t>08/10/2017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89CDA-D70B-4672-AEBE-35687CA6E01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36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http://lbs.ac.at/wp-content/uploads/2015/01/EU-flag-Erasmus-_vect_PO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Erasmus%20Forave\Desktop\TRABALHOS%20PARA%20UK\Rio%20Grande%20-%20Postal%20dos%20Correios%20(%20legendado%20)%20-%20YouTube%20%5b%5d.mp4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2"/>
          <p:cNvSpPr txBox="1">
            <a:spLocks/>
          </p:cNvSpPr>
          <p:nvPr/>
        </p:nvSpPr>
        <p:spPr bwMode="auto">
          <a:xfrm>
            <a:off x="4139952" y="555526"/>
            <a:ext cx="4741015" cy="389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Every </a:t>
            </a:r>
            <a:r>
              <a:rPr kumimoji="0" lang="en-US" altLang="pt-PT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Child </a:t>
            </a:r>
            <a:r>
              <a:rPr kumimoji="0" lang="en-US" altLang="pt-PT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Matters: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PT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Refugees </a:t>
            </a:r>
            <a:r>
              <a:rPr kumimoji="0" lang="en-US" altLang="pt-PT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and Immigrants in </a:t>
            </a:r>
            <a:r>
              <a:rPr kumimoji="0" lang="en-US" altLang="pt-PT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Education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PT" sz="22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kumimoji="0" lang="en-US" altLang="pt-PT" sz="20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kumimoji="0" lang="en-US" altLang="pt-PT" sz="2000" i="1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rd</a:t>
            </a:r>
            <a:r>
              <a:rPr kumimoji="0" lang="en-US" altLang="pt-PT" sz="20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Transnational Project Meeting 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GB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GB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Tendring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altLang="pt-PT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9th </a:t>
            </a:r>
            <a:r>
              <a:rPr kumimoji="0" lang="en-US" altLang="pt-PT" sz="1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</a:t>
            </a:r>
            <a:r>
              <a:rPr kumimoji="0" lang="en-US" altLang="pt-PT" sz="180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altLang="pt-PT" sz="180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13th October 2017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PT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131590"/>
            <a:ext cx="3559198" cy="28083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64" y="4449054"/>
            <a:ext cx="1765592" cy="680603"/>
          </a:xfrm>
          <a:prstGeom prst="rect">
            <a:avLst/>
          </a:prstGeom>
        </p:spPr>
      </p:pic>
      <p:pic>
        <p:nvPicPr>
          <p:cNvPr id="1026" name="Picture 2" descr="Resultado de imagem para erasmus +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061" y="4449054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29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67544" y="105958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>
                <a:latin typeface="Arial Narrow" pitchFamily="34" charset="0"/>
              </a:rPr>
              <a:t>Vai-se um homem vai com ele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A marca de uma raiz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Vai com ele a cicatriz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De um lugar que está vazio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Leva gravada na pele</a:t>
            </a:r>
            <a:br>
              <a:rPr lang="pt-PT" dirty="0">
                <a:latin typeface="Arial Narrow" pitchFamily="34" charset="0"/>
              </a:rPr>
            </a:br>
            <a:r>
              <a:rPr lang="pt-PT" dirty="0" smtClean="0">
                <a:latin typeface="Arial Narrow" pitchFamily="34" charset="0"/>
              </a:rPr>
              <a:t>Uma </a:t>
            </a:r>
            <a:r>
              <a:rPr lang="pt-PT" dirty="0">
                <a:latin typeface="Arial Narrow" pitchFamily="34" charset="0"/>
              </a:rPr>
              <a:t>aldeia um campo um rio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/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Ficam mulheres a chorar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Por aqueles que se foram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Ai lágrimas que se choram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Não fazem qualquer mudança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Já foram donos do mar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Vão para terras de França.</a:t>
            </a:r>
            <a:br>
              <a:rPr lang="pt-PT" dirty="0">
                <a:latin typeface="Arial Narrow" pitchFamily="34" charset="0"/>
              </a:rPr>
            </a:br>
            <a:endParaRPr lang="pt-PT" dirty="0">
              <a:latin typeface="Arial Narrow" pitchFamily="34" charset="0"/>
            </a:endParaRPr>
          </a:p>
        </p:txBody>
      </p:sp>
      <p:pic>
        <p:nvPicPr>
          <p:cNvPr id="1026" name="Picture 2" descr="Resultado de imagem para imigrantes portugueses em frança anos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98140"/>
            <a:ext cx="5220072" cy="23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0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96035" y="555526"/>
            <a:ext cx="835292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  <a:cs typeface="Arial" pitchFamily="34" charset="0"/>
              </a:rPr>
              <a:t>This poem </a:t>
            </a:r>
            <a:r>
              <a:rPr lang="en-US" sz="2400" dirty="0" smtClean="0">
                <a:latin typeface="Arial Narrow" panose="020B0606020202030204" pitchFamily="34" charset="0"/>
                <a:cs typeface="Arial" pitchFamily="34" charset="0"/>
              </a:rPr>
              <a:t>talks about the feelings </a:t>
            </a:r>
            <a:r>
              <a:rPr lang="en-US" sz="2400" dirty="0">
                <a:latin typeface="Arial Narrow" panose="020B0606020202030204" pitchFamily="34" charset="0"/>
                <a:cs typeface="Arial" pitchFamily="34" charset="0"/>
              </a:rPr>
              <a:t>and thoughts of </a:t>
            </a:r>
            <a:r>
              <a:rPr lang="en-US" sz="2400" dirty="0" smtClean="0">
                <a:latin typeface="Arial Narrow" panose="020B0606020202030204" pitchFamily="34" charset="0"/>
                <a:cs typeface="Arial" pitchFamily="34" charset="0"/>
              </a:rPr>
              <a:t>emigrants</a:t>
            </a:r>
            <a:r>
              <a:rPr lang="en-US" sz="2400" dirty="0">
                <a:latin typeface="Arial Narrow" panose="020B0606020202030204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 Narrow" panose="020B0606020202030204" pitchFamily="34" charset="0"/>
                <a:cs typeface="Arial" pitchFamily="34" charset="0"/>
              </a:rPr>
              <a:t>The poet </a:t>
            </a:r>
            <a:r>
              <a:rPr lang="en-US" sz="2400" dirty="0">
                <a:latin typeface="Arial Narrow" panose="020B0606020202030204" pitchFamily="34" charset="0"/>
                <a:cs typeface="Arial" pitchFamily="34" charset="0"/>
              </a:rPr>
              <a:t>begins by </a:t>
            </a:r>
            <a:r>
              <a:rPr lang="en-US" sz="2400" dirty="0" smtClean="0">
                <a:latin typeface="Arial Narrow" panose="020B0606020202030204" pitchFamily="34" charset="0"/>
                <a:cs typeface="Arial" pitchFamily="34" charset="0"/>
              </a:rPr>
              <a:t>saying </a:t>
            </a:r>
            <a:r>
              <a:rPr lang="en-US" sz="2400" dirty="0">
                <a:latin typeface="Arial Narrow" panose="020B0606020202030204" pitchFamily="34" charset="0"/>
                <a:cs typeface="Arial" pitchFamily="34" charset="0"/>
              </a:rPr>
              <a:t>that </a:t>
            </a:r>
            <a:r>
              <a:rPr lang="en-US" sz="2400" dirty="0" smtClean="0">
                <a:latin typeface="Arial Narrow" panose="020B0606020202030204" pitchFamily="34" charset="0"/>
                <a:cs typeface="Arial" pitchFamily="34" charset="0"/>
              </a:rPr>
              <a:t>emigrants leave their houses and villages </a:t>
            </a:r>
            <a:r>
              <a:rPr lang="en-US" sz="2400" dirty="0">
                <a:latin typeface="Arial Narrow" panose="020B0606020202030204" pitchFamily="34" charset="0"/>
                <a:cs typeface="Arial" pitchFamily="34" charset="0"/>
              </a:rPr>
              <a:t>at </a:t>
            </a:r>
            <a:r>
              <a:rPr lang="en-US" sz="2400" dirty="0" smtClean="0">
                <a:latin typeface="Arial Narrow" panose="020B0606020202030204" pitchFamily="34" charset="0"/>
                <a:cs typeface="Arial" pitchFamily="34" charset="0"/>
              </a:rPr>
              <a:t>night, without looking at what </a:t>
            </a:r>
            <a:r>
              <a:rPr lang="en-US" sz="2400" dirty="0">
                <a:latin typeface="Arial Narrow" panose="020B0606020202030204" pitchFamily="34" charset="0"/>
                <a:cs typeface="Arial" pitchFamily="34" charset="0"/>
              </a:rPr>
              <a:t>they </a:t>
            </a:r>
            <a:r>
              <a:rPr lang="en-US" sz="2400" dirty="0" smtClean="0">
                <a:latin typeface="Arial Narrow" panose="020B0606020202030204" pitchFamily="34" charset="0"/>
                <a:cs typeface="Arial" pitchFamily="34" charset="0"/>
              </a:rPr>
              <a:t>leave behind because it´s to painful for them to do it.</a:t>
            </a:r>
            <a:endParaRPr lang="en-US" sz="2400" dirty="0"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  <a:cs typeface="Arial" pitchFamily="34" charset="0"/>
              </a:rPr>
              <a:t>Then, they start their journey to France, but they do it without </a:t>
            </a:r>
            <a:r>
              <a:rPr lang="en-US" sz="2400" dirty="0">
                <a:latin typeface="Arial Narrow" panose="020B0606020202030204" pitchFamily="34" charset="0"/>
                <a:cs typeface="Arial" pitchFamily="34" charset="0"/>
              </a:rPr>
              <a:t>any desire to discover new lands or start new adventures</a:t>
            </a:r>
            <a:r>
              <a:rPr lang="en-US" sz="2400" dirty="0" smtClean="0">
                <a:latin typeface="Arial Narrow" panose="020B0606020202030204" pitchFamily="34" charset="0"/>
                <a:cs typeface="Arial" pitchFamily="34" charset="0"/>
              </a:rPr>
              <a:t>. They do it because they are forced by the economical crisis and because they want to try their luck</a:t>
            </a:r>
            <a:r>
              <a:rPr lang="en-US" sz="2400" dirty="0">
                <a:latin typeface="Arial Narrow" panose="020B0606020202030204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 Narrow" panose="020B0606020202030204" pitchFamily="34" charset="0"/>
                <a:cs typeface="Arial" pitchFamily="34" charset="0"/>
              </a:rPr>
              <a:t>However, all this journey is made with the memory of their villages and loved ones, who are at home crying.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5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1925" y="771550"/>
            <a:ext cx="3456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  <a:cs typeface="Arial" pitchFamily="34" charset="0"/>
              </a:rPr>
              <a:t>Other Portuguese authors wrote books on emigration, created art works, produced films, wrote songs…</a:t>
            </a:r>
          </a:p>
          <a:p>
            <a:endParaRPr lang="en-US" sz="2400" dirty="0"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Rio Grande </a:t>
            </a:r>
            <a:r>
              <a:rPr lang="en-US" sz="2400" dirty="0" smtClean="0">
                <a:latin typeface="Arial Narrow" panose="020B0606020202030204" pitchFamily="34" charset="0"/>
                <a:cs typeface="Arial" pitchFamily="34" charset="0"/>
              </a:rPr>
              <a:t>is a music band that launched, in 1996, a song entitled “Postal dos </a:t>
            </a:r>
            <a:r>
              <a:rPr lang="en-US" sz="2400" dirty="0" err="1" smtClean="0">
                <a:latin typeface="Arial Narrow" panose="020B0606020202030204" pitchFamily="34" charset="0"/>
                <a:cs typeface="Arial" pitchFamily="34" charset="0"/>
              </a:rPr>
              <a:t>Correios</a:t>
            </a:r>
            <a:r>
              <a:rPr lang="en-US" sz="2400" dirty="0" smtClean="0">
                <a:latin typeface="Arial Narrow" panose="020B0606020202030204" pitchFamily="34" charset="0"/>
                <a:cs typeface="Arial" pitchFamily="34" charset="0"/>
              </a:rPr>
              <a:t>”. “Postcard”, in English.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esultado de imagem para a gaiola dour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7494"/>
            <a:ext cx="2448272" cy="362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linda de suza la valise en car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07690"/>
            <a:ext cx="2422093" cy="337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5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 noChangeArrowheads="1"/>
          </p:cNvSpPr>
          <p:nvPr>
            <p:ph type="title"/>
          </p:nvPr>
        </p:nvSpPr>
        <p:spPr>
          <a:xfrm>
            <a:off x="395288" y="842963"/>
            <a:ext cx="8640762" cy="836612"/>
          </a:xfrm>
        </p:spPr>
        <p:txBody>
          <a:bodyPr>
            <a:no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pt-PT" altLang="pt-PT" sz="3200" b="1" i="1" dirty="0" smtClean="0">
                <a:latin typeface="Arial Narrow" pitchFamily="34" charset="0"/>
                <a:cs typeface="Arial" panose="020B0604020202020204" pitchFamily="34" charset="0"/>
              </a:rPr>
              <a:t>Postal dos correios</a:t>
            </a:r>
            <a:r>
              <a:rPr lang="pt-PT" altLang="pt-PT" sz="3200" b="1" dirty="0" smtClean="0">
                <a:latin typeface="Arial Narrow" pitchFamily="34" charset="0"/>
                <a:cs typeface="Arial" panose="020B0604020202020204" pitchFamily="34" charset="0"/>
              </a:rPr>
              <a:t>, </a:t>
            </a:r>
            <a:br>
              <a:rPr lang="pt-PT" altLang="pt-PT" sz="3200" b="1" dirty="0" smtClean="0">
                <a:latin typeface="Arial Narrow" pitchFamily="34" charset="0"/>
                <a:cs typeface="Arial" panose="020B0604020202020204" pitchFamily="34" charset="0"/>
              </a:rPr>
            </a:br>
            <a:r>
              <a:rPr lang="pt-PT" altLang="pt-PT" sz="3200" b="1" dirty="0" smtClean="0">
                <a:latin typeface="Arial Narrow" pitchFamily="34" charset="0"/>
                <a:cs typeface="Arial" panose="020B0604020202020204" pitchFamily="34" charset="0"/>
              </a:rPr>
              <a:t>Rio Grande</a:t>
            </a:r>
          </a:p>
        </p:txBody>
      </p:sp>
      <p:sp>
        <p:nvSpPr>
          <p:cNvPr id="6147" name="Marcador de Posição de Conteúdo 2"/>
          <p:cNvSpPr txBox="1">
            <a:spLocks noChangeArrowheads="1"/>
          </p:cNvSpPr>
          <p:nvPr/>
        </p:nvSpPr>
        <p:spPr bwMode="auto">
          <a:xfrm>
            <a:off x="323850" y="1935281"/>
            <a:ext cx="5526088" cy="17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PT" altLang="pt-PT" sz="2400" dirty="0" err="1">
                <a:latin typeface="Arial Narrow" pitchFamily="34" charset="0"/>
              </a:rPr>
              <a:t>This</a:t>
            </a:r>
            <a:r>
              <a:rPr lang="pt-PT" altLang="pt-PT" sz="2400" dirty="0">
                <a:latin typeface="Arial Narrow" pitchFamily="34" charset="0"/>
              </a:rPr>
              <a:t> </a:t>
            </a:r>
            <a:r>
              <a:rPr lang="pt-PT" altLang="pt-PT" sz="2400" dirty="0" err="1" smtClean="0">
                <a:latin typeface="Arial Narrow" pitchFamily="34" charset="0"/>
              </a:rPr>
              <a:t>song</a:t>
            </a:r>
            <a:r>
              <a:rPr lang="pt-PT" altLang="pt-PT" sz="2400" dirty="0" smtClean="0">
                <a:latin typeface="Arial Narrow" pitchFamily="34" charset="0"/>
              </a:rPr>
              <a:t> </a:t>
            </a:r>
            <a:r>
              <a:rPr lang="pt-PT" altLang="pt-PT" sz="2400" dirty="0" err="1">
                <a:latin typeface="Arial Narrow" pitchFamily="34" charset="0"/>
              </a:rPr>
              <a:t>talks</a:t>
            </a:r>
            <a:r>
              <a:rPr lang="pt-PT" altLang="pt-PT" sz="2400" dirty="0">
                <a:latin typeface="Arial Narrow" pitchFamily="34" charset="0"/>
              </a:rPr>
              <a:t> </a:t>
            </a:r>
            <a:r>
              <a:rPr lang="pt-PT" altLang="pt-PT" sz="2400" dirty="0" err="1">
                <a:latin typeface="Arial Narrow" pitchFamily="34" charset="0"/>
              </a:rPr>
              <a:t>about</a:t>
            </a:r>
            <a:r>
              <a:rPr lang="pt-PT" altLang="pt-PT" sz="2400" dirty="0">
                <a:latin typeface="Arial Narrow" pitchFamily="34" charset="0"/>
              </a:rPr>
              <a:t> a </a:t>
            </a:r>
            <a:r>
              <a:rPr lang="pt-PT" altLang="pt-PT" sz="2400" dirty="0" err="1">
                <a:latin typeface="Arial Narrow" pitchFamily="34" charset="0"/>
              </a:rPr>
              <a:t>man</a:t>
            </a:r>
            <a:r>
              <a:rPr lang="pt-PT" altLang="pt-PT" sz="2400" dirty="0">
                <a:latin typeface="Arial Narrow" pitchFamily="34" charset="0"/>
              </a:rPr>
              <a:t> </a:t>
            </a:r>
            <a:r>
              <a:rPr lang="pt-PT" altLang="pt-PT" sz="2400" dirty="0" err="1">
                <a:latin typeface="Arial Narrow" pitchFamily="34" charset="0"/>
              </a:rPr>
              <a:t>that</a:t>
            </a:r>
            <a:r>
              <a:rPr lang="pt-PT" altLang="pt-PT" sz="2400" dirty="0">
                <a:latin typeface="Arial Narrow" pitchFamily="34" charset="0"/>
              </a:rPr>
              <a:t> </a:t>
            </a:r>
            <a:r>
              <a:rPr lang="pt-PT" altLang="pt-PT" sz="2400" dirty="0" err="1">
                <a:latin typeface="Arial Narrow" pitchFamily="34" charset="0"/>
              </a:rPr>
              <a:t>is</a:t>
            </a:r>
            <a:r>
              <a:rPr lang="pt-PT" altLang="pt-PT" sz="2400" dirty="0">
                <a:latin typeface="Arial Narrow" pitchFamily="34" charset="0"/>
              </a:rPr>
              <a:t> </a:t>
            </a:r>
            <a:r>
              <a:rPr lang="pt-PT" altLang="pt-PT" sz="2400" dirty="0" err="1">
                <a:latin typeface="Arial Narrow" pitchFamily="34" charset="0"/>
              </a:rPr>
              <a:t>outside</a:t>
            </a:r>
            <a:r>
              <a:rPr lang="pt-PT" altLang="pt-PT" sz="2400" dirty="0">
                <a:latin typeface="Arial Narrow" pitchFamily="34" charset="0"/>
              </a:rPr>
              <a:t> </a:t>
            </a:r>
            <a:r>
              <a:rPr lang="pt-PT" altLang="pt-PT" sz="2400" dirty="0" err="1">
                <a:latin typeface="Arial Narrow" pitchFamily="34" charset="0"/>
              </a:rPr>
              <a:t>his</a:t>
            </a:r>
            <a:r>
              <a:rPr lang="pt-PT" altLang="pt-PT" sz="2400" dirty="0">
                <a:latin typeface="Arial Narrow" pitchFamily="34" charset="0"/>
              </a:rPr>
              <a:t> </a:t>
            </a:r>
            <a:r>
              <a:rPr lang="pt-PT" altLang="pt-PT" sz="2400" dirty="0" err="1">
                <a:latin typeface="Arial Narrow" pitchFamily="34" charset="0"/>
              </a:rPr>
              <a:t>home</a:t>
            </a:r>
            <a:r>
              <a:rPr lang="pt-PT" altLang="pt-PT" sz="2400" dirty="0">
                <a:latin typeface="Arial Narrow" pitchFamily="34" charset="0"/>
              </a:rPr>
              <a:t> country </a:t>
            </a:r>
            <a:r>
              <a:rPr lang="pt-PT" altLang="pt-PT" sz="2400" dirty="0" err="1">
                <a:latin typeface="Arial Narrow" pitchFamily="34" charset="0"/>
              </a:rPr>
              <a:t>and</a:t>
            </a:r>
            <a:r>
              <a:rPr lang="pt-PT" altLang="pt-PT" sz="2400" dirty="0">
                <a:latin typeface="Arial Narrow" pitchFamily="34" charset="0"/>
              </a:rPr>
              <a:t> </a:t>
            </a:r>
            <a:r>
              <a:rPr lang="pt-PT" altLang="pt-PT" sz="2400" dirty="0" err="1">
                <a:latin typeface="Arial Narrow" pitchFamily="34" charset="0"/>
              </a:rPr>
              <a:t>writes</a:t>
            </a:r>
            <a:r>
              <a:rPr lang="pt-PT" altLang="pt-PT" sz="2400" dirty="0">
                <a:latin typeface="Arial Narrow" pitchFamily="34" charset="0"/>
              </a:rPr>
              <a:t> </a:t>
            </a:r>
            <a:r>
              <a:rPr lang="pt-PT" altLang="pt-PT" sz="2400" dirty="0" err="1">
                <a:latin typeface="Arial Narrow" pitchFamily="34" charset="0"/>
              </a:rPr>
              <a:t>back</a:t>
            </a:r>
            <a:r>
              <a:rPr lang="pt-PT" altLang="pt-PT" sz="2400" dirty="0">
                <a:latin typeface="Arial Narrow" pitchFamily="34" charset="0"/>
              </a:rPr>
              <a:t> to </a:t>
            </a:r>
            <a:r>
              <a:rPr lang="pt-PT" altLang="pt-PT" sz="2400" dirty="0" err="1">
                <a:latin typeface="Arial Narrow" pitchFamily="34" charset="0"/>
              </a:rPr>
              <a:t>his</a:t>
            </a:r>
            <a:r>
              <a:rPr lang="pt-PT" altLang="pt-PT" sz="2400" dirty="0">
                <a:latin typeface="Arial Narrow" pitchFamily="34" charset="0"/>
              </a:rPr>
              <a:t> </a:t>
            </a:r>
            <a:r>
              <a:rPr lang="pt-PT" altLang="pt-PT" sz="2400" dirty="0" err="1">
                <a:latin typeface="Arial Narrow" pitchFamily="34" charset="0"/>
              </a:rPr>
              <a:t>parents</a:t>
            </a:r>
            <a:r>
              <a:rPr lang="pt-PT" altLang="pt-PT" sz="2400" dirty="0">
                <a:latin typeface="Arial Narrow" pitchFamily="34" charset="0"/>
              </a:rPr>
              <a:t> to </a:t>
            </a:r>
            <a:r>
              <a:rPr lang="pt-PT" altLang="pt-PT" sz="2400" dirty="0" err="1">
                <a:latin typeface="Arial Narrow" pitchFamily="34" charset="0"/>
              </a:rPr>
              <a:t>tell</a:t>
            </a:r>
            <a:r>
              <a:rPr lang="pt-PT" altLang="pt-PT" sz="2400" dirty="0">
                <a:latin typeface="Arial Narrow" pitchFamily="34" charset="0"/>
              </a:rPr>
              <a:t> </a:t>
            </a:r>
            <a:r>
              <a:rPr lang="pt-PT" altLang="pt-PT" sz="2400" dirty="0" err="1">
                <a:latin typeface="Arial Narrow" pitchFamily="34" charset="0"/>
              </a:rPr>
              <a:t>them</a:t>
            </a:r>
            <a:r>
              <a:rPr lang="pt-PT" altLang="pt-PT" sz="2400" dirty="0">
                <a:latin typeface="Arial Narrow" pitchFamily="34" charset="0"/>
              </a:rPr>
              <a:t> a </a:t>
            </a:r>
            <a:r>
              <a:rPr lang="pt-PT" altLang="pt-PT" sz="2400" dirty="0" err="1">
                <a:latin typeface="Arial Narrow" pitchFamily="34" charset="0"/>
              </a:rPr>
              <a:t>little</a:t>
            </a:r>
            <a:r>
              <a:rPr lang="pt-PT" altLang="pt-PT" sz="2400" dirty="0">
                <a:latin typeface="Arial Narrow" pitchFamily="34" charset="0"/>
              </a:rPr>
              <a:t> bit </a:t>
            </a:r>
            <a:r>
              <a:rPr lang="pt-PT" altLang="pt-PT" sz="2400" dirty="0" err="1">
                <a:latin typeface="Arial Narrow" pitchFamily="34" charset="0"/>
              </a:rPr>
              <a:t>about</a:t>
            </a:r>
            <a:r>
              <a:rPr lang="pt-PT" altLang="pt-PT" sz="2400" dirty="0">
                <a:latin typeface="Arial Narrow" pitchFamily="34" charset="0"/>
              </a:rPr>
              <a:t> </a:t>
            </a:r>
            <a:r>
              <a:rPr lang="pt-PT" altLang="pt-PT" sz="2400" dirty="0" err="1">
                <a:latin typeface="Arial Narrow" pitchFamily="34" charset="0"/>
              </a:rPr>
              <a:t>his</a:t>
            </a:r>
            <a:r>
              <a:rPr lang="pt-PT" altLang="pt-PT" sz="2400" dirty="0">
                <a:latin typeface="Arial Narrow" pitchFamily="34" charset="0"/>
              </a:rPr>
              <a:t> </a:t>
            </a:r>
            <a:r>
              <a:rPr lang="pt-PT" altLang="pt-PT" sz="2400" dirty="0" err="1">
                <a:latin typeface="Arial Narrow" pitchFamily="34" charset="0"/>
              </a:rPr>
              <a:t>life</a:t>
            </a:r>
            <a:r>
              <a:rPr lang="pt-PT" altLang="pt-PT" sz="2400" dirty="0">
                <a:latin typeface="Arial Narrow" pitchFamily="34" charset="0"/>
              </a:rPr>
              <a:t> </a:t>
            </a:r>
            <a:r>
              <a:rPr lang="pt-PT" altLang="pt-PT" sz="2400" dirty="0" err="1">
                <a:latin typeface="Arial Narrow" pitchFamily="34" charset="0"/>
              </a:rPr>
              <a:t>and</a:t>
            </a:r>
            <a:r>
              <a:rPr lang="pt-PT" altLang="pt-PT" sz="2400" dirty="0">
                <a:latin typeface="Arial Narrow" pitchFamily="34" charset="0"/>
              </a:rPr>
              <a:t> </a:t>
            </a:r>
            <a:r>
              <a:rPr lang="pt-PT" altLang="pt-PT" sz="2400" dirty="0" err="1">
                <a:latin typeface="Arial Narrow" pitchFamily="34" charset="0"/>
              </a:rPr>
              <a:t>also</a:t>
            </a:r>
            <a:r>
              <a:rPr lang="pt-PT" altLang="pt-PT" sz="2400" dirty="0">
                <a:latin typeface="Arial Narrow" pitchFamily="34" charset="0"/>
              </a:rPr>
              <a:t> </a:t>
            </a:r>
            <a:r>
              <a:rPr lang="pt-PT" altLang="pt-PT" sz="2400" dirty="0" err="1">
                <a:latin typeface="Arial Narrow" pitchFamily="34" charset="0"/>
              </a:rPr>
              <a:t>asks</a:t>
            </a:r>
            <a:r>
              <a:rPr lang="pt-PT" altLang="pt-PT" sz="2400" dirty="0">
                <a:latin typeface="Arial Narrow" pitchFamily="34" charset="0"/>
              </a:rPr>
              <a:t> for </a:t>
            </a:r>
            <a:r>
              <a:rPr lang="pt-PT" altLang="pt-PT" sz="2400" dirty="0" err="1">
                <a:latin typeface="Arial Narrow" pitchFamily="34" charset="0"/>
              </a:rPr>
              <a:t>his</a:t>
            </a:r>
            <a:r>
              <a:rPr lang="pt-PT" altLang="pt-PT" sz="2400" dirty="0">
                <a:latin typeface="Arial Narrow" pitchFamily="34" charset="0"/>
              </a:rPr>
              <a:t> </a:t>
            </a:r>
            <a:r>
              <a:rPr lang="pt-PT" altLang="pt-PT" sz="2400" dirty="0" err="1">
                <a:latin typeface="Arial Narrow" pitchFamily="34" charset="0"/>
              </a:rPr>
              <a:t>family</a:t>
            </a:r>
            <a:r>
              <a:rPr lang="pt-PT" altLang="pt-PT" sz="2400" dirty="0">
                <a:latin typeface="Arial Narrow" pitchFamily="34" charset="0"/>
              </a:rPr>
              <a:t> </a:t>
            </a:r>
            <a:r>
              <a:rPr lang="pt-PT" altLang="pt-PT" sz="2400" dirty="0" err="1">
                <a:latin typeface="Arial Narrow" pitchFamily="34" charset="0"/>
              </a:rPr>
              <a:t>situation</a:t>
            </a:r>
            <a:r>
              <a:rPr lang="pt-PT" altLang="pt-PT" sz="2400" dirty="0">
                <a:latin typeface="Arial Narrow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pt-PT" altLang="pt-PT" dirty="0">
              <a:latin typeface="Arial Narrow" pitchFamily="34" charset="0"/>
            </a:endParaRPr>
          </a:p>
        </p:txBody>
      </p:sp>
      <p:pic>
        <p:nvPicPr>
          <p:cNvPr id="6148" name="Rio Grande - Postal dos Correios ( legendado ) - YouTube []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003550"/>
            <a:ext cx="2497137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age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6011863" y="268288"/>
            <a:ext cx="25161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1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 noChangeArrowheads="1"/>
          </p:cNvSpPr>
          <p:nvPr>
            <p:ph type="title"/>
          </p:nvPr>
        </p:nvSpPr>
        <p:spPr>
          <a:xfrm>
            <a:off x="250825" y="319088"/>
            <a:ext cx="4105275" cy="836612"/>
          </a:xfrm>
        </p:spPr>
        <p:txBody>
          <a:bodyPr>
            <a:no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pt-PT" altLang="pt-PT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Postal dos correios</a:t>
            </a:r>
            <a:r>
              <a:rPr lang="pt-PT" alt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br>
              <a:rPr lang="pt-PT" alt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altLang="pt-P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Rio Grande</a:t>
            </a:r>
          </a:p>
        </p:txBody>
      </p:sp>
      <p:pic>
        <p:nvPicPr>
          <p:cNvPr id="8195" name="Image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11128375" y="339725"/>
            <a:ext cx="2516188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xmlns="" id="{AE39DFB7-CC16-4614-A06C-8FADCF31E02A}"/>
              </a:ext>
            </a:extLst>
          </p:cNvPr>
          <p:cNvGraphicFramePr>
            <a:graphicFrameLocks noGrp="1"/>
          </p:cNvGraphicFramePr>
          <p:nvPr/>
        </p:nvGraphicFramePr>
        <p:xfrm>
          <a:off x="5148263" y="123825"/>
          <a:ext cx="3527425" cy="4953000"/>
        </p:xfrm>
        <a:graphic>
          <a:graphicData uri="http://schemas.openxmlformats.org/drawingml/2006/table">
            <a:tbl>
              <a:tblPr/>
              <a:tblGrid>
                <a:gridCol w="3527425">
                  <a:extLst>
                    <a:ext uri="{9D8B030D-6E8A-4147-A177-3AD203B41FA5}">
                      <a16:colId xmlns:a16="http://schemas.microsoft.com/office/drawing/2014/main" xmlns="" val="3879633618"/>
                    </a:ext>
                  </a:extLst>
                </a:gridCol>
              </a:tblGrid>
              <a:tr h="4680520">
                <a:tc>
                  <a:txBody>
                    <a:bodyPr/>
                    <a:lstStyle/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Dear mum, dear dad, how is everything? </a:t>
                      </a:r>
                      <a:endParaRPr lang="en-US" sz="13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 are finding it the way God wants us to</a:t>
                      </a:r>
                      <a:endParaRPr lang="en-US" sz="13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between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good and bad days</a:t>
                      </a:r>
                      <a:endParaRPr lang="en-US" sz="13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is always one that gives us more to do</a:t>
                      </a: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 let’s talk about better things: </a:t>
                      </a:r>
                      <a:endParaRPr lang="en-US" sz="1300" dirty="0">
                        <a:solidFill>
                          <a:srgbClr val="500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Laurinda 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makes custom-made dresses</a:t>
                      </a:r>
                      <a:endParaRPr lang="en-US" sz="1300" dirty="0">
                        <a:solidFill>
                          <a:srgbClr val="500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 boy studies IT and computers </a:t>
                      </a:r>
                      <a:endParaRPr lang="en-US" sz="13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 say it’s a job with a great future</a:t>
                      </a: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 parcel arrived here safely</a:t>
                      </a:r>
                      <a:endParaRPr lang="en-US" sz="13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 the “expresso” that  stopped at Piedade</a:t>
                      </a:r>
                      <a:endParaRPr lang="en-US" sz="13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Wheat bread and sausage for lunch</a:t>
                      </a:r>
                      <a:endParaRPr lang="en-US" sz="1300" dirty="0">
                        <a:solidFill>
                          <a:srgbClr val="500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least I have a taste of home</a:t>
                      </a: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hope you don't take long to reply</a:t>
                      </a:r>
                      <a:endParaRPr lang="en-US" sz="1300" b="0" i="0" dirty="0">
                        <a:solidFill>
                          <a:srgbClr val="22222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 me any news by post</a:t>
                      </a: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3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Does the stream run well or will it dry?</a:t>
                      </a:r>
                      <a:endParaRPr lang="en-US" sz="1300" dirty="0">
                        <a:solidFill>
                          <a:srgbClr val="500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 are the olive trees of </a:t>
                      </a:r>
                      <a:r>
                        <a:rPr lang="en-US" sz="1300" i="1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Candeio</a:t>
                      </a:r>
                      <a:r>
                        <a:rPr lang="en-US" sz="130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30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500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 have nothing more to write</a:t>
                      </a: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Greetings to all the family</a:t>
                      </a: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Sending my love and a big hug</a:t>
                      </a:r>
                    </a:p>
                    <a:p>
                      <a:pPr marL="0" lvl="0" indent="0" algn="ctr" rtl="0" fontAlgn="t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might go there for </a:t>
                      </a:r>
                      <a:r>
                        <a:rPr lang="en-US" sz="13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Christmas.</a:t>
                      </a:r>
                      <a:endParaRPr lang="en-US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340896"/>
                  </a:ext>
                </a:extLst>
              </a:tr>
            </a:tbl>
          </a:graphicData>
        </a:graphic>
      </p:graphicFrame>
      <p:pic>
        <p:nvPicPr>
          <p:cNvPr id="2" name="Rio Grande - Postal dos Correios ( legendado ) - YouTube [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1557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2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6"/>
          <p:cNvSpPr>
            <a:spLocks noChangeArrowheads="1"/>
          </p:cNvSpPr>
          <p:nvPr/>
        </p:nvSpPr>
        <p:spPr bwMode="auto">
          <a:xfrm>
            <a:off x="1475656" y="1995686"/>
            <a:ext cx="63674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PT" sz="3600" dirty="0">
                <a:latin typeface="Arial Narrow" pitchFamily="34" charset="0"/>
              </a:rPr>
              <a:t>Thank you for your </a:t>
            </a:r>
            <a:r>
              <a:rPr lang="en-US" altLang="pt-PT" sz="3600" dirty="0" smtClean="0">
                <a:latin typeface="Arial Narrow" pitchFamily="34" charset="0"/>
              </a:rPr>
              <a:t>attention!</a:t>
            </a:r>
            <a:endParaRPr lang="pt-PT" altLang="pt-PT" sz="3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3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683568" y="195486"/>
            <a:ext cx="7704856" cy="1800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lvl="0" indent="-3429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800" b="1" dirty="0">
                <a:latin typeface="Arial" pitchFamily="34" charset="0"/>
                <a:cs typeface="Arial" pitchFamily="34" charset="0"/>
              </a:rPr>
              <a:t>influence of 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emigration on art and music in Portugal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78" y="1995686"/>
            <a:ext cx="3430132" cy="221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4" y="2002098"/>
            <a:ext cx="3357750" cy="223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10195" y="4465385"/>
            <a:ext cx="7848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“Monumento ao emigrante” (</a:t>
            </a:r>
            <a:r>
              <a:rPr lang="pt-PT" dirty="0" err="1"/>
              <a:t>Emigrants</a:t>
            </a:r>
            <a:r>
              <a:rPr lang="pt-PT" dirty="0"/>
              <a:t> </a:t>
            </a:r>
            <a:r>
              <a:rPr lang="pt-PT" dirty="0" err="1" smtClean="0"/>
              <a:t>Statue</a:t>
            </a:r>
            <a:r>
              <a:rPr lang="pt-PT" dirty="0" smtClean="0"/>
              <a:t>) in Laúndos, Póvoa de Varzim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729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323528" y="411510"/>
            <a:ext cx="4648200" cy="430351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lvl="0" indent="-3429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The beginning of emigration </a:t>
            </a:r>
            <a:r>
              <a:rPr lang="en-US" sz="2400" dirty="0">
                <a:latin typeface="Arial Narrow" panose="020B0606020202030204" pitchFamily="34" charset="0"/>
              </a:rPr>
              <a:t>from Portugal dates from the 15th century, the </a:t>
            </a:r>
            <a:r>
              <a:rPr lang="en-US" sz="2400" dirty="0" smtClean="0">
                <a:latin typeface="Arial Narrow" panose="020B0606020202030204" pitchFamily="34" charset="0"/>
              </a:rPr>
              <a:t>start </a:t>
            </a:r>
            <a:r>
              <a:rPr lang="en-US" sz="2400" dirty="0">
                <a:latin typeface="Arial Narrow" panose="020B0606020202030204" pitchFamily="34" charset="0"/>
              </a:rPr>
              <a:t>of the Portuguese period of overseas </a:t>
            </a:r>
            <a:r>
              <a:rPr lang="en-US" sz="2400" dirty="0" smtClean="0">
                <a:latin typeface="Arial Narrow" panose="020B0606020202030204" pitchFamily="34" charset="0"/>
              </a:rPr>
              <a:t>exploration, when many Portuguese settled in Africa, America and Asia.</a:t>
            </a:r>
          </a:p>
          <a:p>
            <a:pPr marL="0" indent="0">
              <a:buNone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Today, there </a:t>
            </a:r>
            <a:r>
              <a:rPr lang="en-US" sz="2400" dirty="0">
                <a:latin typeface="Arial Narrow" panose="020B0606020202030204" pitchFamily="34" charset="0"/>
              </a:rPr>
              <a:t>are more than two million Portuguese emigrants, meaning </a:t>
            </a:r>
            <a:r>
              <a:rPr lang="en-US" sz="2400" dirty="0" smtClean="0">
                <a:latin typeface="Arial Narrow" panose="020B0606020202030204" pitchFamily="34" charset="0"/>
              </a:rPr>
              <a:t>that more </a:t>
            </a:r>
            <a:r>
              <a:rPr lang="en-US" sz="2400" dirty="0">
                <a:latin typeface="Arial Narrow" panose="020B0606020202030204" pitchFamily="34" charset="0"/>
              </a:rPr>
              <a:t>than 20% of the Portuguese population lives outside </a:t>
            </a:r>
            <a:r>
              <a:rPr lang="en-US" sz="2400" dirty="0" smtClean="0">
                <a:latin typeface="Arial Narrow" panose="020B0606020202030204" pitchFamily="34" charset="0"/>
              </a:rPr>
              <a:t>our country.</a:t>
            </a:r>
            <a:r>
              <a:rPr lang="en-US" sz="2400" dirty="0">
                <a:latin typeface="Arial Narrow" panose="020B0606020202030204" pitchFamily="34" charset="0"/>
              </a:rPr>
              <a:t> </a:t>
            </a:r>
            <a:endParaRPr lang="en-US" sz="2400" dirty="0" smtClean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Resultado de imagem para discoveries portugue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728" y="1059582"/>
            <a:ext cx="3755728" cy="28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3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323528" y="411510"/>
            <a:ext cx="4648200" cy="430351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lvl="0" indent="-3429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US" altLang="pt-PT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 the late 1950s, Portuguese emigration increased towards destinations in the expanding economies of Northern and Central Europe, particularly France.</a:t>
            </a:r>
            <a:endParaRPr lang="pt-PT" altLang="pt-PT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pt-PT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 the next 15 years, up until 1974, more than 1.5 million Portuguese emigrated, trying to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escape a poor economy and an oppressive 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dictatorship, </a:t>
            </a:r>
            <a:r>
              <a:rPr lang="en-US" altLang="pt-PT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to take up jobs in low-wage, low-productivity sectors.</a:t>
            </a:r>
            <a:endParaRPr lang="pt-PT" altLang="pt-PT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152084" y="3737086"/>
            <a:ext cx="3600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PT" altLang="pt-PT" sz="1600" b="1" dirty="0" err="1">
                <a:latin typeface="Arial Narrow" panose="020B0606020202030204" pitchFamily="34" charset="0"/>
              </a:rPr>
              <a:t>Emigrants</a:t>
            </a:r>
            <a:r>
              <a:rPr lang="pt-PT" altLang="pt-PT" sz="1600" b="1" dirty="0">
                <a:latin typeface="Arial Narrow" panose="020B0606020202030204" pitchFamily="34" charset="0"/>
              </a:rPr>
              <a:t> </a:t>
            </a:r>
            <a:r>
              <a:rPr lang="pt-PT" altLang="pt-PT" sz="1600" b="1" dirty="0" err="1">
                <a:latin typeface="Arial Narrow" panose="020B0606020202030204" pitchFamily="34" charset="0"/>
              </a:rPr>
              <a:t>carrying</a:t>
            </a:r>
            <a:r>
              <a:rPr lang="pt-PT" altLang="pt-PT" sz="1600" b="1" dirty="0">
                <a:latin typeface="Arial Narrow" panose="020B0606020202030204" pitchFamily="34" charset="0"/>
              </a:rPr>
              <a:t> a “mala de cartão</a:t>
            </a:r>
            <a:r>
              <a:rPr lang="pt-PT" altLang="pt-PT" sz="1600" b="1" dirty="0" smtClean="0">
                <a:latin typeface="Arial Narrow" panose="020B0606020202030204" pitchFamily="34" charset="0"/>
              </a:rPr>
              <a:t>” (</a:t>
            </a:r>
            <a:r>
              <a:rPr lang="pt-PT" altLang="pt-PT" sz="1600" b="1" dirty="0" err="1" smtClean="0">
                <a:latin typeface="Arial Narrow" panose="020B0606020202030204" pitchFamily="34" charset="0"/>
              </a:rPr>
              <a:t>luggage</a:t>
            </a:r>
            <a:r>
              <a:rPr lang="pt-PT" altLang="pt-PT" sz="1600" b="1" dirty="0" smtClean="0">
                <a:latin typeface="Arial Narrow" panose="020B0606020202030204" pitchFamily="34" charset="0"/>
              </a:rPr>
              <a:t> </a:t>
            </a:r>
            <a:r>
              <a:rPr lang="pt-PT" altLang="pt-PT" sz="1600" b="1" dirty="0" err="1" smtClean="0">
                <a:latin typeface="Arial Narrow" panose="020B0606020202030204" pitchFamily="34" charset="0"/>
              </a:rPr>
              <a:t>made</a:t>
            </a:r>
            <a:r>
              <a:rPr lang="pt-PT" altLang="pt-PT" sz="1600" b="1" dirty="0" smtClean="0">
                <a:latin typeface="Arial Narrow" panose="020B0606020202030204" pitchFamily="34" charset="0"/>
              </a:rPr>
              <a:t> </a:t>
            </a:r>
            <a:r>
              <a:rPr lang="pt-PT" altLang="pt-PT" sz="1600" b="1" dirty="0" err="1" smtClean="0">
                <a:latin typeface="Arial Narrow" panose="020B0606020202030204" pitchFamily="34" charset="0"/>
              </a:rPr>
              <a:t>of</a:t>
            </a:r>
            <a:r>
              <a:rPr lang="pt-PT" altLang="pt-PT" sz="1600" b="1" dirty="0" smtClean="0">
                <a:latin typeface="Arial Narrow" panose="020B0606020202030204" pitchFamily="34" charset="0"/>
              </a:rPr>
              <a:t> </a:t>
            </a:r>
            <a:r>
              <a:rPr lang="pt-PT" altLang="pt-PT" sz="1600" b="1" dirty="0" err="1" smtClean="0">
                <a:latin typeface="Arial Narrow" panose="020B0606020202030204" pitchFamily="34" charset="0"/>
              </a:rPr>
              <a:t>cardboard</a:t>
            </a:r>
            <a:r>
              <a:rPr lang="pt-PT" altLang="pt-PT" sz="1600" b="1" dirty="0" smtClean="0">
                <a:latin typeface="Arial Narrow" panose="020B0606020202030204" pitchFamily="34" charset="0"/>
              </a:rPr>
              <a:t>)</a:t>
            </a:r>
            <a:endParaRPr lang="pt-PT" altLang="pt-PT" sz="1600" b="1" dirty="0">
              <a:latin typeface="Arial Narrow" panose="020B0606020202030204" pitchFamily="34" charset="0"/>
            </a:endParaRPr>
          </a:p>
        </p:txBody>
      </p:sp>
      <p:pic>
        <p:nvPicPr>
          <p:cNvPr id="7" name="Picture 2" descr="Resultado de imagem para emigrant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1728" y="843558"/>
            <a:ext cx="3780806" cy="2674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14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323528" y="411510"/>
            <a:ext cx="4648200" cy="430351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lvl="0" indent="-3429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In </a:t>
            </a:r>
            <a:r>
              <a:rPr lang="en-US" sz="2400" dirty="0">
                <a:latin typeface="Arial Narrow" panose="020B0606020202030204" pitchFamily="34" charset="0"/>
              </a:rPr>
              <a:t>recent </a:t>
            </a:r>
            <a:r>
              <a:rPr lang="en-US" sz="2400" dirty="0" smtClean="0">
                <a:latin typeface="Arial Narrow" panose="020B0606020202030204" pitchFamily="34" charset="0"/>
              </a:rPr>
              <a:t>years, mainly since 2013, the </a:t>
            </a:r>
            <a:r>
              <a:rPr lang="en-US" sz="2400" dirty="0">
                <a:latin typeface="Arial Narrow" panose="020B0606020202030204" pitchFamily="34" charset="0"/>
              </a:rPr>
              <a:t>number of Portuguese leaving </a:t>
            </a:r>
            <a:r>
              <a:rPr lang="en-US" sz="2400" dirty="0" smtClean="0">
                <a:latin typeface="Arial Narrow" panose="020B0606020202030204" pitchFamily="34" charset="0"/>
              </a:rPr>
              <a:t>Portugal has </a:t>
            </a:r>
            <a:r>
              <a:rPr lang="en-US" sz="2400" dirty="0">
                <a:latin typeface="Arial Narrow" panose="020B0606020202030204" pitchFamily="34" charset="0"/>
              </a:rPr>
              <a:t>grown substantially and it is estimated that around 110.000 people, </a:t>
            </a:r>
            <a:r>
              <a:rPr lang="en-US" sz="2400" dirty="0" smtClean="0">
                <a:latin typeface="Arial Narrow" panose="020B0606020202030204" pitchFamily="34" charset="0"/>
              </a:rPr>
              <a:t>most </a:t>
            </a:r>
            <a:r>
              <a:rPr lang="en-US" sz="2400" dirty="0">
                <a:latin typeface="Arial Narrow" panose="020B0606020202030204" pitchFamily="34" charset="0"/>
              </a:rPr>
              <a:t>of them </a:t>
            </a:r>
            <a:r>
              <a:rPr lang="en-US" sz="2400" dirty="0" smtClean="0">
                <a:latin typeface="Arial Narrow" panose="020B0606020202030204" pitchFamily="34" charset="0"/>
              </a:rPr>
              <a:t>with </a:t>
            </a:r>
            <a:r>
              <a:rPr lang="en-US" sz="2400" dirty="0">
                <a:latin typeface="Arial Narrow" panose="020B0606020202030204" pitchFamily="34" charset="0"/>
              </a:rPr>
              <a:t>a college degree, leave our country every year. </a:t>
            </a:r>
            <a:endParaRPr lang="pt-PT" sz="24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Resultado de imagem para emigrantes lecenciados portugueses 2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83819"/>
            <a:ext cx="3572139" cy="355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6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323528" y="597664"/>
            <a:ext cx="4464496" cy="393120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lvl="0" indent="-3429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Emigration has important political,  financial and social consequences in our society, and has influenced the work of many authors.</a:t>
            </a:r>
          </a:p>
          <a:p>
            <a:pPr marL="0" indent="0">
              <a:buNone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Manuel Alegre </a:t>
            </a:r>
            <a:r>
              <a:rPr lang="en-US" sz="2400" dirty="0" smtClean="0">
                <a:latin typeface="Arial Narrow" panose="020B0606020202030204" pitchFamily="34" charset="0"/>
              </a:rPr>
              <a:t>is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one of those authors. He is a</a:t>
            </a:r>
            <a:r>
              <a:rPr lang="en-US" sz="2400" dirty="0">
                <a:latin typeface="Arial Narrow" panose="020B0606020202030204" pitchFamily="34" charset="0"/>
              </a:rPr>
              <a:t> poet and </a:t>
            </a:r>
            <a:r>
              <a:rPr lang="en-US" sz="2400" dirty="0" smtClean="0">
                <a:latin typeface="Arial Narrow" panose="020B0606020202030204" pitchFamily="34" charset="0"/>
              </a:rPr>
              <a:t>a politician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smtClean="0">
                <a:latin typeface="Arial Narrow" panose="020B0606020202030204" pitchFamily="34" charset="0"/>
              </a:rPr>
              <a:t>who was forced into exile in 1964 because of his </a:t>
            </a:r>
            <a:r>
              <a:rPr lang="en-US" sz="2400" dirty="0">
                <a:latin typeface="Arial Narrow" panose="020B0606020202030204" pitchFamily="34" charset="0"/>
              </a:rPr>
              <a:t>opposition to </a:t>
            </a:r>
            <a:r>
              <a:rPr lang="en-US" sz="2400" dirty="0" smtClean="0">
                <a:latin typeface="Arial Narrow" panose="020B0606020202030204" pitchFamily="34" charset="0"/>
              </a:rPr>
              <a:t>Salazar's </a:t>
            </a:r>
            <a:r>
              <a:rPr lang="en-US" sz="2400" dirty="0">
                <a:latin typeface="Arial Narrow" panose="020B0606020202030204" pitchFamily="34" charset="0"/>
              </a:rPr>
              <a:t>dictatorial </a:t>
            </a:r>
            <a:r>
              <a:rPr lang="en-US" sz="2400" dirty="0" smtClean="0">
                <a:latin typeface="Arial Narrow" panose="020B0606020202030204" pitchFamily="34" charset="0"/>
              </a:rPr>
              <a:t>government.</a:t>
            </a:r>
            <a:endParaRPr lang="pt-PT" sz="2400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Resultado de imagem para monumento ao imigrante lisbo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r="1"/>
          <a:stretch/>
        </p:blipFill>
        <p:spPr bwMode="auto">
          <a:xfrm>
            <a:off x="5508104" y="597664"/>
            <a:ext cx="3077880" cy="42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m para Manuel aleg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627533"/>
            <a:ext cx="2572518" cy="3327417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611560" y="1829576"/>
            <a:ext cx="45365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/>
              <a:t>Trova do imigrante</a:t>
            </a:r>
          </a:p>
          <a:p>
            <a:endParaRPr lang="pt-PT" sz="1800" dirty="0" smtClean="0"/>
          </a:p>
          <a:p>
            <a:pPr algn="r"/>
            <a:r>
              <a:rPr lang="pt-PT" sz="2400" b="1" dirty="0" smtClean="0"/>
              <a:t>Manuel Alegre</a:t>
            </a:r>
            <a:r>
              <a:rPr lang="pt-PT" sz="1800" dirty="0" smtClean="0"/>
              <a:t> </a:t>
            </a:r>
            <a:endParaRPr lang="pt-PT" sz="1800" dirty="0"/>
          </a:p>
        </p:txBody>
      </p:sp>
    </p:spTree>
    <p:extLst>
      <p:ext uri="{BB962C8B-B14F-4D97-AF65-F5344CB8AC3E}">
        <p14:creationId xmlns:p14="http://schemas.microsoft.com/office/powerpoint/2010/main" val="30637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67544" y="19548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b="1" dirty="0">
                <a:latin typeface="Arial Narrow" pitchFamily="34" charset="0"/>
              </a:rPr>
              <a:t>Trova do emigrante</a:t>
            </a:r>
            <a:r>
              <a:rPr lang="pt-PT" dirty="0">
                <a:latin typeface="Arial Narrow" pitchFamily="34" charset="0"/>
              </a:rPr>
              <a:t/>
            </a:r>
            <a:br>
              <a:rPr lang="pt-PT" dirty="0">
                <a:latin typeface="Arial Narrow" pitchFamily="34" charset="0"/>
              </a:rPr>
            </a:br>
            <a:endParaRPr lang="pt-PT" dirty="0">
              <a:latin typeface="Arial Narrow" pitchFamily="34" charset="0"/>
            </a:endParaRPr>
          </a:p>
          <a:p>
            <a:r>
              <a:rPr lang="pt-PT" dirty="0">
                <a:latin typeface="Arial Narrow" pitchFamily="34" charset="0"/>
              </a:rPr>
              <a:t>Parte de noite e não olha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Os campos que vai deixar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Todo por dentro a abanar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Como a terra em Agadir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Folha a folha se desfolha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Seu coração ao partir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/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Não tem sede de aventura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Nem quis a terra distante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A vida o fez viajante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Se busca terras de França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É que a sorte lhe foi dura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E um homem também se cansa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/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As rugas que o suor cava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Não são rugas são enganos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São perdas lágrimas e danos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De suor por conta alheia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Não compensa nunca paga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Quanto suor se semeia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,helvetica"/>
              </a:rPr>
              <a:t/>
            </a:r>
            <a:br>
              <a:rPr lang="pt-PT" dirty="0">
                <a:latin typeface="arial,helvetica"/>
              </a:rPr>
            </a:br>
            <a:endParaRPr lang="pt-PT" dirty="0">
              <a:latin typeface="arial" panose="020B0604020202020204" pitchFamily="34" charset="0"/>
            </a:endParaRPr>
          </a:p>
        </p:txBody>
      </p:sp>
      <p:pic>
        <p:nvPicPr>
          <p:cNvPr id="3" name="Picture 2" descr="Resultado de imagem para Manuel alegre  Trova do emigran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8" y="1203598"/>
            <a:ext cx="3987066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88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67544" y="305559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 smtClean="0">
                <a:latin typeface="Arial Narrow" pitchFamily="34" charset="0"/>
              </a:rPr>
              <a:t>Em </a:t>
            </a:r>
            <a:r>
              <a:rPr lang="pt-PT" dirty="0">
                <a:latin typeface="Arial Narrow" pitchFamily="34" charset="0"/>
              </a:rPr>
              <a:t>vida vive-se a morte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Se o trabalho não dá fruto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Morre-se em cada minuto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Se o fruto nunca se alcança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Porque lhe foi dura a sorte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Vai para terras de França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/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Não julguem que vai contente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Leva nos olhos o verde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Dos campos onde se perde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Gente que tudo lhe deu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Parte mas fica presente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Em tudo o que não colheu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/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Verde campo verde e triste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Em ti ceifou e hoje foi-se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Em ti ceifou mas a foice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Ceifava somente esperança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Nem sempre um homem resiste</a:t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>Vai para terras de </a:t>
            </a:r>
            <a:r>
              <a:rPr lang="pt-PT" dirty="0" smtClean="0">
                <a:latin typeface="Arial Narrow" pitchFamily="34" charset="0"/>
              </a:rPr>
              <a:t>França</a:t>
            </a:r>
            <a:r>
              <a:rPr lang="pt-PT" dirty="0">
                <a:latin typeface="Arial Narrow" pitchFamily="34" charset="0"/>
              </a:rPr>
              <a:t/>
            </a:r>
            <a:br>
              <a:rPr lang="pt-PT" dirty="0">
                <a:latin typeface="Arial Narrow" pitchFamily="34" charset="0"/>
              </a:rPr>
            </a:br>
            <a:r>
              <a:rPr lang="pt-PT" dirty="0">
                <a:latin typeface="Arial Narrow" pitchFamily="34" charset="0"/>
              </a:rPr>
              <a:t/>
            </a:r>
            <a:br>
              <a:rPr lang="pt-PT" dirty="0">
                <a:latin typeface="Arial Narrow" pitchFamily="34" charset="0"/>
              </a:rPr>
            </a:br>
            <a:endParaRPr lang="pt-PT" dirty="0">
              <a:latin typeface="Arial Narrow" pitchFamily="34" charset="0"/>
            </a:endParaRPr>
          </a:p>
        </p:txBody>
      </p:sp>
      <p:pic>
        <p:nvPicPr>
          <p:cNvPr id="3074" name="Picture 2" descr="Gérald Bloncourt's photograph of a Portuguese girl in a slum outside Paris in the 1960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15566"/>
            <a:ext cx="5206752" cy="318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ACF0"/>
      </a:accent1>
      <a:accent2>
        <a:srgbClr val="C0504D"/>
      </a:accent2>
      <a:accent3>
        <a:srgbClr val="9BBB59"/>
      </a:accent3>
      <a:accent4>
        <a:srgbClr val="8064A2"/>
      </a:accent4>
      <a:accent5>
        <a:srgbClr val="01ACF0"/>
      </a:accent5>
      <a:accent6>
        <a:srgbClr val="F6DD3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477</Words>
  <Application>Microsoft Office PowerPoint</Application>
  <PresentationFormat>Apresentação no Ecrã (16:9)</PresentationFormat>
  <Paragraphs>64</Paragraphs>
  <Slides>15</Slides>
  <Notes>15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Postal dos correios,  Rio Grande</vt:lpstr>
      <vt:lpstr>Postal dos correios,   Rio Grande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Utilizador</dc:creator>
  <cp:lastModifiedBy>Erasmus Forave</cp:lastModifiedBy>
  <cp:revision>336</cp:revision>
  <dcterms:modified xsi:type="dcterms:W3CDTF">2017-10-08T22:26:32Z</dcterms:modified>
</cp:coreProperties>
</file>