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0"/>
  </p:notesMasterIdLst>
  <p:sldIdLst>
    <p:sldId id="318" r:id="rId2"/>
    <p:sldId id="325" r:id="rId3"/>
    <p:sldId id="321" r:id="rId4"/>
    <p:sldId id="320" r:id="rId5"/>
    <p:sldId id="323" r:id="rId6"/>
    <p:sldId id="328" r:id="rId7"/>
    <p:sldId id="329" r:id="rId8"/>
    <p:sldId id="322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8A3F4DD-F218-4D9A-A24F-D2D108A51E5C}">
  <a:tblStyle styleId="{E8A3F4DD-F218-4D9A-A24F-D2D108A51E5C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9DCAF9ED-07DC-4A11-8D7F-57B35C25682E}" styleName="Estilo Médio 1 - Destaqu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80" autoAdjust="0"/>
  </p:normalViewPr>
  <p:slideViewPr>
    <p:cSldViewPr showGuides="1">
      <p:cViewPr varScale="1">
        <p:scale>
          <a:sx n="72" d="100"/>
          <a:sy n="72" d="100"/>
        </p:scale>
        <p:origin x="-1084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55792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774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75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907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87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627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217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18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91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61364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99584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4343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91201" y="475724"/>
            <a:ext cx="7761599" cy="493425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91200" y="1393425"/>
            <a:ext cx="3767400" cy="3532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85500" y="1393425"/>
            <a:ext cx="3767400" cy="3532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17329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80819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17743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85820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10015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99785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39489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34930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36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http://lbs.ac.at/wp-content/uploads/2015/01/EU-flag-Erasmus-_vect_PO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w7aQy5oizaE&amp;list=RDw7aQy5oizaE&amp;index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hyperlink" Target="Best%20moments%20Madeira%20Carnaval%202017%20HD%20(online-video-cutter.com).mp4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2"/>
          <p:cNvSpPr txBox="1">
            <a:spLocks/>
          </p:cNvSpPr>
          <p:nvPr/>
        </p:nvSpPr>
        <p:spPr bwMode="auto">
          <a:xfrm>
            <a:off x="4139952" y="555526"/>
            <a:ext cx="4741015" cy="38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Every </a:t>
            </a:r>
            <a:r>
              <a:rPr kumimoji="0" lang="en-US" altLang="pt-PT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Child </a:t>
            </a:r>
            <a:r>
              <a:rPr kumimoji="0" lang="en-US" altLang="pt-PT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Matters: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Refugees </a:t>
            </a:r>
            <a:r>
              <a:rPr kumimoji="0" lang="en-US" altLang="pt-PT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and Immigrants in </a:t>
            </a:r>
            <a:r>
              <a:rPr kumimoji="0" lang="en-US" altLang="pt-PT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Education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PT" sz="2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kumimoji="0" lang="en-US" altLang="pt-PT" sz="20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kumimoji="0" lang="en-US" altLang="pt-PT" sz="2000" i="1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rd </a:t>
            </a:r>
            <a:r>
              <a:rPr kumimoji="0" lang="en-US" altLang="pt-PT" sz="20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Transnational Project Meeting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GB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GB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Tendring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pt-PT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9th </a:t>
            </a:r>
            <a:r>
              <a:rPr kumimoji="0" lang="en-US" altLang="pt-PT" sz="1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 13th October 2017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PT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131590"/>
            <a:ext cx="3559198" cy="28083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64" y="4449054"/>
            <a:ext cx="1765592" cy="680603"/>
          </a:xfrm>
          <a:prstGeom prst="rect">
            <a:avLst/>
          </a:prstGeom>
        </p:spPr>
      </p:pic>
      <p:pic>
        <p:nvPicPr>
          <p:cNvPr id="1026" name="Picture 2" descr="Resultado de imagem para erasmus +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61" y="4449054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2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755576" y="483518"/>
            <a:ext cx="7776864" cy="122770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lvl="0" indent="-3429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The influence of immigration 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and refugees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art, music and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literature</a:t>
            </a:r>
            <a:endParaRPr lang="pt-PT" altLang="pt-PT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lisboaafricana.files.wordpress.com/2013/11/postal_a_firmino.jpg?w=282&amp;h=211&amp;cro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06" y="2067694"/>
            <a:ext cx="3262114" cy="2440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agualusa livr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67698"/>
            <a:ext cx="1824137" cy="2859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9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 txBox="1">
            <a:spLocks/>
          </p:cNvSpPr>
          <p:nvPr/>
        </p:nvSpPr>
        <p:spPr>
          <a:xfrm>
            <a:off x="395536" y="339502"/>
            <a:ext cx="4032448" cy="331236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lvl="0" indent="-3429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On the second half of the 1960s, Portugal registered the first arrival of African workers from its colonies who were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mainly recruited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construction and manufacturing jobs.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Joining the European Union in 1986 also made Portugal a more attractive destination for non-EU citizens.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/>
              <a:buChar char=""/>
              <a:defRPr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pt-PT" dirty="0" smtClean="0"/>
          </a:p>
          <a:p>
            <a:pPr>
              <a:buFont typeface="Arial" pitchFamily="34" charset="0"/>
              <a:buNone/>
              <a:defRPr/>
            </a:pPr>
            <a:endParaRPr lang="pt-PT" dirty="0" smtClean="0"/>
          </a:p>
          <a:p>
            <a:pPr>
              <a:buFont typeface="Wingdings 2"/>
              <a:buChar char=""/>
              <a:defRPr/>
            </a:pPr>
            <a:endParaRPr lang="pt-PT" dirty="0"/>
          </a:p>
        </p:txBody>
      </p:sp>
      <p:sp>
        <p:nvSpPr>
          <p:cNvPr id="5" name="Marcador de Posição de Conteúdo 3"/>
          <p:cNvSpPr txBox="1">
            <a:spLocks/>
          </p:cNvSpPr>
          <p:nvPr/>
        </p:nvSpPr>
        <p:spPr>
          <a:xfrm>
            <a:off x="2627784" y="3828540"/>
            <a:ext cx="6115050" cy="108585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lvl="0" indent="-3429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result was a continuous increase in the number of foreign residents, dominated by Africans and, to a lesser extent, Brazilians.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Font typeface="Arial" pitchFamily="34" charset="0"/>
              <a:buNone/>
              <a:defRPr/>
            </a:pPr>
            <a:endParaRPr lang="pt-PT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pt-PT" dirty="0" smtClean="0"/>
          </a:p>
          <a:p>
            <a:pPr>
              <a:buFont typeface="Arial" pitchFamily="34" charset="0"/>
              <a:buNone/>
              <a:defRPr/>
            </a:pPr>
            <a:endParaRPr lang="pt-PT" dirty="0" smtClean="0"/>
          </a:p>
          <a:p>
            <a:pPr>
              <a:buFont typeface="Wingdings 2"/>
              <a:buChar char=""/>
              <a:defRPr/>
            </a:pPr>
            <a:endParaRPr lang="pt-PT" dirty="0"/>
          </a:p>
        </p:txBody>
      </p:sp>
      <p:pic>
        <p:nvPicPr>
          <p:cNvPr id="2" name="Picture 2" descr="https://lisboaafricana.files.wordpress.com/2014/01/logo_lisboa_africana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7574"/>
            <a:ext cx="3369479" cy="1806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 txBox="1">
            <a:spLocks/>
          </p:cNvSpPr>
          <p:nvPr/>
        </p:nvSpPr>
        <p:spPr>
          <a:xfrm>
            <a:off x="395536" y="987574"/>
            <a:ext cx="4464496" cy="316614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lvl="0" indent="-3429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end of the 1990s was marked by the arrival of thousands of immigrants from Eastern Europe, particularly Ukraine, Russia, Moldavia, and Romania.</a:t>
            </a:r>
          </a:p>
          <a:p>
            <a:pPr marL="0" indent="0"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large number of Chinese citizens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also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chose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Portugal 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their destination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en-US" alt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alt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http://www.acidi.gov.pt/images/imagens/Noticias/Concurso3.JPG"/>
          <p:cNvPicPr>
            <a:picLocks noChangeAspect="1" noChangeArrowheads="1"/>
          </p:cNvPicPr>
          <p:nvPr/>
        </p:nvPicPr>
        <p:blipFill>
          <a:blip r:embed="rId4"/>
          <a:srcRect t="29330"/>
          <a:stretch>
            <a:fillRect/>
          </a:stretch>
        </p:blipFill>
        <p:spPr bwMode="auto">
          <a:xfrm>
            <a:off x="5292080" y="3092635"/>
            <a:ext cx="3143226" cy="1672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3156892" y="3092636"/>
            <a:ext cx="6103144" cy="270271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lvl="0" indent="-3429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pt-PT" dirty="0"/>
          </a:p>
        </p:txBody>
      </p:sp>
      <p:pic>
        <p:nvPicPr>
          <p:cNvPr id="9" name="Imagem 5" descr="http://bp2.blogger.com/_rJ2Bl4KMMaE/SFwmJoJqS9I/AAAAAAAAEEs/s3Twe1_lWx8/s400/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350" y="555525"/>
            <a:ext cx="2637445" cy="2186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8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364088" y="1136936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Today Portugal </a:t>
            </a:r>
            <a:r>
              <a:rPr lang="en-GB" sz="2000" dirty="0"/>
              <a:t>has, through immigration, an </a:t>
            </a:r>
            <a:r>
              <a:rPr lang="en-GB" sz="2000" dirty="0" smtClean="0"/>
              <a:t>important </a:t>
            </a:r>
            <a:r>
              <a:rPr lang="en-GB" sz="2000" dirty="0"/>
              <a:t>cultural diversity. </a:t>
            </a:r>
            <a:endParaRPr lang="en-GB" sz="2000" dirty="0" smtClean="0"/>
          </a:p>
          <a:p>
            <a:r>
              <a:rPr lang="en-GB" sz="2000" dirty="0" smtClean="0"/>
              <a:t>However</a:t>
            </a:r>
            <a:r>
              <a:rPr lang="en-GB" sz="2000" dirty="0"/>
              <a:t>,  the most noticed influences in art, </a:t>
            </a:r>
            <a:r>
              <a:rPr lang="en-GB" sz="2000" b="1" dirty="0"/>
              <a:t>music</a:t>
            </a:r>
            <a:r>
              <a:rPr lang="en-GB" sz="2000" dirty="0"/>
              <a:t> and literature are the ones from immigrants coming from </a:t>
            </a:r>
            <a:r>
              <a:rPr lang="en-GB" sz="2000" dirty="0" smtClean="0"/>
              <a:t>the former </a:t>
            </a:r>
            <a:r>
              <a:rPr lang="en-GB" sz="2000" dirty="0"/>
              <a:t>Portuguese colonies and from Brazil.</a:t>
            </a:r>
            <a:endParaRPr lang="pt-PT" sz="2000" dirty="0"/>
          </a:p>
        </p:txBody>
      </p:sp>
      <p:pic>
        <p:nvPicPr>
          <p:cNvPr id="6148" name="Picture 4" descr="Resultado de imagem para portugal braz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922838"/>
            <a:ext cx="3528392" cy="1985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m para portugal ango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9503"/>
            <a:ext cx="2952328" cy="209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493389"/>
            <a:ext cx="4032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Music from countries like Angola </a:t>
            </a:r>
            <a:r>
              <a:rPr lang="en-GB" sz="2000" dirty="0" smtClean="0"/>
              <a:t>is </a:t>
            </a:r>
            <a:r>
              <a:rPr lang="en-GB" sz="2000" dirty="0"/>
              <a:t>now very </a:t>
            </a:r>
            <a:r>
              <a:rPr lang="en-GB" sz="2000" dirty="0" smtClean="0"/>
              <a:t>famous in Portugal, </a:t>
            </a:r>
            <a:r>
              <a:rPr lang="en-GB" sz="2000" dirty="0"/>
              <a:t>specially among young people. </a:t>
            </a:r>
            <a:endParaRPr lang="en-GB" sz="2000" dirty="0" smtClean="0"/>
          </a:p>
          <a:p>
            <a:r>
              <a:rPr lang="en-GB" sz="2000" i="1" dirty="0" err="1" smtClean="0"/>
              <a:t>Kizomba</a:t>
            </a:r>
            <a:r>
              <a:rPr lang="en-GB" sz="2000" dirty="0" smtClean="0"/>
              <a:t> </a:t>
            </a:r>
            <a:r>
              <a:rPr lang="en-GB" sz="2000" dirty="0"/>
              <a:t>and </a:t>
            </a:r>
            <a:r>
              <a:rPr lang="en-GB" sz="2000" i="1" dirty="0" err="1"/>
              <a:t>Kuduru</a:t>
            </a:r>
            <a:r>
              <a:rPr lang="en-GB" sz="2000" dirty="0"/>
              <a:t> were brought to Portugal by immigrants who have mainly settled in Lisbon and surrounding areas. </a:t>
            </a:r>
            <a:endParaRPr lang="en-GB" sz="2000" dirty="0" smtClean="0"/>
          </a:p>
          <a:p>
            <a:r>
              <a:rPr lang="en-GB" sz="2000" dirty="0" smtClean="0"/>
              <a:t>From there, this type of music and dance </a:t>
            </a:r>
            <a:r>
              <a:rPr lang="en-GB" sz="2000" dirty="0"/>
              <a:t>invaded the country´s </a:t>
            </a:r>
            <a:r>
              <a:rPr lang="en-GB" sz="2000" dirty="0" smtClean="0"/>
              <a:t>radio stations and clubs. </a:t>
            </a:r>
          </a:p>
          <a:p>
            <a:r>
              <a:rPr lang="en-GB" sz="2000" dirty="0" smtClean="0"/>
              <a:t>This </a:t>
            </a:r>
            <a:r>
              <a:rPr lang="en-GB" sz="2000" dirty="0"/>
              <a:t>music is extremely sensual and </a:t>
            </a:r>
            <a:r>
              <a:rPr lang="en-GB" sz="2000" dirty="0" smtClean="0"/>
              <a:t>it´s danced </a:t>
            </a:r>
            <a:r>
              <a:rPr lang="en-GB" sz="2000" dirty="0"/>
              <a:t>in pairs or in groups with a specific choreography</a:t>
            </a:r>
            <a:r>
              <a:rPr lang="en-GB" dirty="0"/>
              <a:t>.</a:t>
            </a:r>
            <a:endParaRPr lang="pt-PT" dirty="0"/>
          </a:p>
        </p:txBody>
      </p:sp>
      <p:pic>
        <p:nvPicPr>
          <p:cNvPr id="4" name="Picture 2" descr="Resultado de imagem para kizomba e kudur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1343"/>
            <a:ext cx="4297814" cy="2417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61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95536" y="195486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Brazil´s influence is also mostly noticed on music, and Carnival is the time of the year when the warm rhythm of </a:t>
            </a:r>
            <a:r>
              <a:rPr lang="en-GB" sz="2000" i="1" dirty="0" smtClean="0"/>
              <a:t>Samba</a:t>
            </a:r>
            <a:r>
              <a:rPr lang="en-GB" sz="2000" dirty="0" smtClean="0"/>
              <a:t> reigns in many Portuguese cities.</a:t>
            </a:r>
          </a:p>
          <a:p>
            <a:endParaRPr lang="en-GB" sz="2000" dirty="0"/>
          </a:p>
        </p:txBody>
      </p:sp>
      <p:pic>
        <p:nvPicPr>
          <p:cNvPr id="8194" name="Picture 2" descr="Resultado de imagem para carnaval samba portug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51" y="1688352"/>
            <a:ext cx="3926181" cy="2615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m para carnaval madeira 2017">
            <a:hlinkClick r:id="rId5" action="ppaction://hlinkfil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7" r="29383"/>
          <a:stretch/>
        </p:blipFill>
        <p:spPr bwMode="auto">
          <a:xfrm>
            <a:off x="5868144" y="1323521"/>
            <a:ext cx="2520280" cy="3345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6"/>
          <p:cNvSpPr>
            <a:spLocks noChangeArrowheads="1"/>
          </p:cNvSpPr>
          <p:nvPr/>
        </p:nvSpPr>
        <p:spPr bwMode="auto">
          <a:xfrm>
            <a:off x="1475656" y="1995686"/>
            <a:ext cx="6367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PT" sz="3600" dirty="0"/>
              <a:t>Thank you for your </a:t>
            </a:r>
            <a:r>
              <a:rPr lang="en-US" altLang="pt-PT" sz="3600" dirty="0" smtClean="0"/>
              <a:t>attention!</a:t>
            </a:r>
            <a:endParaRPr lang="pt-PT" altLang="pt-PT" sz="3600" dirty="0"/>
          </a:p>
        </p:txBody>
      </p:sp>
    </p:spTree>
    <p:extLst>
      <p:ext uri="{BB962C8B-B14F-4D97-AF65-F5344CB8AC3E}">
        <p14:creationId xmlns:p14="http://schemas.microsoft.com/office/powerpoint/2010/main" val="12370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AC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1ACF0"/>
      </a:accent5>
      <a:accent6>
        <a:srgbClr val="F6DD3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293</Words>
  <Application>Microsoft Office PowerPoint</Application>
  <PresentationFormat>Apresentação no Ecrã (16:9)</PresentationFormat>
  <Paragraphs>31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Utilizador</dc:creator>
  <cp:lastModifiedBy>Erasmus Forave</cp:lastModifiedBy>
  <cp:revision>322</cp:revision>
  <dcterms:modified xsi:type="dcterms:W3CDTF">2017-10-08T22:29:45Z</dcterms:modified>
</cp:coreProperties>
</file>