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8" r:id="rId4"/>
    <p:sldId id="257" r:id="rId5"/>
    <p:sldId id="258" r:id="rId6"/>
    <p:sldId id="263" r:id="rId7"/>
    <p:sldId id="259" r:id="rId8"/>
    <p:sldId id="260" r:id="rId9"/>
    <p:sldId id="262"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10/9/2017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10/9/2017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f8PKMvlUUzQ"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6b234Y5Lvc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afK_bXD7pMo"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419" y="188508"/>
            <a:ext cx="8791575" cy="2387600"/>
          </a:xfrm>
        </p:spPr>
        <p:txBody>
          <a:bodyPr/>
          <a:lstStyle/>
          <a:p>
            <a:r>
              <a:rPr lang="en-GB" dirty="0" smtClean="0">
                <a:solidFill>
                  <a:schemeClr val="bg1"/>
                </a:solidFill>
              </a:rPr>
              <a:t>Literature and immigration</a:t>
            </a:r>
            <a:endParaRPr lang="en-GB" dirty="0">
              <a:solidFill>
                <a:schemeClr val="bg1"/>
              </a:solidFill>
            </a:endParaRPr>
          </a:p>
        </p:txBody>
      </p:sp>
      <p:sp>
        <p:nvSpPr>
          <p:cNvPr id="3" name="Subtitle 2"/>
          <p:cNvSpPr>
            <a:spLocks noGrp="1"/>
          </p:cNvSpPr>
          <p:nvPr>
            <p:ph type="subTitle" idx="1"/>
          </p:nvPr>
        </p:nvSpPr>
        <p:spPr/>
        <p:txBody>
          <a:bodyPr/>
          <a:lstStyle/>
          <a:p>
            <a:endParaRPr lang="en-GB"/>
          </a:p>
        </p:txBody>
      </p:sp>
      <p:pic>
        <p:nvPicPr>
          <p:cNvPr id="1026" name="Picture 2" descr="Image result for shakespeare immigration spe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545" y="2754448"/>
            <a:ext cx="5705475" cy="380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88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676" y="768485"/>
            <a:ext cx="9844392" cy="6247864"/>
          </a:xfrm>
          <a:prstGeom prst="rect">
            <a:avLst/>
          </a:prstGeom>
          <a:noFill/>
        </p:spPr>
        <p:txBody>
          <a:bodyPr wrap="square" rtlCol="0">
            <a:spAutoFit/>
          </a:bodyPr>
          <a:lstStyle/>
          <a:p>
            <a:endParaRPr lang="en-GB" dirty="0" smtClean="0"/>
          </a:p>
          <a:p>
            <a:r>
              <a:rPr lang="en-GB" sz="2800" dirty="0" smtClean="0">
                <a:solidFill>
                  <a:schemeClr val="bg1"/>
                </a:solidFill>
              </a:rPr>
              <a:t>One such famous writer is </a:t>
            </a:r>
            <a:r>
              <a:rPr lang="en-GB" sz="2800" dirty="0" err="1" smtClean="0">
                <a:solidFill>
                  <a:schemeClr val="bg1"/>
                </a:solidFill>
              </a:rPr>
              <a:t>Hanif</a:t>
            </a:r>
            <a:r>
              <a:rPr lang="en-GB" sz="2800" dirty="0" smtClean="0">
                <a:solidFill>
                  <a:schemeClr val="bg1"/>
                </a:solidFill>
              </a:rPr>
              <a:t> </a:t>
            </a:r>
            <a:r>
              <a:rPr lang="en-GB" sz="2800" dirty="0" err="1" smtClean="0">
                <a:solidFill>
                  <a:schemeClr val="bg1"/>
                </a:solidFill>
              </a:rPr>
              <a:t>Kureishi</a:t>
            </a:r>
            <a:r>
              <a:rPr lang="en-GB" sz="2800" dirty="0" smtClean="0">
                <a:solidFill>
                  <a:schemeClr val="bg1"/>
                </a:solidFill>
              </a:rPr>
              <a:t>. Born to a Pakistani father and an English mother in London, he is considered one of the 50 greatest British writers since 1945. He wrote a number of novels, stories and plays, winning lots of awards.</a:t>
            </a:r>
            <a:endParaRPr lang="en-GB" sz="2800" dirty="0">
              <a:solidFill>
                <a:schemeClr val="bg1"/>
              </a:solidFill>
            </a:endParaRPr>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4098" name="Picture 2" descr="Hanif Kureish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9243" y="283623"/>
            <a:ext cx="1777932" cy="26668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mages-na.ssl-images-amazon.com/images/I/51TF%2BpVY7fL._SX32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488" y="3451233"/>
            <a:ext cx="1783473" cy="27299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Nothing by [Kureishi, Han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1021" y="4361076"/>
            <a:ext cx="1423503" cy="228859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images-na.ssl-images-amazon.com/images/I/41pPuyo-p%2BL._SX318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385" y="3494563"/>
            <a:ext cx="1722862" cy="26865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omething to Tell You: A Novel by [Kureishi, Han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7686" y="4361076"/>
            <a:ext cx="1501315" cy="228859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images-na.ssl-images-amazon.com/images/I/41Ly2IAqB5L._SX309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0440" y="3451234"/>
            <a:ext cx="1836558" cy="272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69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766" y="953311"/>
            <a:ext cx="10437779" cy="2677656"/>
          </a:xfrm>
          <a:prstGeom prst="rect">
            <a:avLst/>
          </a:prstGeom>
          <a:noFill/>
        </p:spPr>
        <p:txBody>
          <a:bodyPr wrap="square" rtlCol="0">
            <a:spAutoFit/>
          </a:bodyPr>
          <a:lstStyle/>
          <a:p>
            <a:r>
              <a:rPr lang="en-GB" sz="2800" dirty="0">
                <a:solidFill>
                  <a:schemeClr val="bg1"/>
                </a:solidFill>
              </a:rPr>
              <a:t>Another such writer is Andrea Levy, a British author born to </a:t>
            </a:r>
            <a:r>
              <a:rPr lang="en-GB" sz="2800" dirty="0" smtClean="0">
                <a:solidFill>
                  <a:schemeClr val="bg1"/>
                </a:solidFill>
              </a:rPr>
              <a:t>Jamaican</a:t>
            </a:r>
            <a:r>
              <a:rPr lang="en-GB" sz="2800" dirty="0">
                <a:solidFill>
                  <a:schemeClr val="bg1"/>
                </a:solidFill>
              </a:rPr>
              <a:t> </a:t>
            </a:r>
            <a:r>
              <a:rPr lang="en-GB" sz="2800" dirty="0" smtClean="0">
                <a:solidFill>
                  <a:schemeClr val="bg1"/>
                </a:solidFill>
              </a:rPr>
              <a:t>parents </a:t>
            </a:r>
            <a:r>
              <a:rPr lang="en-GB" sz="2800" dirty="0">
                <a:solidFill>
                  <a:schemeClr val="bg1"/>
                </a:solidFill>
              </a:rPr>
              <a:t>with a Jewish Paternal grandfather and Scottish maternal great grandfather. H</a:t>
            </a:r>
            <a:r>
              <a:rPr lang="en-GB" sz="2800" dirty="0" smtClean="0">
                <a:solidFill>
                  <a:schemeClr val="bg1"/>
                </a:solidFill>
              </a:rPr>
              <a:t>er </a:t>
            </a:r>
            <a:r>
              <a:rPr lang="en-GB" sz="2800" dirty="0">
                <a:solidFill>
                  <a:schemeClr val="bg1"/>
                </a:solidFill>
              </a:rPr>
              <a:t>stories revolve around the experiences of migrant children growing up in England. This includes her novel </a:t>
            </a:r>
            <a:r>
              <a:rPr lang="en-GB" sz="2800" i="1" dirty="0">
                <a:solidFill>
                  <a:schemeClr val="bg1"/>
                </a:solidFill>
              </a:rPr>
              <a:t>Small </a:t>
            </a:r>
            <a:r>
              <a:rPr lang="en-GB" sz="2800" i="1" dirty="0" smtClean="0">
                <a:solidFill>
                  <a:schemeClr val="bg1"/>
                </a:solidFill>
              </a:rPr>
              <a:t>Island</a:t>
            </a:r>
            <a:r>
              <a:rPr lang="en-GB" sz="2800" dirty="0">
                <a:solidFill>
                  <a:schemeClr val="bg1"/>
                </a:solidFill>
              </a:rPr>
              <a:t> </a:t>
            </a:r>
            <a:r>
              <a:rPr lang="en-GB" sz="2800" dirty="0" smtClean="0">
                <a:solidFill>
                  <a:schemeClr val="bg1"/>
                </a:solidFill>
              </a:rPr>
              <a:t>which </a:t>
            </a:r>
            <a:r>
              <a:rPr lang="en-GB" sz="2800" dirty="0">
                <a:solidFill>
                  <a:schemeClr val="bg1"/>
                </a:solidFill>
              </a:rPr>
              <a:t>won the Orange prize for fiction as well as the Whitbread book of the year in 2004.</a:t>
            </a:r>
          </a:p>
        </p:txBody>
      </p:sp>
      <p:pic>
        <p:nvPicPr>
          <p:cNvPr id="5126" name="Picture 6" descr="Image result for andrea levy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82" y="3793787"/>
            <a:ext cx="1821031" cy="279299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he Long Song was met with much critical acclaim, such as the 2010 Man Booker Prize (Photographer: Janey Airey;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5904" y="3977044"/>
            <a:ext cx="3643273" cy="242647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andrea levy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638" y="3873470"/>
            <a:ext cx="1770434" cy="271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95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6306" y="661481"/>
            <a:ext cx="10330775" cy="6801862"/>
          </a:xfrm>
          <a:prstGeom prst="rect">
            <a:avLst/>
          </a:prstGeom>
          <a:noFill/>
        </p:spPr>
        <p:txBody>
          <a:bodyPr wrap="square" rtlCol="0">
            <a:spAutoFit/>
          </a:bodyPr>
          <a:lstStyle/>
          <a:p>
            <a:r>
              <a:rPr lang="en-GB" sz="2800" dirty="0">
                <a:solidFill>
                  <a:schemeClr val="bg1"/>
                </a:solidFill>
              </a:rPr>
              <a:t>Monica </a:t>
            </a:r>
            <a:r>
              <a:rPr lang="en-GB" sz="2800" dirty="0" smtClean="0">
                <a:solidFill>
                  <a:schemeClr val="bg1"/>
                </a:solidFill>
              </a:rPr>
              <a:t>Ali is </a:t>
            </a:r>
            <a:r>
              <a:rPr lang="en-GB" sz="2800" dirty="0">
                <a:solidFill>
                  <a:schemeClr val="bg1"/>
                </a:solidFill>
              </a:rPr>
              <a:t>a British writer of Bangladeshi </a:t>
            </a:r>
            <a:r>
              <a:rPr lang="en-GB" sz="2800" dirty="0" smtClean="0">
                <a:solidFill>
                  <a:schemeClr val="bg1"/>
                </a:solidFill>
              </a:rPr>
              <a:t>origin </a:t>
            </a:r>
            <a:r>
              <a:rPr lang="en-GB" sz="2800" dirty="0">
                <a:solidFill>
                  <a:schemeClr val="bg1"/>
                </a:solidFill>
              </a:rPr>
              <a:t>whose debut novel </a:t>
            </a:r>
            <a:r>
              <a:rPr lang="en-GB" sz="2800" dirty="0" smtClean="0">
                <a:solidFill>
                  <a:schemeClr val="bg1"/>
                </a:solidFill>
              </a:rPr>
              <a:t>”</a:t>
            </a:r>
            <a:r>
              <a:rPr lang="en-GB" sz="2800" i="1" dirty="0" smtClean="0">
                <a:solidFill>
                  <a:schemeClr val="bg1"/>
                </a:solidFill>
              </a:rPr>
              <a:t>Brick Lane”</a:t>
            </a:r>
            <a:r>
              <a:rPr lang="en-GB" sz="2800" dirty="0">
                <a:solidFill>
                  <a:schemeClr val="bg1"/>
                </a:solidFill>
              </a:rPr>
              <a:t> was nominated for the Man Booker Prize in 2003</a:t>
            </a:r>
            <a:r>
              <a:rPr lang="en-GB" sz="2800" dirty="0" smtClean="0">
                <a:solidFill>
                  <a:schemeClr val="bg1"/>
                </a:solidFill>
              </a:rPr>
              <a:t>. She graduated at Oxford. Her first novel was so successful that filmmakers adapted it for cinema.</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hlinkClick r:id="rId2"/>
              </a:rPr>
              <a:t>                                   Book to Screen</a:t>
            </a:r>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a:p>
        </p:txBody>
      </p:sp>
      <p:pic>
        <p:nvPicPr>
          <p:cNvPr id="6146" name="Picture 2" descr="Monica A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55" y="3069988"/>
            <a:ext cx="2346706" cy="35762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648" y="2684832"/>
            <a:ext cx="2640949" cy="3961423"/>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hlinkClick r:id="rId2"/>
          </p:cNvPr>
          <p:cNvSpPr/>
          <p:nvPr/>
        </p:nvSpPr>
        <p:spPr>
          <a:xfrm>
            <a:off x="3193012" y="4512789"/>
            <a:ext cx="3219855" cy="690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661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005225" y="1357803"/>
            <a:ext cx="9905999" cy="3541714"/>
          </a:xfrm>
        </p:spPr>
        <p:txBody>
          <a:bodyPr>
            <a:noAutofit/>
          </a:bodyPr>
          <a:lstStyle/>
          <a:p>
            <a:r>
              <a:rPr lang="en-GB" sz="2800" dirty="0">
                <a:solidFill>
                  <a:schemeClr val="bg1"/>
                </a:solidFill>
              </a:rPr>
              <a:t>The literature of modern </a:t>
            </a:r>
            <a:r>
              <a:rPr lang="en-GB" sz="2800" dirty="0" smtClean="0">
                <a:solidFill>
                  <a:schemeClr val="bg1"/>
                </a:solidFill>
              </a:rPr>
              <a:t>Britain</a:t>
            </a:r>
            <a:r>
              <a:rPr lang="en-GB" sz="2800" dirty="0">
                <a:solidFill>
                  <a:schemeClr val="bg1"/>
                </a:solidFill>
              </a:rPr>
              <a:t> reflects the multicultural society of </a:t>
            </a:r>
            <a:r>
              <a:rPr lang="en-GB" sz="2800" dirty="0" smtClean="0">
                <a:solidFill>
                  <a:schemeClr val="bg1"/>
                </a:solidFill>
              </a:rPr>
              <a:t>these isles.</a:t>
            </a:r>
          </a:p>
          <a:p>
            <a:r>
              <a:rPr lang="en-GB" sz="2800" dirty="0" smtClean="0">
                <a:solidFill>
                  <a:schemeClr val="bg1"/>
                </a:solidFill>
              </a:rPr>
              <a:t>For many centuries Britain was subjected to different nations arriving and leaving their influence. Think of the Vikings, the Romans, the Normans and many other cultures that shaped the British society for thousands of years. </a:t>
            </a:r>
          </a:p>
          <a:p>
            <a:r>
              <a:rPr lang="en-GB" sz="2800" dirty="0" smtClean="0">
                <a:solidFill>
                  <a:schemeClr val="bg1"/>
                </a:solidFill>
              </a:rPr>
              <a:t>People left behind not only their artefacts but their stories too. </a:t>
            </a:r>
            <a:endParaRPr lang="en-GB" sz="2800" dirty="0">
              <a:solidFill>
                <a:schemeClr val="bg1"/>
              </a:solidFill>
            </a:endParaRPr>
          </a:p>
        </p:txBody>
      </p:sp>
    </p:spTree>
    <p:extLst>
      <p:ext uri="{BB962C8B-B14F-4D97-AF65-F5344CB8AC3E}">
        <p14:creationId xmlns:p14="http://schemas.microsoft.com/office/powerpoint/2010/main" val="2104895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953" y="165371"/>
            <a:ext cx="10068128" cy="6001643"/>
          </a:xfrm>
          <a:prstGeom prst="rect">
            <a:avLst/>
          </a:prstGeom>
          <a:noFill/>
        </p:spPr>
        <p:txBody>
          <a:bodyPr wrap="square" rtlCol="0">
            <a:spAutoFit/>
          </a:bodyPr>
          <a:lstStyle/>
          <a:p>
            <a:r>
              <a:rPr lang="en-GB" sz="3200" dirty="0">
                <a:solidFill>
                  <a:schemeClr val="bg1"/>
                </a:solidFill>
              </a:rPr>
              <a:t>The Anglo-Saxon epic known as </a:t>
            </a:r>
            <a:r>
              <a:rPr lang="en-GB" sz="3200" i="1" dirty="0" smtClean="0">
                <a:solidFill>
                  <a:schemeClr val="bg1"/>
                </a:solidFill>
              </a:rPr>
              <a:t>Beowulf </a:t>
            </a:r>
            <a:r>
              <a:rPr lang="en-GB" sz="3200" dirty="0" smtClean="0">
                <a:solidFill>
                  <a:schemeClr val="bg1"/>
                </a:solidFill>
              </a:rPr>
              <a:t>was </a:t>
            </a:r>
            <a:r>
              <a:rPr lang="en-GB" sz="3200" dirty="0">
                <a:solidFill>
                  <a:schemeClr val="bg1"/>
                </a:solidFill>
              </a:rPr>
              <a:t>written sometime between the 7th century and the early </a:t>
            </a:r>
            <a:r>
              <a:rPr lang="en-GB" sz="3200" dirty="0" smtClean="0">
                <a:solidFill>
                  <a:schemeClr val="bg1"/>
                </a:solidFill>
              </a:rPr>
              <a:t>11th. This </a:t>
            </a:r>
            <a:r>
              <a:rPr lang="en-GB" sz="3200" dirty="0">
                <a:solidFill>
                  <a:schemeClr val="bg1"/>
                </a:solidFill>
              </a:rPr>
              <a:t>tale – set in Scandinavia – depicts a world of heroes, kings and monsters, shedding a unique light on a period of history that we </a:t>
            </a:r>
            <a:r>
              <a:rPr lang="en-GB" sz="3200" dirty="0" smtClean="0">
                <a:solidFill>
                  <a:schemeClr val="bg1"/>
                </a:solidFill>
              </a:rPr>
              <a:t>know </a:t>
            </a:r>
            <a:r>
              <a:rPr lang="en-GB" sz="3200" dirty="0">
                <a:solidFill>
                  <a:schemeClr val="bg1"/>
                </a:solidFill>
              </a:rPr>
              <a:t>little about. </a:t>
            </a:r>
            <a:r>
              <a:rPr lang="en-GB" sz="3200" dirty="0" smtClean="0">
                <a:solidFill>
                  <a:schemeClr val="bg1"/>
                </a:solidFill>
              </a:rPr>
              <a:t>Nobody really knows who wrote the story, but they had a knowledge of the Vikings.</a:t>
            </a:r>
          </a:p>
          <a:p>
            <a:endParaRPr lang="en-GB" sz="3200" dirty="0">
              <a:solidFill>
                <a:schemeClr val="bg1"/>
              </a:solidFill>
            </a:endParaRPr>
          </a:p>
          <a:p>
            <a:r>
              <a:rPr lang="en-GB" sz="3200" dirty="0" smtClean="0">
                <a:solidFill>
                  <a:schemeClr val="bg1"/>
                </a:solidFill>
              </a:rPr>
              <a:t>J.R.R</a:t>
            </a:r>
            <a:r>
              <a:rPr lang="en-GB" sz="3200" dirty="0">
                <a:solidFill>
                  <a:schemeClr val="bg1"/>
                </a:solidFill>
              </a:rPr>
              <a:t>. Tolkien, who was influenced by </a:t>
            </a:r>
            <a:r>
              <a:rPr lang="en-GB" sz="3200" i="1" dirty="0">
                <a:solidFill>
                  <a:schemeClr val="bg1"/>
                </a:solidFill>
              </a:rPr>
              <a:t>Beowulf</a:t>
            </a:r>
            <a:r>
              <a:rPr lang="en-GB" sz="3200" dirty="0">
                <a:solidFill>
                  <a:schemeClr val="bg1"/>
                </a:solidFill>
              </a:rPr>
              <a:t> in his creation of his own mythological world, Middle </a:t>
            </a:r>
            <a:r>
              <a:rPr lang="en-GB" sz="3200" dirty="0" smtClean="0">
                <a:solidFill>
                  <a:schemeClr val="bg1"/>
                </a:solidFill>
              </a:rPr>
              <a:t>Earth </a:t>
            </a:r>
          </a:p>
          <a:p>
            <a:r>
              <a:rPr lang="en-GB" sz="3200" dirty="0" smtClean="0">
                <a:solidFill>
                  <a:schemeClr val="bg1"/>
                </a:solidFill>
              </a:rPr>
              <a:t>In Lord of the Rings. </a:t>
            </a:r>
          </a:p>
          <a:p>
            <a:endParaRPr lang="en-GB" sz="3200" dirty="0">
              <a:solidFill>
                <a:schemeClr val="bg1"/>
              </a:solidFill>
            </a:endParaRPr>
          </a:p>
          <a:p>
            <a:r>
              <a:rPr lang="en-GB" sz="3200" dirty="0" smtClean="0">
                <a:solidFill>
                  <a:schemeClr val="bg1"/>
                </a:solidFill>
                <a:hlinkClick r:id="rId2"/>
              </a:rPr>
              <a:t>Viking ship </a:t>
            </a:r>
            <a:endParaRPr lang="en-GB" sz="3200" dirty="0">
              <a:solidFill>
                <a:schemeClr val="bg1"/>
              </a:solidFill>
            </a:endParaRPr>
          </a:p>
        </p:txBody>
      </p:sp>
      <p:pic>
        <p:nvPicPr>
          <p:cNvPr id="7170" name="Picture 2" descr="Image shows Beowulf and his men on board a longsh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0069" y="4237514"/>
            <a:ext cx="3227083" cy="22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32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Autofit/>
          </a:bodyPr>
          <a:lstStyle/>
          <a:p>
            <a:r>
              <a:rPr lang="en-GB" sz="2800" dirty="0" smtClean="0">
                <a:solidFill>
                  <a:schemeClr val="bg1"/>
                </a:solidFill>
              </a:rPr>
              <a:t>400 years ago Shakespeare wrote a monologue for a play called Thomas More. The character in the play tried to calm down a mob of angry Londoners who tried to attack the local businesses of immigrants who settled in England. </a:t>
            </a:r>
          </a:p>
          <a:p>
            <a:r>
              <a:rPr lang="en-GB" sz="2800" dirty="0" smtClean="0">
                <a:solidFill>
                  <a:schemeClr val="bg1"/>
                </a:solidFill>
              </a:rPr>
              <a:t>Shakespeare`s play was censored and banned at the time as it wrote about riots in London. Officials feared that the play will cause problems in the streets of London. It was never performed in Shakespeare`s time.</a:t>
            </a:r>
            <a:endParaRPr lang="en-GB" sz="2800" dirty="0">
              <a:solidFill>
                <a:schemeClr val="bg1"/>
              </a:solidFill>
            </a:endParaRPr>
          </a:p>
        </p:txBody>
      </p:sp>
      <p:pic>
        <p:nvPicPr>
          <p:cNvPr id="2050" name="Picture 2" descr="Image result for shakespeare immigration spe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562" y="87550"/>
            <a:ext cx="6008483" cy="208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05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842000" y="211666"/>
            <a:ext cx="5891209" cy="5198534"/>
          </a:xfrm>
        </p:spPr>
        <p:txBody>
          <a:bodyPr>
            <a:normAutofit/>
          </a:bodyPr>
          <a:lstStyle/>
          <a:p>
            <a:r>
              <a:rPr lang="en-GB" sz="2800" dirty="0" smtClean="0">
                <a:solidFill>
                  <a:schemeClr val="bg1"/>
                </a:solidFill>
              </a:rPr>
              <a:t>Interestingly the play`s manuscript contains Shakespeare`s own handwriting </a:t>
            </a:r>
            <a:endParaRPr lang="en-GB" sz="2800" dirty="0">
              <a:solidFill>
                <a:schemeClr val="bg1"/>
              </a:solidFill>
            </a:endParaRPr>
          </a:p>
        </p:txBody>
      </p:sp>
      <p:sp>
        <p:nvSpPr>
          <p:cNvPr id="4" name="Text Placeholder 3"/>
          <p:cNvSpPr>
            <a:spLocks noGrp="1"/>
          </p:cNvSpPr>
          <p:nvPr>
            <p:ph type="body" sz="half" idx="2"/>
          </p:nvPr>
        </p:nvSpPr>
        <p:spPr>
          <a:xfrm>
            <a:off x="2370420" y="4637614"/>
            <a:ext cx="2051602" cy="5249335"/>
          </a:xfrm>
        </p:spPr>
        <p:txBody>
          <a:bodyPr/>
          <a:lstStyle/>
          <a:p>
            <a:endParaRPr lang="en-GB" dirty="0"/>
          </a:p>
        </p:txBody>
      </p:sp>
      <p:pic>
        <p:nvPicPr>
          <p:cNvPr id="3074" name="Picture 2" descr="Shakespeare's handwriting in The Book of Sir Thomas M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418029"/>
            <a:ext cx="5705475" cy="605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603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9207"/>
            <a:ext cx="9905998" cy="1478570"/>
          </a:xfrm>
        </p:spPr>
        <p:txBody>
          <a:bodyPr/>
          <a:lstStyle/>
          <a:p>
            <a:r>
              <a:rPr lang="en-GB" dirty="0" smtClean="0">
                <a:solidFill>
                  <a:schemeClr val="bg1"/>
                </a:solidFill>
              </a:rPr>
              <a:t>So who did Londoners fear 400 years ago?</a:t>
            </a:r>
            <a:endParaRPr lang="en-GB" dirty="0">
              <a:solidFill>
                <a:schemeClr val="bg1"/>
              </a:solidFill>
            </a:endParaRPr>
          </a:p>
        </p:txBody>
      </p:sp>
      <p:sp>
        <p:nvSpPr>
          <p:cNvPr id="3" name="Content Placeholder 2"/>
          <p:cNvSpPr>
            <a:spLocks noGrp="1"/>
          </p:cNvSpPr>
          <p:nvPr>
            <p:ph idx="1"/>
          </p:nvPr>
        </p:nvSpPr>
        <p:spPr>
          <a:xfrm>
            <a:off x="685800" y="1030287"/>
            <a:ext cx="11047411" cy="2360613"/>
          </a:xfrm>
        </p:spPr>
        <p:txBody>
          <a:bodyPr>
            <a:normAutofit/>
          </a:bodyPr>
          <a:lstStyle/>
          <a:p>
            <a:r>
              <a:rPr lang="en-GB" sz="2800" dirty="0">
                <a:solidFill>
                  <a:schemeClr val="bg1"/>
                </a:solidFill>
              </a:rPr>
              <a:t>The refugees Shakespeare was thinking of were French and Dutch </a:t>
            </a:r>
            <a:r>
              <a:rPr lang="en-GB" sz="2800" dirty="0" smtClean="0">
                <a:solidFill>
                  <a:schemeClr val="bg1"/>
                </a:solidFill>
              </a:rPr>
              <a:t>Calvinists</a:t>
            </a:r>
            <a:r>
              <a:rPr lang="en-GB" sz="2800" dirty="0">
                <a:solidFill>
                  <a:schemeClr val="bg1"/>
                </a:solidFill>
              </a:rPr>
              <a:t>,</a:t>
            </a:r>
            <a:r>
              <a:rPr lang="en-GB" sz="2800" dirty="0" smtClean="0">
                <a:solidFill>
                  <a:schemeClr val="bg1"/>
                </a:solidFill>
              </a:rPr>
              <a:t> </a:t>
            </a:r>
            <a:r>
              <a:rPr lang="en-GB" sz="2800" dirty="0">
                <a:solidFill>
                  <a:schemeClr val="bg1"/>
                </a:solidFill>
              </a:rPr>
              <a:t>members of Protestant minorities persecuted by contemporary Catholic governments in France and the Southern </a:t>
            </a:r>
            <a:r>
              <a:rPr lang="en-GB" sz="2800" dirty="0" smtClean="0">
                <a:solidFill>
                  <a:schemeClr val="bg1"/>
                </a:solidFill>
              </a:rPr>
              <a:t>Countries</a:t>
            </a:r>
            <a:r>
              <a:rPr lang="en-GB" sz="2800" dirty="0">
                <a:solidFill>
                  <a:schemeClr val="bg1"/>
                </a:solidFill>
              </a:rPr>
              <a:t>. Those asylum seekers were known in England as “aliens” or “strangers”.</a:t>
            </a:r>
          </a:p>
        </p:txBody>
      </p:sp>
      <p:pic>
        <p:nvPicPr>
          <p:cNvPr id="2050" name="Picture 2" descr="Image result for refugees in elizabethan 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305" y="3152776"/>
            <a:ext cx="7288544" cy="359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31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779" y="710119"/>
            <a:ext cx="9941668" cy="5262979"/>
          </a:xfrm>
          <a:prstGeom prst="rect">
            <a:avLst/>
          </a:prstGeom>
          <a:noFill/>
        </p:spPr>
        <p:txBody>
          <a:bodyPr wrap="square" rtlCol="0">
            <a:spAutoFit/>
          </a:bodyPr>
          <a:lstStyle/>
          <a:p>
            <a:r>
              <a:rPr lang="en-GB" sz="2400" dirty="0" smtClean="0">
                <a:solidFill>
                  <a:schemeClr val="bg1"/>
                </a:solidFill>
              </a:rPr>
              <a:t>Thomas More is asked to step in and calm the angry crowds in London. He delivers a speech:</a:t>
            </a:r>
          </a:p>
          <a:p>
            <a:endParaRPr lang="en-GB" sz="2400" dirty="0">
              <a:solidFill>
                <a:schemeClr val="bg1"/>
              </a:solidFill>
            </a:endParaRPr>
          </a:p>
          <a:p>
            <a:r>
              <a:rPr lang="en-GB" sz="2400" i="1" dirty="0" smtClean="0">
                <a:solidFill>
                  <a:schemeClr val="bg1">
                    <a:lumMod val="75000"/>
                    <a:lumOff val="25000"/>
                  </a:schemeClr>
                </a:solidFill>
              </a:rPr>
              <a:t>“As </a:t>
            </a:r>
            <a:r>
              <a:rPr lang="en-GB" sz="2400" i="1" dirty="0">
                <a:solidFill>
                  <a:schemeClr val="bg1">
                    <a:lumMod val="75000"/>
                    <a:lumOff val="25000"/>
                  </a:schemeClr>
                </a:solidFill>
              </a:rPr>
              <a:t>but to banish you: whither would you go? </a:t>
            </a:r>
            <a:br>
              <a:rPr lang="en-GB" sz="2400" i="1" dirty="0">
                <a:solidFill>
                  <a:schemeClr val="bg1">
                    <a:lumMod val="75000"/>
                    <a:lumOff val="25000"/>
                  </a:schemeClr>
                </a:solidFill>
              </a:rPr>
            </a:br>
            <a:r>
              <a:rPr lang="en-GB" sz="2400" i="1" dirty="0">
                <a:solidFill>
                  <a:schemeClr val="bg1">
                    <a:lumMod val="75000"/>
                    <a:lumOff val="25000"/>
                  </a:schemeClr>
                </a:solidFill>
              </a:rPr>
              <a:t>What country, by the nature of your error, </a:t>
            </a:r>
            <a:br>
              <a:rPr lang="en-GB" sz="2400" i="1" dirty="0">
                <a:solidFill>
                  <a:schemeClr val="bg1">
                    <a:lumMod val="75000"/>
                    <a:lumOff val="25000"/>
                  </a:schemeClr>
                </a:solidFill>
              </a:rPr>
            </a:br>
            <a:r>
              <a:rPr lang="en-GB" sz="2400" i="1" dirty="0">
                <a:solidFill>
                  <a:schemeClr val="bg1">
                    <a:lumMod val="75000"/>
                    <a:lumOff val="25000"/>
                  </a:schemeClr>
                </a:solidFill>
              </a:rPr>
              <a:t>Should give you harbour? Go you to France or Flanders, </a:t>
            </a:r>
            <a:br>
              <a:rPr lang="en-GB" sz="2400" i="1" dirty="0">
                <a:solidFill>
                  <a:schemeClr val="bg1">
                    <a:lumMod val="75000"/>
                    <a:lumOff val="25000"/>
                  </a:schemeClr>
                </a:solidFill>
              </a:rPr>
            </a:br>
            <a:r>
              <a:rPr lang="en-GB" sz="2400" i="1" dirty="0">
                <a:solidFill>
                  <a:schemeClr val="bg1">
                    <a:lumMod val="75000"/>
                    <a:lumOff val="25000"/>
                  </a:schemeClr>
                </a:solidFill>
              </a:rPr>
              <a:t>To any German province, Spain or Portugal, </a:t>
            </a:r>
            <a:br>
              <a:rPr lang="en-GB" sz="2400" i="1" dirty="0">
                <a:solidFill>
                  <a:schemeClr val="bg1">
                    <a:lumMod val="75000"/>
                    <a:lumOff val="25000"/>
                  </a:schemeClr>
                </a:solidFill>
              </a:rPr>
            </a:br>
            <a:r>
              <a:rPr lang="en-GB" sz="2400" i="1" dirty="0">
                <a:solidFill>
                  <a:schemeClr val="bg1">
                    <a:lumMod val="75000"/>
                    <a:lumOff val="25000"/>
                  </a:schemeClr>
                </a:solidFill>
              </a:rPr>
              <a:t>Nay, anywhere that not adheres to England, </a:t>
            </a:r>
            <a:br>
              <a:rPr lang="en-GB" sz="2400" i="1" dirty="0">
                <a:solidFill>
                  <a:schemeClr val="bg1">
                    <a:lumMod val="75000"/>
                    <a:lumOff val="25000"/>
                  </a:schemeClr>
                </a:solidFill>
              </a:rPr>
            </a:br>
            <a:r>
              <a:rPr lang="en-GB" sz="2400" i="1" dirty="0">
                <a:solidFill>
                  <a:schemeClr val="bg1">
                    <a:lumMod val="75000"/>
                    <a:lumOff val="25000"/>
                  </a:schemeClr>
                </a:solidFill>
              </a:rPr>
              <a:t>Why, you must needs be strangers, would you be </a:t>
            </a:r>
            <a:r>
              <a:rPr lang="en-GB" sz="2400" i="1" dirty="0" err="1">
                <a:solidFill>
                  <a:schemeClr val="bg1">
                    <a:lumMod val="75000"/>
                    <a:lumOff val="25000"/>
                  </a:schemeClr>
                </a:solidFill>
              </a:rPr>
              <a:t>pleas’d</a:t>
            </a:r>
            <a:r>
              <a:rPr lang="en-GB" sz="2400" i="1" dirty="0">
                <a:solidFill>
                  <a:schemeClr val="bg1">
                    <a:lumMod val="75000"/>
                    <a:lumOff val="25000"/>
                  </a:schemeClr>
                </a:solidFill>
              </a:rPr>
              <a:t> </a:t>
            </a:r>
            <a:br>
              <a:rPr lang="en-GB" sz="2400" i="1" dirty="0">
                <a:solidFill>
                  <a:schemeClr val="bg1">
                    <a:lumMod val="75000"/>
                    <a:lumOff val="25000"/>
                  </a:schemeClr>
                </a:solidFill>
              </a:rPr>
            </a:br>
            <a:r>
              <a:rPr lang="en-GB" sz="2400" i="1" dirty="0">
                <a:solidFill>
                  <a:schemeClr val="bg1">
                    <a:lumMod val="75000"/>
                    <a:lumOff val="25000"/>
                  </a:schemeClr>
                </a:solidFill>
              </a:rPr>
              <a:t>To find a nation of such barbarous temper </a:t>
            </a:r>
            <a:br>
              <a:rPr lang="en-GB" sz="2400" i="1" dirty="0">
                <a:solidFill>
                  <a:schemeClr val="bg1">
                    <a:lumMod val="75000"/>
                    <a:lumOff val="25000"/>
                  </a:schemeClr>
                </a:solidFill>
              </a:rPr>
            </a:br>
            <a:r>
              <a:rPr lang="en-GB" sz="2400" i="1" dirty="0">
                <a:solidFill>
                  <a:schemeClr val="bg1">
                    <a:lumMod val="75000"/>
                    <a:lumOff val="25000"/>
                  </a:schemeClr>
                </a:solidFill>
              </a:rPr>
              <a:t>That breaking out in hideous violence </a:t>
            </a:r>
            <a:br>
              <a:rPr lang="en-GB" sz="2400" i="1" dirty="0">
                <a:solidFill>
                  <a:schemeClr val="bg1">
                    <a:lumMod val="75000"/>
                    <a:lumOff val="25000"/>
                  </a:schemeClr>
                </a:solidFill>
              </a:rPr>
            </a:br>
            <a:r>
              <a:rPr lang="en-GB" sz="2400" i="1" dirty="0">
                <a:solidFill>
                  <a:schemeClr val="bg1">
                    <a:lumMod val="75000"/>
                    <a:lumOff val="25000"/>
                  </a:schemeClr>
                </a:solidFill>
              </a:rPr>
              <a:t>Would not afford you an abode on earth. </a:t>
            </a:r>
            <a:r>
              <a:rPr lang="en-GB" sz="2400" i="1" dirty="0" smtClean="0">
                <a:solidFill>
                  <a:schemeClr val="bg1">
                    <a:lumMod val="75000"/>
                    <a:lumOff val="25000"/>
                  </a:schemeClr>
                </a:solidFill>
              </a:rPr>
              <a:t>”</a:t>
            </a:r>
          </a:p>
          <a:p>
            <a:endParaRPr lang="en-GB" sz="2400" i="1" dirty="0">
              <a:solidFill>
                <a:schemeClr val="bg1">
                  <a:lumMod val="75000"/>
                  <a:lumOff val="25000"/>
                </a:schemeClr>
              </a:solidFill>
            </a:endParaRPr>
          </a:p>
          <a:p>
            <a:r>
              <a:rPr lang="en-GB" sz="2400" i="1" dirty="0" smtClean="0">
                <a:solidFill>
                  <a:schemeClr val="bg1">
                    <a:lumMod val="75000"/>
                    <a:lumOff val="25000"/>
                  </a:schemeClr>
                </a:solidFill>
                <a:hlinkClick r:id="rId2"/>
              </a:rPr>
              <a:t>Ian </a:t>
            </a:r>
            <a:r>
              <a:rPr lang="en-GB" sz="2400" i="1" dirty="0" err="1" smtClean="0">
                <a:solidFill>
                  <a:schemeClr val="bg1">
                    <a:lumMod val="75000"/>
                    <a:lumOff val="25000"/>
                  </a:schemeClr>
                </a:solidFill>
                <a:hlinkClick r:id="rId2"/>
              </a:rPr>
              <a:t>McKellen</a:t>
            </a:r>
            <a:r>
              <a:rPr lang="en-GB" sz="2400" i="1" dirty="0" smtClean="0">
                <a:solidFill>
                  <a:schemeClr val="bg1">
                    <a:lumMod val="75000"/>
                    <a:lumOff val="25000"/>
                  </a:schemeClr>
                </a:solidFill>
                <a:hlinkClick r:id="rId2"/>
              </a:rPr>
              <a:t> </a:t>
            </a:r>
            <a:r>
              <a:rPr lang="en-GB" sz="2400" i="1" dirty="0" err="1" smtClean="0">
                <a:solidFill>
                  <a:schemeClr val="bg1">
                    <a:lumMod val="75000"/>
                    <a:lumOff val="25000"/>
                  </a:schemeClr>
                </a:solidFill>
                <a:hlinkClick r:id="rId2"/>
              </a:rPr>
              <a:t>Soliloqui</a:t>
            </a:r>
            <a:r>
              <a:rPr lang="en-GB" sz="2400" i="1" dirty="0" smtClean="0">
                <a:solidFill>
                  <a:schemeClr val="bg1">
                    <a:lumMod val="75000"/>
                    <a:lumOff val="25000"/>
                  </a:schemeClr>
                </a:solidFill>
              </a:rPr>
              <a:t> start at 1min</a:t>
            </a:r>
            <a:endParaRPr lang="en-GB" sz="2400" i="1" dirty="0">
              <a:solidFill>
                <a:schemeClr val="bg1">
                  <a:lumMod val="75000"/>
                  <a:lumOff val="25000"/>
                </a:schemeClr>
              </a:solidFill>
            </a:endParaRPr>
          </a:p>
        </p:txBody>
      </p:sp>
    </p:spTree>
    <p:extLst>
      <p:ext uri="{BB962C8B-B14F-4D97-AF65-F5344CB8AC3E}">
        <p14:creationId xmlns:p14="http://schemas.microsoft.com/office/powerpoint/2010/main" val="2958270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7864" y="817123"/>
            <a:ext cx="10155676" cy="2677656"/>
          </a:xfrm>
          <a:prstGeom prst="rect">
            <a:avLst/>
          </a:prstGeom>
          <a:noFill/>
        </p:spPr>
        <p:txBody>
          <a:bodyPr wrap="square" rtlCol="0">
            <a:spAutoFit/>
          </a:bodyPr>
          <a:lstStyle/>
          <a:p>
            <a:r>
              <a:rPr lang="en-GB" sz="2800" dirty="0" smtClean="0">
                <a:solidFill>
                  <a:schemeClr val="bg1"/>
                </a:solidFill>
              </a:rPr>
              <a:t>Thomas More asks if the </a:t>
            </a:r>
            <a:r>
              <a:rPr lang="en-GB" sz="2800" dirty="0">
                <a:solidFill>
                  <a:schemeClr val="bg1"/>
                </a:solidFill>
              </a:rPr>
              <a:t>rioters were </a:t>
            </a:r>
            <a:r>
              <a:rPr lang="en-GB" sz="2800" dirty="0" smtClean="0">
                <a:solidFill>
                  <a:schemeClr val="bg1"/>
                </a:solidFill>
              </a:rPr>
              <a:t>suddenly banished </a:t>
            </a:r>
            <a:r>
              <a:rPr lang="en-GB" sz="2800" dirty="0">
                <a:solidFill>
                  <a:schemeClr val="bg1"/>
                </a:solidFill>
              </a:rPr>
              <a:t>to a foreign land, they would become ‘</a:t>
            </a:r>
            <a:r>
              <a:rPr lang="en-GB" sz="2800" i="1" dirty="0">
                <a:solidFill>
                  <a:schemeClr val="bg1"/>
                </a:solidFill>
              </a:rPr>
              <a:t>wretched </a:t>
            </a:r>
            <a:r>
              <a:rPr lang="en-GB" sz="2800" i="1" dirty="0" smtClean="0">
                <a:solidFill>
                  <a:schemeClr val="bg1"/>
                </a:solidFill>
              </a:rPr>
              <a:t>strangers’</a:t>
            </a:r>
            <a:r>
              <a:rPr lang="en-GB" sz="2800" i="1" dirty="0">
                <a:solidFill>
                  <a:schemeClr val="bg1"/>
                </a:solidFill>
              </a:rPr>
              <a:t> </a:t>
            </a:r>
            <a:r>
              <a:rPr lang="en-GB" sz="2800" dirty="0" smtClean="0">
                <a:solidFill>
                  <a:schemeClr val="bg1"/>
                </a:solidFill>
              </a:rPr>
              <a:t>too</a:t>
            </a:r>
            <a:r>
              <a:rPr lang="en-GB" sz="2800" dirty="0">
                <a:solidFill>
                  <a:schemeClr val="bg1"/>
                </a:solidFill>
              </a:rPr>
              <a:t>, and equally vulnerable to attack</a:t>
            </a:r>
            <a:r>
              <a:rPr lang="en-GB" sz="2800" dirty="0" smtClean="0">
                <a:solidFill>
                  <a:schemeClr val="bg1"/>
                </a:solidFill>
              </a:rPr>
              <a:t>. </a:t>
            </a:r>
          </a:p>
          <a:p>
            <a:endParaRPr lang="en-GB" sz="2800" dirty="0">
              <a:solidFill>
                <a:schemeClr val="bg1"/>
              </a:solidFill>
            </a:endParaRPr>
          </a:p>
          <a:p>
            <a:r>
              <a:rPr lang="en-GB" sz="2800" dirty="0">
                <a:solidFill>
                  <a:schemeClr val="bg1"/>
                </a:solidFill>
              </a:rPr>
              <a:t>T</a:t>
            </a:r>
            <a:r>
              <a:rPr lang="en-GB" sz="2800" dirty="0" smtClean="0">
                <a:solidFill>
                  <a:schemeClr val="bg1"/>
                </a:solidFill>
              </a:rPr>
              <a:t>he </a:t>
            </a:r>
            <a:r>
              <a:rPr lang="en-GB" sz="2800" dirty="0">
                <a:solidFill>
                  <a:schemeClr val="bg1"/>
                </a:solidFill>
              </a:rPr>
              <a:t>theatre </a:t>
            </a:r>
            <a:r>
              <a:rPr lang="en-GB" sz="2800" dirty="0" smtClean="0">
                <a:solidFill>
                  <a:schemeClr val="bg1"/>
                </a:solidFill>
              </a:rPr>
              <a:t>audience were </a:t>
            </a:r>
            <a:r>
              <a:rPr lang="en-GB" sz="2800" dirty="0">
                <a:solidFill>
                  <a:schemeClr val="bg1"/>
                </a:solidFill>
              </a:rPr>
              <a:t>to imagine what it would be like to be an </a:t>
            </a:r>
            <a:r>
              <a:rPr lang="en-GB" sz="2800" dirty="0" smtClean="0">
                <a:solidFill>
                  <a:schemeClr val="bg1"/>
                </a:solidFill>
              </a:rPr>
              <a:t>asylum-seeker.</a:t>
            </a:r>
            <a:endParaRPr lang="en-GB" sz="2800" dirty="0">
              <a:solidFill>
                <a:schemeClr val="bg1"/>
              </a:solidFill>
            </a:endParaRPr>
          </a:p>
        </p:txBody>
      </p:sp>
      <p:pic>
        <p:nvPicPr>
          <p:cNvPr id="1026" name="Picture 2" descr="Image result for globe theatre elizabethan 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3173412"/>
            <a:ext cx="523875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20-21</a:t>
            </a:r>
            <a:r>
              <a:rPr lang="en-GB" baseline="30000" dirty="0" smtClean="0">
                <a:solidFill>
                  <a:schemeClr val="bg1"/>
                </a:solidFill>
              </a:rPr>
              <a:t>st</a:t>
            </a:r>
            <a:r>
              <a:rPr lang="en-GB" dirty="0" smtClean="0">
                <a:solidFill>
                  <a:schemeClr val="bg1"/>
                </a:solidFill>
              </a:rPr>
              <a:t> century writers</a:t>
            </a:r>
            <a:endParaRPr lang="en-GB" dirty="0">
              <a:solidFill>
                <a:schemeClr val="bg1"/>
              </a:solidFill>
            </a:endParaRPr>
          </a:p>
        </p:txBody>
      </p:sp>
      <p:sp>
        <p:nvSpPr>
          <p:cNvPr id="3" name="Content Placeholder 2"/>
          <p:cNvSpPr>
            <a:spLocks noGrp="1"/>
          </p:cNvSpPr>
          <p:nvPr>
            <p:ph idx="1"/>
          </p:nvPr>
        </p:nvSpPr>
        <p:spPr/>
        <p:txBody>
          <a:bodyPr/>
          <a:lstStyle/>
          <a:p>
            <a:r>
              <a:rPr lang="en-GB" sz="2800" dirty="0" smtClean="0">
                <a:solidFill>
                  <a:schemeClr val="bg1"/>
                </a:solidFill>
              </a:rPr>
              <a:t>There are lots of literary figures who emerged from the old colonies of the British Empire. </a:t>
            </a:r>
          </a:p>
          <a:p>
            <a:endParaRPr lang="en-GB" dirty="0"/>
          </a:p>
          <a:p>
            <a:endParaRPr lang="en-GB" dirty="0"/>
          </a:p>
        </p:txBody>
      </p:sp>
    </p:spTree>
    <p:extLst>
      <p:ext uri="{BB962C8B-B14F-4D97-AF65-F5344CB8AC3E}">
        <p14:creationId xmlns:p14="http://schemas.microsoft.com/office/powerpoint/2010/main" val="2738442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168</TotalTime>
  <Words>262</Words>
  <Application>Microsoft Office PowerPoint</Application>
  <PresentationFormat>Widescreen</PresentationFormat>
  <Paragraphs>58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Tw Cen MT</vt:lpstr>
      <vt:lpstr>Circuit</vt:lpstr>
      <vt:lpstr>Literature and immigration</vt:lpstr>
      <vt:lpstr>PowerPoint Presentation</vt:lpstr>
      <vt:lpstr>PowerPoint Presentation</vt:lpstr>
      <vt:lpstr>PowerPoint Presentation</vt:lpstr>
      <vt:lpstr>PowerPoint Presentation</vt:lpstr>
      <vt:lpstr>So who did Londoners fear 400 years ago?</vt:lpstr>
      <vt:lpstr>PowerPoint Presentation</vt:lpstr>
      <vt:lpstr>PowerPoint Presentation</vt:lpstr>
      <vt:lpstr>20-21st century writers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and immigration</dc:title>
  <dc:creator>STEVE</dc:creator>
  <cp:lastModifiedBy>Valentina Burley</cp:lastModifiedBy>
  <cp:revision>18</cp:revision>
  <dcterms:created xsi:type="dcterms:W3CDTF">2017-10-08T17:51:33Z</dcterms:created>
  <dcterms:modified xsi:type="dcterms:W3CDTF">2017-10-09T09:57:19Z</dcterms:modified>
</cp:coreProperties>
</file>