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69F9927-F9CB-477C-A18C-D5E3C63CAA07}">
  <a:tblStyle styleId="{569F9927-F9CB-477C-A18C-D5E3C63CAA0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8ec266a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8ec266a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8ff1d7003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8ff1d7003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8ec266af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8ec266af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8ff1d7003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8ff1d7003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8ff1d7003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8ff1d7003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8ff1d7003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18ff1d7003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Energy hunt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50"/>
            <a:ext cx="4891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Erasmus+ project: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Energytech Journey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1699525" y="4258275"/>
            <a:ext cx="615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Open Sans"/>
                <a:ea typeface="Open Sans"/>
                <a:cs typeface="Open Sans"/>
                <a:sym typeface="Open Sans"/>
              </a:rPr>
              <a:t>Základní škola a Mateřská škola Klíč s.r.o., česká Lípa, Czech Republic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945775" y="4738550"/>
            <a:ext cx="199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Open Sans"/>
                <a:ea typeface="Open Sans"/>
                <a:cs typeface="Open Sans"/>
                <a:sym typeface="Open Sans"/>
              </a:rPr>
              <a:t>9th March 2022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Energy consumption in our school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6191175" y="1318675"/>
            <a:ext cx="28419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2020 the lowest - Covid</a:t>
            </a:r>
            <a:endParaRPr/>
          </a:p>
        </p:txBody>
      </p:sp>
      <p:pic>
        <p:nvPicPr>
          <p:cNvPr id="76" name="Google Shape;76;p14" title="Gra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949" y="1318675"/>
            <a:ext cx="5525508" cy="3416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7" name="Google Shape;77;p14"/>
          <p:cNvGraphicFramePr/>
          <p:nvPr/>
        </p:nvGraphicFramePr>
        <p:xfrm>
          <a:off x="6483900" y="3195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{569F9927-F9CB-477C-A18C-D5E3C63CAA07}</a:tableStyleId>
              </a:tblPr>
              <a:tblGrid>
                <a:gridCol w="952500"/>
                <a:gridCol w="952500"/>
              </a:tblGrid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year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/>
                        <a:t>kWh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1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2018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25 849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1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2019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29 230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1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2020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23 266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1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2021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500"/>
                        <a:t>26 439</a:t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Light sensors - saving time when the lights are ON</a:t>
            </a:r>
            <a:endParaRPr/>
          </a:p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2400"/>
              <a:t>In our school</a:t>
            </a:r>
            <a:r>
              <a:rPr lang="cs" sz="2400"/>
              <a:t> 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400"/>
              <a:t>3 in corridors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400"/>
              <a:t>2 in locker rooms</a:t>
            </a:r>
            <a:endParaRPr sz="2400"/>
          </a:p>
        </p:txBody>
      </p:sp>
      <p:sp>
        <p:nvSpPr>
          <p:cNvPr id="84" name="Google Shape;84;p1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/>
              <a:t>Suggestions</a:t>
            </a:r>
            <a:endParaRPr b="1"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100"/>
              <a:t>where the sensors could be to save energy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400"/>
              <a:t>4 in toilets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400"/>
              <a:t>1 in corridor</a:t>
            </a:r>
            <a:endParaRPr sz="2400"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1675" y="3149900"/>
            <a:ext cx="1882751" cy="1882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Lights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 the building</a:t>
            </a:r>
            <a:endParaRPr/>
          </a:p>
        </p:txBody>
      </p:sp>
      <p:sp>
        <p:nvSpPr>
          <p:cNvPr id="91" name="Google Shape;91;p16"/>
          <p:cNvSpPr txBox="1"/>
          <p:nvPr>
            <p:ph idx="2" type="body"/>
          </p:nvPr>
        </p:nvSpPr>
        <p:spPr>
          <a:xfrm>
            <a:off x="4939500" y="3184200"/>
            <a:ext cx="3837000" cy="12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Changing all the lights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saves: 4 293 kWh/year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it is almost 2 months</a:t>
            </a:r>
            <a:endParaRPr/>
          </a:p>
        </p:txBody>
      </p:sp>
      <p:sp>
        <p:nvSpPr>
          <p:cNvPr id="92" name="Google Shape;92;p16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new - 38 kWh/year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old - </a:t>
            </a:r>
            <a:r>
              <a:rPr lang="cs"/>
              <a:t>91 kWh</a:t>
            </a:r>
            <a:r>
              <a:rPr lang="cs"/>
              <a:t>/year</a:t>
            </a:r>
            <a:endParaRPr/>
          </a:p>
        </p:txBody>
      </p:sp>
      <p:pic>
        <p:nvPicPr>
          <p:cNvPr id="93" name="Google Shape;93;p16" title="Gra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3750" y="124675"/>
            <a:ext cx="4528500" cy="2800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Devices in the classrooms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5246275" y="1007075"/>
            <a:ext cx="3586200" cy="35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How to save energy: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turn off when you leave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turn off when you do not use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when you leave for holidays do NOT leave them on Stand-by</a:t>
            </a:r>
            <a:endParaRPr/>
          </a:p>
        </p:txBody>
      </p:sp>
      <p:pic>
        <p:nvPicPr>
          <p:cNvPr id="100" name="Google Shape;100;p17" title="Gra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75" y="1454813"/>
            <a:ext cx="4731624" cy="292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We asked teachers</a:t>
            </a:r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1138850" y="1756800"/>
            <a:ext cx="7050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latin typeface="Open Sans"/>
                <a:ea typeface="Open Sans"/>
                <a:cs typeface="Open Sans"/>
                <a:sym typeface="Open Sans"/>
              </a:rPr>
              <a:t>What can you do to save electric energy in the school?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378650" y="2743500"/>
            <a:ext cx="85713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cs" sz="2000">
                <a:latin typeface="Open Sans"/>
                <a:ea typeface="Open Sans"/>
                <a:cs typeface="Open Sans"/>
                <a:sym typeface="Open Sans"/>
              </a:rPr>
              <a:t>Turn off the lights in the classroom when they are not needed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cs" sz="2000">
                <a:latin typeface="Open Sans"/>
                <a:ea typeface="Open Sans"/>
                <a:cs typeface="Open Sans"/>
                <a:sym typeface="Open Sans"/>
              </a:rPr>
              <a:t>Turn off the lights when leaving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cs" sz="2000">
                <a:latin typeface="Open Sans"/>
                <a:ea typeface="Open Sans"/>
                <a:cs typeface="Open Sans"/>
                <a:sym typeface="Open Sans"/>
              </a:rPr>
              <a:t>Turn off all the devices when you are leaving for home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65500" y="1039675"/>
            <a:ext cx="4045200" cy="9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900"/>
              <a:t>Research was done by</a:t>
            </a:r>
            <a:endParaRPr sz="3900"/>
          </a:p>
        </p:txBody>
      </p:sp>
      <p:sp>
        <p:nvSpPr>
          <p:cNvPr id="113" name="Google Shape;113;p19"/>
          <p:cNvSpPr txBox="1"/>
          <p:nvPr>
            <p:ph idx="1" type="subTitle"/>
          </p:nvPr>
        </p:nvSpPr>
        <p:spPr>
          <a:xfrm>
            <a:off x="265500" y="2096950"/>
            <a:ext cx="40452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pupils from grade 5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with the support of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their teachers: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Petra Plíhalová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Lenka Drobná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9"/>
          <p:cNvSpPr txBox="1"/>
          <p:nvPr>
            <p:ph idx="2" type="body"/>
          </p:nvPr>
        </p:nvSpPr>
        <p:spPr>
          <a:xfrm>
            <a:off x="4939500" y="322375"/>
            <a:ext cx="3837000" cy="40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Nikola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Emma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Ondřej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Ondra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Sam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Honza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Daniela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Oník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