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9" d="100"/>
          <a:sy n="69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14B8-D692-432A-9D49-BD9FC1E56D9C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CF9D-027F-4B4A-9C9F-A1995C6BE620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14B8-D692-432A-9D49-BD9FC1E56D9C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CF9D-027F-4B4A-9C9F-A1995C6BE6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14B8-D692-432A-9D49-BD9FC1E56D9C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CF9D-027F-4B4A-9C9F-A1995C6BE6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14B8-D692-432A-9D49-BD9FC1E56D9C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CF9D-027F-4B4A-9C9F-A1995C6BE620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14B8-D692-432A-9D49-BD9FC1E56D9C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CF9D-027F-4B4A-9C9F-A1995C6BE6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14B8-D692-432A-9D49-BD9FC1E56D9C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CF9D-027F-4B4A-9C9F-A1995C6BE6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14B8-D692-432A-9D49-BD9FC1E56D9C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CF9D-027F-4B4A-9C9F-A1995C6BE6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14B8-D692-432A-9D49-BD9FC1E56D9C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CF9D-027F-4B4A-9C9F-A1995C6BE6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14B8-D692-432A-9D49-BD9FC1E56D9C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CF9D-027F-4B4A-9C9F-A1995C6BE6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14B8-D692-432A-9D49-BD9FC1E56D9C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CF9D-027F-4B4A-9C9F-A1995C6BE6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14B8-D692-432A-9D49-BD9FC1E56D9C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CF9D-027F-4B4A-9C9F-A1995C6BE6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2C414B8-D692-432A-9D49-BD9FC1E56D9C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3A1CF9D-027F-4B4A-9C9F-A1995C6BE620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01762" y="1797612"/>
            <a:ext cx="7200800" cy="864096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OLD FACTORIES USED NATURAL POWER: WATER, WIND, </a:t>
            </a:r>
            <a:r>
              <a:rPr lang="en-US" sz="2800" dirty="0" smtClean="0"/>
              <a:t>FIRE…AND </a:t>
            </a:r>
            <a:r>
              <a:rPr lang="en-US" sz="2800" dirty="0"/>
              <a:t>SIMPLE MACHINES THAT DIDN´T NEED ELECTRICITY</a:t>
            </a:r>
            <a:endParaRPr lang="es-ES" sz="2800" b="1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45777" y="-348596"/>
            <a:ext cx="6768752" cy="1599722"/>
          </a:xfrm>
        </p:spPr>
        <p:txBody>
          <a:bodyPr/>
          <a:lstStyle/>
          <a:p>
            <a:r>
              <a:rPr lang="es-ES" dirty="0" smtClean="0"/>
              <a:t>HOW DID SOME FACTORIES WORK WITHOUT ELECTRICITY?</a:t>
            </a:r>
            <a:endParaRPr lang="es-ES" dirty="0"/>
          </a:p>
        </p:txBody>
      </p:sp>
      <p:pic>
        <p:nvPicPr>
          <p:cNvPr id="1026" name="Picture 2" descr="Ferrería de El Pobal | Museos de Euska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48768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Pobaleko Burdinola / Ferrería de El Pobal (@elpobal) |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16381"/>
            <a:ext cx="2657872" cy="26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1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4800" cy="1143000"/>
          </a:xfrm>
        </p:spPr>
        <p:txBody>
          <a:bodyPr/>
          <a:lstStyle/>
          <a:p>
            <a:pPr lvl="0" algn="ctr"/>
            <a:r>
              <a:rPr lang="es-ES" cap="none" dirty="0" err="1"/>
              <a:t>T</a:t>
            </a:r>
            <a:r>
              <a:rPr lang="es-ES" cap="none" dirty="0" err="1" smtClean="0"/>
              <a:t>hen</a:t>
            </a:r>
            <a:r>
              <a:rPr lang="es-ES" cap="none" dirty="0" smtClean="0"/>
              <a:t> </a:t>
            </a:r>
            <a:r>
              <a:rPr lang="es-ES" cap="none" dirty="0" err="1" smtClean="0"/>
              <a:t>we</a:t>
            </a:r>
            <a:r>
              <a:rPr lang="es-ES" cap="none" dirty="0" smtClean="0"/>
              <a:t> </a:t>
            </a:r>
            <a:r>
              <a:rPr lang="es-ES" cap="none" dirty="0" err="1" smtClean="0"/>
              <a:t>made</a:t>
            </a:r>
            <a:r>
              <a:rPr lang="es-ES" cap="none" dirty="0" smtClean="0"/>
              <a:t> a </a:t>
            </a:r>
            <a:r>
              <a:rPr lang="es-ES" cap="none" dirty="0" err="1" smtClean="0"/>
              <a:t>diagram</a:t>
            </a:r>
            <a:r>
              <a:rPr lang="es-ES" cap="none" dirty="0" smtClean="0"/>
              <a:t> of a </a:t>
            </a:r>
            <a:r>
              <a:rPr lang="es-ES" cap="none" dirty="0" err="1" smtClean="0"/>
              <a:t>watermill</a:t>
            </a:r>
            <a:r>
              <a:rPr lang="es-ES" cap="none" dirty="0" smtClean="0"/>
              <a:t> </a:t>
            </a:r>
            <a:r>
              <a:rPr lang="es-ES" cap="none" dirty="0" err="1" smtClean="0"/>
              <a:t>with</a:t>
            </a:r>
            <a:r>
              <a:rPr lang="es-ES" cap="none" dirty="0" smtClean="0"/>
              <a:t> </a:t>
            </a:r>
            <a:r>
              <a:rPr lang="es-ES" cap="none" dirty="0" err="1" smtClean="0"/>
              <a:t>all</a:t>
            </a:r>
            <a:r>
              <a:rPr lang="es-ES" cap="none" dirty="0" smtClean="0"/>
              <a:t> </a:t>
            </a:r>
            <a:r>
              <a:rPr lang="es-ES" cap="none" dirty="0" err="1" smtClean="0"/>
              <a:t>the</a:t>
            </a:r>
            <a:r>
              <a:rPr lang="es-ES" cap="none" dirty="0" smtClean="0"/>
              <a:t> </a:t>
            </a:r>
            <a:r>
              <a:rPr lang="es-ES" cap="none" dirty="0" err="1" smtClean="0"/>
              <a:t>different</a:t>
            </a:r>
            <a:r>
              <a:rPr lang="es-ES" cap="none" dirty="0" smtClean="0"/>
              <a:t> </a:t>
            </a:r>
            <a:r>
              <a:rPr lang="es-ES" cap="none" dirty="0" err="1" smtClean="0"/>
              <a:t>parts</a:t>
            </a:r>
            <a:r>
              <a:rPr lang="es-ES" cap="none" dirty="0" smtClean="0"/>
              <a:t>. </a:t>
            </a:r>
            <a:br>
              <a:rPr lang="es-ES" cap="none" dirty="0" smtClean="0"/>
            </a:br>
            <a:r>
              <a:rPr lang="es-ES" cap="none" dirty="0" err="1"/>
              <a:t>W</a:t>
            </a:r>
            <a:r>
              <a:rPr lang="es-ES" cap="none" dirty="0" err="1" smtClean="0"/>
              <a:t>e</a:t>
            </a:r>
            <a:r>
              <a:rPr lang="es-ES" cap="none" dirty="0" smtClean="0"/>
              <a:t> </a:t>
            </a:r>
            <a:r>
              <a:rPr lang="es-ES" cap="none" dirty="0" err="1" smtClean="0"/>
              <a:t>named</a:t>
            </a:r>
            <a:r>
              <a:rPr lang="es-ES" cap="none" dirty="0" smtClean="0"/>
              <a:t> </a:t>
            </a:r>
            <a:r>
              <a:rPr lang="es-ES" cap="none" dirty="0" err="1" smtClean="0"/>
              <a:t>the</a:t>
            </a:r>
            <a:r>
              <a:rPr lang="es-ES" cap="none" dirty="0" smtClean="0"/>
              <a:t> </a:t>
            </a:r>
            <a:r>
              <a:rPr lang="es-ES" cap="none" dirty="0" err="1" smtClean="0"/>
              <a:t>parts</a:t>
            </a:r>
            <a:r>
              <a:rPr lang="es-ES" cap="none" dirty="0" smtClean="0"/>
              <a:t> in </a:t>
            </a:r>
            <a:r>
              <a:rPr lang="es-ES" cap="none" dirty="0" err="1" smtClean="0"/>
              <a:t>english</a:t>
            </a:r>
            <a:endParaRPr lang="es-ES" cap="none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0898" y="68970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cap="none" dirty="0" err="1"/>
              <a:t>W</a:t>
            </a:r>
            <a:r>
              <a:rPr lang="es-ES" sz="4000" cap="none" dirty="0" err="1" smtClean="0"/>
              <a:t>e</a:t>
            </a:r>
            <a:r>
              <a:rPr lang="es-ES" sz="4000" cap="none" dirty="0" smtClean="0"/>
              <a:t> </a:t>
            </a:r>
            <a:r>
              <a:rPr lang="es-ES" sz="4000" cap="none" dirty="0" err="1" smtClean="0"/>
              <a:t>identified</a:t>
            </a:r>
            <a:r>
              <a:rPr lang="es-ES" sz="4000" cap="none" dirty="0" smtClean="0"/>
              <a:t> a </a:t>
            </a:r>
            <a:r>
              <a:rPr lang="es-ES" sz="4000" cap="none" dirty="0" err="1" smtClean="0"/>
              <a:t>lot</a:t>
            </a:r>
            <a:r>
              <a:rPr lang="es-ES" sz="4000" cap="none" dirty="0" smtClean="0"/>
              <a:t> of simple machines:</a:t>
            </a:r>
            <a:br>
              <a:rPr lang="es-ES" sz="4000" cap="none" dirty="0" smtClean="0"/>
            </a:br>
            <a:r>
              <a:rPr lang="es-ES" sz="4000" cap="none" dirty="0" err="1" smtClean="0"/>
              <a:t>lever</a:t>
            </a:r>
            <a:r>
              <a:rPr lang="es-ES" sz="4000" cap="none" dirty="0" smtClean="0"/>
              <a:t>, </a:t>
            </a:r>
            <a:r>
              <a:rPr lang="es-ES" sz="4000" cap="none" dirty="0" err="1" smtClean="0"/>
              <a:t>screw</a:t>
            </a:r>
            <a:r>
              <a:rPr lang="es-ES" sz="4000" cap="none" dirty="0" smtClean="0"/>
              <a:t>, </a:t>
            </a:r>
            <a:r>
              <a:rPr lang="es-ES" sz="4000" cap="none" dirty="0" err="1" smtClean="0"/>
              <a:t>wheel</a:t>
            </a:r>
            <a:r>
              <a:rPr lang="es-ES" sz="4000" cap="none" dirty="0" smtClean="0"/>
              <a:t> and </a:t>
            </a:r>
            <a:r>
              <a:rPr lang="es-ES" sz="4000" cap="none" dirty="0" err="1" smtClean="0"/>
              <a:t>axel</a:t>
            </a:r>
            <a:r>
              <a:rPr lang="es-ES" sz="4000" cap="none" dirty="0" smtClean="0"/>
              <a:t>, </a:t>
            </a:r>
            <a:r>
              <a:rPr lang="es-ES" sz="4000" cap="none" dirty="0" err="1" smtClean="0"/>
              <a:t>pulley</a:t>
            </a:r>
            <a:r>
              <a:rPr lang="es-ES" sz="4000" cap="none" dirty="0" smtClean="0"/>
              <a:t>… </a:t>
            </a:r>
            <a:endParaRPr lang="es-ES" sz="4000" cap="none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53" y="1700808"/>
            <a:ext cx="3024336" cy="403244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83541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2812232" cy="3744416"/>
          </a:xfrm>
        </p:spPr>
        <p:txBody>
          <a:bodyPr/>
          <a:lstStyle/>
          <a:p>
            <a:pPr lvl="0" algn="ctr"/>
            <a:r>
              <a:rPr lang="es-ES" sz="4000" cap="none" dirty="0" err="1" smtClean="0"/>
              <a:t>Finally</a:t>
            </a:r>
            <a:r>
              <a:rPr lang="es-ES" sz="4000" cap="none" dirty="0" smtClean="0"/>
              <a:t>, </a:t>
            </a:r>
            <a:r>
              <a:rPr lang="es-ES" sz="4000" cap="none" dirty="0" err="1" smtClean="0"/>
              <a:t>we</a:t>
            </a:r>
            <a:r>
              <a:rPr lang="es-ES" sz="4000" cap="none" dirty="0" smtClean="0"/>
              <a:t> </a:t>
            </a:r>
            <a:r>
              <a:rPr lang="es-ES" sz="4000" cap="none" dirty="0" err="1" smtClean="0"/>
              <a:t>wrote</a:t>
            </a:r>
            <a:r>
              <a:rPr lang="es-ES" sz="4000" cap="none" dirty="0" smtClean="0"/>
              <a:t> a </a:t>
            </a:r>
            <a:r>
              <a:rPr lang="es-ES" sz="4000" cap="none" dirty="0" err="1" smtClean="0"/>
              <a:t>text</a:t>
            </a:r>
            <a:r>
              <a:rPr lang="es-ES" sz="4000" cap="none" dirty="0" smtClean="0"/>
              <a:t> </a:t>
            </a:r>
            <a:r>
              <a:rPr lang="es-ES" sz="4000" cap="none" dirty="0" err="1" smtClean="0"/>
              <a:t>about</a:t>
            </a:r>
            <a:r>
              <a:rPr lang="es-ES" sz="4000" cap="none" dirty="0" smtClean="0"/>
              <a:t> </a:t>
            </a:r>
            <a:r>
              <a:rPr lang="es-ES" sz="4000" cap="none" dirty="0" err="1" smtClean="0"/>
              <a:t>how</a:t>
            </a:r>
            <a:r>
              <a:rPr lang="es-ES" sz="4000" cap="none" dirty="0" smtClean="0"/>
              <a:t> a </a:t>
            </a:r>
            <a:r>
              <a:rPr lang="es-ES" sz="4000" cap="none" dirty="0" err="1" smtClean="0"/>
              <a:t>watermill</a:t>
            </a:r>
            <a:r>
              <a:rPr lang="es-ES" sz="4000" cap="none" dirty="0" smtClean="0"/>
              <a:t> </a:t>
            </a:r>
            <a:r>
              <a:rPr lang="es-ES" sz="4000" cap="none" dirty="0" err="1" smtClean="0"/>
              <a:t>grinded</a:t>
            </a:r>
            <a:r>
              <a:rPr lang="es-ES" sz="4000" cap="none" dirty="0" smtClean="0"/>
              <a:t> </a:t>
            </a:r>
            <a:r>
              <a:rPr lang="es-ES" sz="4000" cap="none" dirty="0" err="1" smtClean="0"/>
              <a:t>the</a:t>
            </a:r>
            <a:r>
              <a:rPr lang="es-ES" sz="4000" cap="none" dirty="0" smtClean="0"/>
              <a:t> </a:t>
            </a:r>
            <a:r>
              <a:rPr lang="es-ES" sz="4000" cap="none" dirty="0" err="1" smtClean="0"/>
              <a:t>grain</a:t>
            </a:r>
            <a:r>
              <a:rPr lang="es-ES" sz="4000" cap="none" dirty="0" smtClean="0"/>
              <a:t> to produce </a:t>
            </a:r>
            <a:r>
              <a:rPr lang="es-ES" sz="4000" cap="none" dirty="0" err="1" smtClean="0"/>
              <a:t>flour</a:t>
            </a:r>
            <a:endParaRPr lang="es-ES" sz="4000" cap="none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24744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0915" y="-171400"/>
            <a:ext cx="7924800" cy="940966"/>
          </a:xfrm>
        </p:spPr>
        <p:txBody>
          <a:bodyPr/>
          <a:lstStyle/>
          <a:p>
            <a:pPr algn="ctr"/>
            <a:r>
              <a:rPr lang="es-ES" sz="4000" dirty="0" smtClean="0"/>
              <a:t>IRON FOUNDRY</a:t>
            </a:r>
            <a:endParaRPr lang="es-ES" sz="4000" dirty="0"/>
          </a:p>
        </p:txBody>
      </p:sp>
      <p:sp>
        <p:nvSpPr>
          <p:cNvPr id="3" name="2 Rectángulo"/>
          <p:cNvSpPr/>
          <p:nvPr/>
        </p:nvSpPr>
        <p:spPr>
          <a:xfrm>
            <a:off x="709700" y="764704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4000" dirty="0" err="1"/>
              <a:t>W</a:t>
            </a:r>
            <a:r>
              <a:rPr lang="es-ES" sz="4000" dirty="0" err="1" smtClean="0"/>
              <a:t>e</a:t>
            </a:r>
            <a:r>
              <a:rPr lang="es-ES" sz="4000" dirty="0" smtClean="0"/>
              <a:t> </a:t>
            </a:r>
            <a:r>
              <a:rPr lang="es-ES" sz="4000" dirty="0" err="1" smtClean="0"/>
              <a:t>watched</a:t>
            </a:r>
            <a:r>
              <a:rPr lang="es-ES" sz="4000" dirty="0" smtClean="0"/>
              <a:t> a video </a:t>
            </a:r>
            <a:r>
              <a:rPr lang="es-ES" sz="4000" dirty="0" err="1" smtClean="0"/>
              <a:t>about</a:t>
            </a:r>
            <a:r>
              <a:rPr lang="es-ES" sz="4000" dirty="0" smtClean="0"/>
              <a:t> a </a:t>
            </a:r>
            <a:r>
              <a:rPr lang="es-ES" sz="4000" dirty="0" err="1" smtClean="0"/>
              <a:t>famous</a:t>
            </a:r>
            <a:r>
              <a:rPr lang="es-ES" sz="4000" dirty="0" smtClean="0"/>
              <a:t> </a:t>
            </a:r>
            <a:r>
              <a:rPr lang="es-ES" sz="4000" dirty="0" err="1" smtClean="0"/>
              <a:t>old</a:t>
            </a:r>
            <a:r>
              <a:rPr lang="es-ES" sz="4000" dirty="0" smtClean="0"/>
              <a:t> </a:t>
            </a:r>
            <a:r>
              <a:rPr lang="es-ES" sz="4000" dirty="0" err="1" smtClean="0"/>
              <a:t>foundry</a:t>
            </a:r>
            <a:r>
              <a:rPr lang="es-ES" sz="4000" dirty="0" smtClean="0"/>
              <a:t> in </a:t>
            </a:r>
            <a:r>
              <a:rPr lang="es-ES" sz="4000" dirty="0" err="1" smtClean="0"/>
              <a:t>the</a:t>
            </a:r>
            <a:r>
              <a:rPr lang="es-ES" sz="4000" dirty="0" smtClean="0"/>
              <a:t> </a:t>
            </a:r>
            <a:r>
              <a:rPr lang="es-ES" sz="4000" dirty="0" err="1"/>
              <a:t>B</a:t>
            </a:r>
            <a:r>
              <a:rPr lang="es-ES" sz="4000" dirty="0" err="1" smtClean="0"/>
              <a:t>asque</a:t>
            </a:r>
            <a:r>
              <a:rPr lang="es-ES" sz="4000" dirty="0" smtClean="0"/>
              <a:t> </a:t>
            </a:r>
            <a:r>
              <a:rPr lang="es-ES" sz="4000" dirty="0" err="1" smtClean="0"/>
              <a:t>Country:Mirandaola</a:t>
            </a:r>
            <a:endParaRPr lang="es-ES" sz="4000" dirty="0"/>
          </a:p>
        </p:txBody>
      </p:sp>
      <p:pic>
        <p:nvPicPr>
          <p:cNvPr id="5122" name="Picture 2" descr="Ferrería de Mirandaola (Legazpi) | Bizi Gipuzk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02" y="3429000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37047" y="2706066"/>
            <a:ext cx="2675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https://youtu.be/VqIsd_cMoxs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14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948203"/>
            <a:ext cx="4468416" cy="3663280"/>
          </a:xfrm>
        </p:spPr>
        <p:txBody>
          <a:bodyPr/>
          <a:lstStyle/>
          <a:p>
            <a:pPr lvl="0" algn="ctr"/>
            <a:r>
              <a:rPr lang="es-ES" sz="4000" cap="none" dirty="0" smtClean="0"/>
              <a:t/>
            </a:r>
            <a:br>
              <a:rPr lang="es-ES" sz="4000" cap="none" dirty="0" smtClean="0"/>
            </a:br>
            <a:r>
              <a:rPr lang="en-US" sz="3200" cap="none" dirty="0" smtClean="0"/>
              <a:t>In a foundry, they used: iron mineral, water, and fire to produce iron.</a:t>
            </a:r>
            <a:br>
              <a:rPr lang="en-US" sz="3200" cap="none" dirty="0" smtClean="0"/>
            </a:br>
            <a:r>
              <a:rPr lang="en-US" sz="3200" cap="none" dirty="0" smtClean="0"/>
              <a:t>There was a lot of iron mineral in our country and there were a lot of woods to get charcoal for the fire. </a:t>
            </a:r>
            <a:r>
              <a:rPr lang="es-ES" sz="3200" cap="none" dirty="0" err="1" smtClean="0"/>
              <a:t>But</a:t>
            </a:r>
            <a:r>
              <a:rPr lang="es-ES" sz="3200" cap="none" dirty="0" smtClean="0"/>
              <a:t> </a:t>
            </a:r>
            <a:r>
              <a:rPr lang="es-ES" sz="3200" cap="none" dirty="0" err="1" smtClean="0"/>
              <a:t>how</a:t>
            </a:r>
            <a:r>
              <a:rPr lang="es-ES" sz="3200" cap="none" dirty="0" smtClean="0"/>
              <a:t> </a:t>
            </a:r>
            <a:r>
              <a:rPr lang="es-ES" sz="3200" cap="none" dirty="0" err="1" smtClean="0"/>
              <a:t>did</a:t>
            </a:r>
            <a:r>
              <a:rPr lang="es-ES" sz="3200" cap="none" dirty="0" smtClean="0"/>
              <a:t> </a:t>
            </a:r>
            <a:r>
              <a:rPr lang="es-ES" sz="3200" cap="none" dirty="0" err="1" smtClean="0"/>
              <a:t>they</a:t>
            </a:r>
            <a:r>
              <a:rPr lang="es-ES" sz="3200" cap="none" dirty="0" smtClean="0"/>
              <a:t> </a:t>
            </a:r>
            <a:r>
              <a:rPr lang="es-ES" sz="3200" cap="none" dirty="0" err="1" smtClean="0"/>
              <a:t>get</a:t>
            </a:r>
            <a:r>
              <a:rPr lang="es-ES" sz="3200" cap="none" dirty="0" smtClean="0"/>
              <a:t> </a:t>
            </a:r>
            <a:r>
              <a:rPr lang="es-ES" sz="3200" cap="none" dirty="0" err="1" smtClean="0"/>
              <a:t>the</a:t>
            </a:r>
            <a:r>
              <a:rPr lang="es-ES" sz="3200" cap="none" dirty="0" smtClean="0"/>
              <a:t> </a:t>
            </a:r>
            <a:r>
              <a:rPr lang="es-ES" sz="3200" cap="none" dirty="0" err="1" smtClean="0"/>
              <a:t>charcoal</a:t>
            </a:r>
            <a:r>
              <a:rPr lang="es-ES" sz="3200" cap="none" dirty="0" smtClean="0"/>
              <a:t>?.</a:t>
            </a:r>
            <a:endParaRPr lang="es-ES" sz="3200" cap="none" dirty="0"/>
          </a:p>
        </p:txBody>
      </p:sp>
      <p:sp>
        <p:nvSpPr>
          <p:cNvPr id="3" name="AutoShape 2" descr="The Best Charcoal for Grilling - Bon Appétit | Bon Appétit"/>
          <p:cNvSpPr>
            <a:spLocks noChangeAspect="1" noChangeArrowheads="1"/>
          </p:cNvSpPr>
          <p:nvPr/>
        </p:nvSpPr>
        <p:spPr bwMode="auto">
          <a:xfrm>
            <a:off x="155575" y="-822325"/>
            <a:ext cx="20669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Top Quality Hardwood Oak Charcoal Sticks Coffee/ Oak/ Mango/ Lemon - Buy  Citrus Charcoal Product on Alibaba.com"/>
          <p:cNvSpPr>
            <a:spLocks noChangeAspect="1" noChangeArrowheads="1"/>
          </p:cNvSpPr>
          <p:nvPr/>
        </p:nvSpPr>
        <p:spPr bwMode="auto">
          <a:xfrm>
            <a:off x="155575" y="-990600"/>
            <a:ext cx="2076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50" name="Picture 6" descr="https://lh3.googleusercontent.com/-hvso9lXaat7i5whc2b_YSGsNbhuTAQ8A2IVB411u4RDhYhNQdySJ-ymxvbjx75-0hO0xvlYHH1d7kYDjnmvT9DCWXhBygteb6wiymq415ucGnyphMj5ip8-NNRcVuK_f45Z3SVRI50FvwxBFatDQTYdPBWhIXTF3LpsJMnO3oULV3kWn34GLgYlRzw_7OWY8KT2qMj3evDPXUA-l5v4R5i-4Qv6jOFyf2Ys_hcbHyIpGNLZW8suCft1dtJDTB5tlvvygZ2Qqe-86YHuIP3x97Q7fA7XBAypLFgAhNl178nyk7lZbWkmZpyYpXQ68ZbGaOppsQ1jw3F2l7gaEdR7PGs34SPp-uwi19kfj3e0_liKKd8T9-sZHcwj2F2hea81xGb9HwfFoRbsRjqjatOvP4CFfFooZN4VFb84qpir6pgkYvSW8KqDaHE5Gtmeet7KwlT3lPTEOPHk1pXWqHPljEXkxLBkoFkpyZfiywy-K1HQpd2fEmhWEL1ZvYO92P3VgOwFQcp_b5R9gsgRYccxi0xafT5qewuyoXnG507kbL5q1ZrrxNyj93R5UfREPoVi1By8TqJxSVToee_sfggTiployvz_L1P_fLswzmjndeZDV4pRjgQXZngWcvLlwJ-4e0j6qdAByLw-Q5qbelIYJDtGA_n6yqH128akMkfBdAFBeeA_AMDmEO8bbfDwj5NoYfFjzAvglk5DBz4b9-jtvys=w491-h654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122" y="1412776"/>
            <a:ext cx="3000883" cy="399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63688" y="351710"/>
            <a:ext cx="5604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/>
              <a:t>W</a:t>
            </a:r>
            <a:r>
              <a:rPr lang="en-US" sz="3200" dirty="0" smtClean="0"/>
              <a:t>e wrote a text about how it worked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5146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924800" cy="796950"/>
          </a:xfrm>
        </p:spPr>
        <p:txBody>
          <a:bodyPr/>
          <a:lstStyle/>
          <a:p>
            <a:pPr algn="ctr"/>
            <a:r>
              <a:rPr lang="es-ES" sz="4000" dirty="0" smtClean="0"/>
              <a:t>TXONDORRA</a:t>
            </a:r>
            <a:endParaRPr lang="es-ES" sz="4000" dirty="0"/>
          </a:p>
        </p:txBody>
      </p:sp>
      <p:sp>
        <p:nvSpPr>
          <p:cNvPr id="3" name="2 Rectángulo"/>
          <p:cNvSpPr/>
          <p:nvPr/>
        </p:nvSpPr>
        <p:spPr>
          <a:xfrm>
            <a:off x="539552" y="1196752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000" dirty="0" err="1"/>
              <a:t>T</a:t>
            </a:r>
            <a:r>
              <a:rPr lang="es-ES" sz="4000" dirty="0" err="1" smtClean="0"/>
              <a:t>hey</a:t>
            </a:r>
            <a:r>
              <a:rPr lang="es-ES" sz="4000" dirty="0" smtClean="0"/>
              <a:t> </a:t>
            </a:r>
            <a:r>
              <a:rPr lang="es-ES" sz="4000" dirty="0" err="1" smtClean="0"/>
              <a:t>used</a:t>
            </a:r>
            <a:r>
              <a:rPr lang="es-ES" sz="4000" dirty="0" smtClean="0"/>
              <a:t> to </a:t>
            </a:r>
            <a:r>
              <a:rPr lang="es-ES" sz="4000" dirty="0" err="1" smtClean="0"/>
              <a:t>make</a:t>
            </a:r>
            <a:r>
              <a:rPr lang="es-ES" sz="4000" dirty="0" smtClean="0"/>
              <a:t> a “ </a:t>
            </a:r>
            <a:r>
              <a:rPr lang="es-ES" sz="4000" dirty="0" err="1" smtClean="0"/>
              <a:t>txondorra</a:t>
            </a:r>
            <a:r>
              <a:rPr lang="es-ES" sz="4000" dirty="0" smtClean="0"/>
              <a:t>”. </a:t>
            </a:r>
            <a:endParaRPr lang="es-ES" sz="4000" dirty="0"/>
          </a:p>
        </p:txBody>
      </p:sp>
      <p:pic>
        <p:nvPicPr>
          <p:cNvPr id="7170" name="Picture 2" descr="Carbonera - Txondorra: fotografía de Oiartzun, Provincia de Guipúzcoa -  Tripadvi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3"/>
            <a:ext cx="6120680" cy="40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7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908720"/>
            <a:ext cx="7924800" cy="1143000"/>
          </a:xfrm>
        </p:spPr>
        <p:txBody>
          <a:bodyPr/>
          <a:lstStyle/>
          <a:p>
            <a:pPr lvl="0" algn="ctr"/>
            <a:r>
              <a:rPr lang="en-US" sz="4000" cap="none" dirty="0"/>
              <a:t>W</a:t>
            </a:r>
            <a:r>
              <a:rPr lang="en-US" sz="4000" cap="none" dirty="0" smtClean="0"/>
              <a:t>e watched a video about how a “ </a:t>
            </a:r>
            <a:r>
              <a:rPr lang="en-US" sz="4000" cap="none" dirty="0" err="1" smtClean="0"/>
              <a:t>txondorra</a:t>
            </a:r>
            <a:r>
              <a:rPr lang="en-US" sz="4000" cap="none" dirty="0" smtClean="0"/>
              <a:t>” was made</a:t>
            </a:r>
            <a:r>
              <a:rPr lang="es-ES" sz="4000" cap="none" dirty="0" smtClean="0"/>
              <a:t/>
            </a:r>
            <a:br>
              <a:rPr lang="es-ES" sz="4000" cap="none" dirty="0" smtClean="0"/>
            </a:br>
            <a:r>
              <a:rPr lang="es-ES" sz="4000" cap="none" dirty="0" smtClean="0"/>
              <a:t>and </a:t>
            </a:r>
            <a:r>
              <a:rPr lang="en-US" sz="4000" cap="none" dirty="0" smtClean="0"/>
              <a:t>we wrote a text about the video </a:t>
            </a:r>
            <a:endParaRPr lang="es-ES" sz="4000" cap="none" dirty="0"/>
          </a:p>
        </p:txBody>
      </p:sp>
      <p:sp>
        <p:nvSpPr>
          <p:cNvPr id="3" name="AutoShape 2" descr="Txondorra, el carboneo en Oiartzun - Planes turismo - gipuzko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3059832" y="2564904"/>
            <a:ext cx="266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https://youtu.be/JtwWXf-D1fY</a:t>
            </a:r>
            <a:endParaRPr lang="es-ES" dirty="0"/>
          </a:p>
        </p:txBody>
      </p:sp>
      <p:sp>
        <p:nvSpPr>
          <p:cNvPr id="5" name="AutoShape 4" descr="Wikiloc | Foto de txondorra (2/2)"/>
          <p:cNvSpPr>
            <a:spLocks noChangeAspect="1" noChangeArrowheads="1"/>
          </p:cNvSpPr>
          <p:nvPr/>
        </p:nvSpPr>
        <p:spPr bwMode="auto">
          <a:xfrm>
            <a:off x="155575" y="-846138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200" name="Picture 8" descr="Txondorra dute piztuta Antoñanan - Mendialdea - Alea.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140968"/>
            <a:ext cx="4255059" cy="284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cap="none" dirty="0"/>
              <a:t>F</a:t>
            </a:r>
            <a:r>
              <a:rPr lang="en-US" sz="4000" cap="none" dirty="0" smtClean="0"/>
              <a:t>inally, we created some infographics with the different texts</a:t>
            </a:r>
            <a:endParaRPr lang="es-ES" sz="4000" cap="non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6" y="1585956"/>
            <a:ext cx="1952237" cy="48805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29" y="1600673"/>
            <a:ext cx="1918861" cy="47971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01" y="1626925"/>
            <a:ext cx="2260167" cy="47986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38" y="1490499"/>
            <a:ext cx="200527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96653"/>
            <a:ext cx="8304922" cy="622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8" y="735642"/>
            <a:ext cx="2218661" cy="55466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8" y="735642"/>
            <a:ext cx="2237188" cy="55929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46" y="673727"/>
            <a:ext cx="2235256" cy="55881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63" y="735643"/>
            <a:ext cx="2181074" cy="54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908720"/>
            <a:ext cx="7924800" cy="1143000"/>
          </a:xfrm>
        </p:spPr>
        <p:txBody>
          <a:bodyPr/>
          <a:lstStyle/>
          <a:p>
            <a:pPr lvl="0"/>
            <a:r>
              <a:rPr lang="es-ES" dirty="0" smtClean="0"/>
              <a:t> </a:t>
            </a:r>
            <a:r>
              <a:rPr lang="es-ES" sz="4000" cap="none" dirty="0" err="1"/>
              <a:t>W</a:t>
            </a:r>
            <a:r>
              <a:rPr lang="es-ES" sz="4000" cap="none" dirty="0" err="1" smtClean="0"/>
              <a:t>e</a:t>
            </a:r>
            <a:r>
              <a:rPr lang="es-ES" sz="4000" cap="none" dirty="0" smtClean="0"/>
              <a:t> </a:t>
            </a:r>
            <a:r>
              <a:rPr lang="es-ES" sz="4000" cap="none" dirty="0" err="1" smtClean="0"/>
              <a:t>learned</a:t>
            </a:r>
            <a:r>
              <a:rPr lang="es-ES" sz="4000" cap="none" dirty="0" smtClean="0"/>
              <a:t> </a:t>
            </a:r>
            <a:r>
              <a:rPr lang="es-ES" sz="4000" cap="none" dirty="0" err="1" smtClean="0"/>
              <a:t>about</a:t>
            </a:r>
            <a:r>
              <a:rPr lang="es-ES" sz="4000" cap="none" dirty="0" smtClean="0"/>
              <a:t> simple machines. </a:t>
            </a:r>
            <a:r>
              <a:rPr lang="es-ES" sz="4000" cap="none" dirty="0" err="1"/>
              <a:t>T</a:t>
            </a:r>
            <a:r>
              <a:rPr lang="es-ES" sz="4000" cap="none" dirty="0" err="1" smtClean="0"/>
              <a:t>here</a:t>
            </a:r>
            <a:r>
              <a:rPr lang="es-ES" sz="4000" cap="none" dirty="0" smtClean="0"/>
              <a:t> are 6 </a:t>
            </a:r>
            <a:r>
              <a:rPr lang="es-ES" sz="4000" cap="none" dirty="0" err="1" smtClean="0"/>
              <a:t>types</a:t>
            </a:r>
            <a:r>
              <a:rPr lang="es-ES" sz="4000" cap="none" dirty="0" smtClean="0"/>
              <a:t>: </a:t>
            </a:r>
            <a:r>
              <a:rPr lang="es-ES" sz="4000" cap="none" dirty="0" err="1" smtClean="0"/>
              <a:t>lever</a:t>
            </a:r>
            <a:r>
              <a:rPr lang="es-ES" sz="4000" cap="none" dirty="0" smtClean="0"/>
              <a:t>, </a:t>
            </a:r>
            <a:r>
              <a:rPr lang="es-ES" sz="4000" cap="none" dirty="0" err="1" smtClean="0"/>
              <a:t>inclined</a:t>
            </a:r>
            <a:r>
              <a:rPr lang="es-ES" sz="4000" cap="none" dirty="0" smtClean="0"/>
              <a:t> </a:t>
            </a:r>
            <a:r>
              <a:rPr lang="es-ES" sz="4000" cap="none" dirty="0" err="1" smtClean="0"/>
              <a:t>plane</a:t>
            </a:r>
            <a:r>
              <a:rPr lang="es-ES" sz="4000" cap="none" dirty="0" smtClean="0"/>
              <a:t>, </a:t>
            </a:r>
            <a:r>
              <a:rPr lang="es-ES" sz="4000" cap="none" dirty="0" err="1" smtClean="0"/>
              <a:t>screw</a:t>
            </a:r>
            <a:r>
              <a:rPr lang="es-ES" sz="4000" cap="none" dirty="0" smtClean="0"/>
              <a:t>, </a:t>
            </a:r>
            <a:r>
              <a:rPr lang="es-ES" sz="4000" cap="none" dirty="0" err="1" smtClean="0"/>
              <a:t>wedge</a:t>
            </a:r>
            <a:r>
              <a:rPr lang="es-ES" sz="4000" cap="none" dirty="0" smtClean="0"/>
              <a:t>, </a:t>
            </a:r>
            <a:r>
              <a:rPr lang="es-ES" sz="4000" cap="none" dirty="0" err="1" smtClean="0"/>
              <a:t>pulley</a:t>
            </a:r>
            <a:r>
              <a:rPr lang="es-ES" sz="4000" cap="none" dirty="0" smtClean="0"/>
              <a:t>, </a:t>
            </a:r>
            <a:r>
              <a:rPr lang="es-ES" sz="4000" cap="none" dirty="0" err="1" smtClean="0"/>
              <a:t>wheel</a:t>
            </a:r>
            <a:r>
              <a:rPr lang="es-ES" sz="4000" cap="none" dirty="0" smtClean="0"/>
              <a:t> and </a:t>
            </a:r>
            <a:r>
              <a:rPr lang="es-ES" sz="4000" cap="none" dirty="0" err="1" smtClean="0"/>
              <a:t>axel</a:t>
            </a:r>
            <a:r>
              <a:rPr lang="es-ES" sz="4000" dirty="0" smtClean="0"/>
              <a:t>.</a:t>
            </a:r>
            <a:endParaRPr lang="es-ES" sz="4000" dirty="0"/>
          </a:p>
        </p:txBody>
      </p:sp>
      <p:pic>
        <p:nvPicPr>
          <p:cNvPr id="2050" name="Picture 2" descr="Read About Simple Machines | Science for Kids | Grades K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9838"/>
            <a:ext cx="690254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798284"/>
            <a:ext cx="6840760" cy="555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1143000"/>
          </a:xfrm>
        </p:spPr>
        <p:txBody>
          <a:bodyPr/>
          <a:lstStyle/>
          <a:p>
            <a:pPr lvl="0" algn="ctr"/>
            <a:r>
              <a:rPr lang="es-ES" dirty="0" smtClean="0"/>
              <a:t> </a:t>
            </a:r>
            <a:r>
              <a:rPr lang="es-ES" sz="4000" cap="none" dirty="0" smtClean="0"/>
              <a:t>Simple machines are </a:t>
            </a:r>
            <a:r>
              <a:rPr lang="es-ES" sz="4000" cap="none" dirty="0" err="1" smtClean="0"/>
              <a:t>the</a:t>
            </a:r>
            <a:r>
              <a:rPr lang="es-ES" sz="4000" cap="none" dirty="0" smtClean="0"/>
              <a:t> base of </a:t>
            </a:r>
            <a:r>
              <a:rPr lang="es-ES" sz="4000" cap="none" dirty="0" err="1" smtClean="0"/>
              <a:t>many</a:t>
            </a:r>
            <a:r>
              <a:rPr lang="es-ES" sz="4000" cap="none" dirty="0" smtClean="0"/>
              <a:t> </a:t>
            </a:r>
            <a:r>
              <a:rPr lang="es-ES" sz="4000" cap="none" dirty="0" err="1" smtClean="0"/>
              <a:t>common</a:t>
            </a:r>
            <a:r>
              <a:rPr lang="es-ES" sz="4000" cap="none" dirty="0" smtClean="0"/>
              <a:t> and </a:t>
            </a:r>
            <a:r>
              <a:rPr lang="es-ES" sz="4000" cap="none" dirty="0" err="1" smtClean="0"/>
              <a:t>useful</a:t>
            </a:r>
            <a:r>
              <a:rPr lang="es-ES" sz="4000" cap="none" dirty="0" smtClean="0"/>
              <a:t> </a:t>
            </a:r>
            <a:r>
              <a:rPr lang="es-ES" sz="4000" cap="none" dirty="0" err="1" smtClean="0"/>
              <a:t>objects</a:t>
            </a:r>
            <a:endParaRPr lang="es-ES" sz="4000" cap="none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4757">
            <a:off x="5191471" y="2973417"/>
            <a:ext cx="4379979" cy="328498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6601">
            <a:off x="-89949" y="1693205"/>
            <a:ext cx="597474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492">
            <a:off x="-16299" y="259725"/>
            <a:ext cx="5422862" cy="419250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6952"/>
            <a:ext cx="4629512" cy="35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6" y="124114"/>
            <a:ext cx="4905970" cy="3683323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0031">
            <a:off x="3488178" y="2433923"/>
            <a:ext cx="6031156" cy="36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7924800" cy="1143000"/>
          </a:xfrm>
        </p:spPr>
        <p:txBody>
          <a:bodyPr/>
          <a:lstStyle/>
          <a:p>
            <a:pPr lvl="0"/>
            <a:r>
              <a:rPr lang="es-ES" dirty="0" smtClean="0"/>
              <a:t> </a:t>
            </a:r>
            <a:endParaRPr lang="es-ES" sz="4000" dirty="0"/>
          </a:p>
        </p:txBody>
      </p:sp>
      <p:sp>
        <p:nvSpPr>
          <p:cNvPr id="5" name="4 Rectángulo"/>
          <p:cNvSpPr/>
          <p:nvPr/>
        </p:nvSpPr>
        <p:spPr>
          <a:xfrm>
            <a:off x="5004048" y="1340241"/>
            <a:ext cx="38044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4000" dirty="0" err="1"/>
              <a:t>W</a:t>
            </a:r>
            <a:r>
              <a:rPr lang="es-ES" sz="4000" dirty="0" err="1" smtClean="0"/>
              <a:t>e</a:t>
            </a:r>
            <a:r>
              <a:rPr lang="es-ES" sz="4000" dirty="0" smtClean="0"/>
              <a:t> </a:t>
            </a:r>
            <a:r>
              <a:rPr lang="es-ES" sz="4000" dirty="0" err="1" smtClean="0"/>
              <a:t>learned</a:t>
            </a:r>
            <a:r>
              <a:rPr lang="es-ES" sz="4000" dirty="0" smtClean="0"/>
              <a:t> </a:t>
            </a:r>
            <a:r>
              <a:rPr lang="es-ES" sz="4000" dirty="0" err="1" smtClean="0"/>
              <a:t>about</a:t>
            </a:r>
            <a:r>
              <a:rPr lang="es-ES" sz="4000" dirty="0" smtClean="0"/>
              <a:t> 2 </a:t>
            </a:r>
            <a:r>
              <a:rPr lang="es-ES" sz="4000" dirty="0" err="1" smtClean="0"/>
              <a:t>different</a:t>
            </a:r>
            <a:r>
              <a:rPr lang="es-ES" sz="4000" dirty="0" smtClean="0"/>
              <a:t> </a:t>
            </a:r>
            <a:r>
              <a:rPr lang="es-ES" sz="4000" dirty="0" err="1" smtClean="0"/>
              <a:t>factories</a:t>
            </a:r>
            <a:r>
              <a:rPr lang="es-ES" sz="4000" dirty="0" smtClean="0"/>
              <a:t> </a:t>
            </a:r>
            <a:r>
              <a:rPr lang="es-ES" sz="4000" dirty="0" err="1" smtClean="0"/>
              <a:t>very</a:t>
            </a:r>
            <a:r>
              <a:rPr lang="es-ES" sz="4000" dirty="0" smtClean="0"/>
              <a:t> </a:t>
            </a:r>
            <a:r>
              <a:rPr lang="es-ES" sz="4000" dirty="0" err="1" smtClean="0"/>
              <a:t>common</a:t>
            </a:r>
            <a:r>
              <a:rPr lang="es-ES" sz="4000" dirty="0" smtClean="0"/>
              <a:t> in </a:t>
            </a:r>
            <a:r>
              <a:rPr lang="es-ES" sz="4000" dirty="0" err="1" smtClean="0"/>
              <a:t>our</a:t>
            </a:r>
            <a:r>
              <a:rPr lang="es-ES" sz="4000" dirty="0" smtClean="0"/>
              <a:t> </a:t>
            </a:r>
            <a:r>
              <a:rPr lang="es-ES" sz="4000" dirty="0" err="1" smtClean="0"/>
              <a:t>area</a:t>
            </a:r>
            <a:r>
              <a:rPr lang="es-ES" sz="4000" dirty="0" smtClean="0"/>
              <a:t>: </a:t>
            </a:r>
            <a:r>
              <a:rPr lang="es-ES" sz="4000" dirty="0" err="1" smtClean="0"/>
              <a:t>watermill</a:t>
            </a:r>
            <a:r>
              <a:rPr lang="es-ES" sz="4000" dirty="0" smtClean="0"/>
              <a:t> and </a:t>
            </a:r>
            <a:r>
              <a:rPr lang="es-ES" sz="4000" dirty="0" err="1" smtClean="0"/>
              <a:t>iron</a:t>
            </a:r>
            <a:r>
              <a:rPr lang="es-ES" sz="4000" dirty="0" smtClean="0"/>
              <a:t> </a:t>
            </a:r>
            <a:r>
              <a:rPr lang="es-ES" sz="4000" dirty="0" err="1" smtClean="0"/>
              <a:t>foundry</a:t>
            </a:r>
            <a:endParaRPr lang="es-ES" sz="4000" dirty="0"/>
          </a:p>
        </p:txBody>
      </p:sp>
      <p:sp>
        <p:nvSpPr>
          <p:cNvPr id="6" name="AutoShape 2" descr="Karmelo4: UR ERROTA"/>
          <p:cNvSpPr>
            <a:spLocks noChangeAspect="1" noChangeArrowheads="1"/>
          </p:cNvSpPr>
          <p:nvPr/>
        </p:nvSpPr>
        <p:spPr bwMode="auto">
          <a:xfrm>
            <a:off x="155575" y="-966788"/>
            <a:ext cx="21336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4" descr="Karmelo4: UR ERROTA"/>
          <p:cNvSpPr>
            <a:spLocks noChangeAspect="1" noChangeArrowheads="1"/>
          </p:cNvSpPr>
          <p:nvPr/>
        </p:nvSpPr>
        <p:spPr bwMode="auto">
          <a:xfrm>
            <a:off x="307975" y="-814388"/>
            <a:ext cx="21336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5" y="548680"/>
            <a:ext cx="4684863" cy="55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90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9133" y="0"/>
            <a:ext cx="7924800" cy="808038"/>
          </a:xfrm>
        </p:spPr>
        <p:txBody>
          <a:bodyPr/>
          <a:lstStyle/>
          <a:p>
            <a:pPr lvl="0" algn="ctr"/>
            <a:r>
              <a:rPr lang="es-ES" sz="4000" cap="none" dirty="0" err="1"/>
              <a:t>W</a:t>
            </a:r>
            <a:r>
              <a:rPr lang="es-ES" sz="4000" cap="none" dirty="0" err="1" smtClean="0"/>
              <a:t>e</a:t>
            </a:r>
            <a:r>
              <a:rPr lang="es-ES" sz="4000" cap="none" dirty="0" smtClean="0"/>
              <a:t> </a:t>
            </a:r>
            <a:r>
              <a:rPr lang="es-ES" sz="4000" cap="none" dirty="0" err="1" smtClean="0"/>
              <a:t>followed</a:t>
            </a:r>
            <a:r>
              <a:rPr lang="es-ES" sz="4000" cap="none" dirty="0" smtClean="0"/>
              <a:t> </a:t>
            </a:r>
            <a:r>
              <a:rPr lang="es-ES" sz="4000" cap="none" dirty="0" err="1" smtClean="0"/>
              <a:t>these</a:t>
            </a:r>
            <a:r>
              <a:rPr lang="es-ES" sz="4000" cap="none" dirty="0" smtClean="0"/>
              <a:t> </a:t>
            </a:r>
            <a:r>
              <a:rPr lang="es-ES" sz="4000" cap="none" dirty="0" err="1" smtClean="0"/>
              <a:t>steps</a:t>
            </a:r>
            <a:r>
              <a:rPr lang="es-ES" sz="4000" cap="none" dirty="0" smtClean="0"/>
              <a:t>:</a:t>
            </a:r>
            <a:endParaRPr lang="es-ES" sz="4000" cap="none" dirty="0"/>
          </a:p>
        </p:txBody>
      </p:sp>
      <p:sp>
        <p:nvSpPr>
          <p:cNvPr id="5" name="4 CuadroTexto"/>
          <p:cNvSpPr txBox="1"/>
          <p:nvPr/>
        </p:nvSpPr>
        <p:spPr>
          <a:xfrm>
            <a:off x="2272680" y="908959"/>
            <a:ext cx="4252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/>
              <a:t>WATERMILL</a:t>
            </a:r>
            <a:endParaRPr lang="es-ES" sz="4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161" y="1655846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4000" dirty="0" err="1"/>
              <a:t>F</a:t>
            </a:r>
            <a:r>
              <a:rPr lang="es-ES" sz="4000" dirty="0" err="1" smtClean="0"/>
              <a:t>irst</a:t>
            </a:r>
            <a:r>
              <a:rPr lang="es-ES" sz="4000" dirty="0" smtClean="0"/>
              <a:t> </a:t>
            </a:r>
            <a:r>
              <a:rPr lang="es-ES" sz="4000" dirty="0" err="1" smtClean="0"/>
              <a:t>we</a:t>
            </a:r>
            <a:r>
              <a:rPr lang="es-ES" sz="4000" dirty="0" smtClean="0"/>
              <a:t> </a:t>
            </a:r>
            <a:r>
              <a:rPr lang="es-ES" sz="4000" dirty="0" err="1" smtClean="0"/>
              <a:t>drew</a:t>
            </a:r>
            <a:r>
              <a:rPr lang="es-ES" sz="4000" dirty="0" smtClean="0"/>
              <a:t> </a:t>
            </a:r>
            <a:r>
              <a:rPr lang="es-ES" sz="4000" dirty="0" err="1" smtClean="0"/>
              <a:t>on</a:t>
            </a:r>
            <a:r>
              <a:rPr lang="es-ES" sz="4000" dirty="0" smtClean="0"/>
              <a:t> a </a:t>
            </a:r>
            <a:r>
              <a:rPr lang="es-ES" sz="4000" dirty="0" err="1" smtClean="0"/>
              <a:t>piece</a:t>
            </a:r>
            <a:r>
              <a:rPr lang="es-ES" sz="4000" dirty="0" smtClean="0"/>
              <a:t> of </a:t>
            </a:r>
            <a:r>
              <a:rPr lang="es-ES" sz="4000" dirty="0" err="1" smtClean="0"/>
              <a:t>paper</a:t>
            </a:r>
            <a:r>
              <a:rPr lang="es-ES" sz="4000" dirty="0" smtClean="0"/>
              <a:t> </a:t>
            </a:r>
            <a:r>
              <a:rPr lang="es-ES" sz="4000" dirty="0" err="1" smtClean="0"/>
              <a:t>how</a:t>
            </a:r>
            <a:r>
              <a:rPr lang="es-ES" sz="4000" dirty="0" smtClean="0"/>
              <a:t> </a:t>
            </a:r>
            <a:r>
              <a:rPr lang="es-ES" sz="4000" dirty="0" err="1" smtClean="0"/>
              <a:t>we</a:t>
            </a:r>
            <a:r>
              <a:rPr lang="es-ES" sz="4000" dirty="0" smtClean="0"/>
              <a:t> </a:t>
            </a:r>
            <a:r>
              <a:rPr lang="es-ES" sz="4000" dirty="0" err="1" smtClean="0"/>
              <a:t>thought</a:t>
            </a:r>
            <a:r>
              <a:rPr lang="es-ES" sz="4000" dirty="0" smtClean="0"/>
              <a:t> a </a:t>
            </a:r>
            <a:r>
              <a:rPr lang="es-ES" sz="4000" dirty="0" err="1" smtClean="0"/>
              <a:t>watermill</a:t>
            </a:r>
            <a:r>
              <a:rPr lang="es-ES" sz="4000" dirty="0" smtClean="0"/>
              <a:t> </a:t>
            </a:r>
            <a:r>
              <a:rPr lang="es-ES" sz="4000" dirty="0" err="1" smtClean="0"/>
              <a:t>worked</a:t>
            </a:r>
            <a:endParaRPr lang="es-ES" sz="40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20" y="3140968"/>
            <a:ext cx="4499992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80" y="188640"/>
            <a:ext cx="3651870" cy="486916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2039">
            <a:off x="234170" y="553839"/>
            <a:ext cx="4198837" cy="314912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7924800" cy="580926"/>
          </a:xfrm>
        </p:spPr>
        <p:txBody>
          <a:bodyPr/>
          <a:lstStyle/>
          <a:p>
            <a:pPr algn="ctr"/>
            <a:r>
              <a:rPr lang="es-ES" sz="4000" cap="none" dirty="0" err="1"/>
              <a:t>S</a:t>
            </a:r>
            <a:r>
              <a:rPr lang="es-ES" sz="4000" cap="none" dirty="0" err="1" smtClean="0"/>
              <a:t>ome</a:t>
            </a:r>
            <a:r>
              <a:rPr lang="es-ES" sz="4000" cap="none" dirty="0" smtClean="0"/>
              <a:t> </a:t>
            </a:r>
            <a:r>
              <a:rPr lang="es-ES" sz="4000" cap="none" dirty="0" err="1" smtClean="0"/>
              <a:t>examples</a:t>
            </a:r>
            <a:endParaRPr lang="es-ES" sz="4000" cap="none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627" y="3617640"/>
            <a:ext cx="216024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24800" cy="724942"/>
          </a:xfrm>
        </p:spPr>
        <p:txBody>
          <a:bodyPr/>
          <a:lstStyle/>
          <a:p>
            <a:pPr lvl="0" algn="ctr"/>
            <a:r>
              <a:rPr lang="es-ES" sz="4000" cap="none" dirty="0" err="1"/>
              <a:t>N</a:t>
            </a:r>
            <a:r>
              <a:rPr lang="es-ES" sz="4000" cap="none" dirty="0" err="1" smtClean="0"/>
              <a:t>ext</a:t>
            </a:r>
            <a:r>
              <a:rPr lang="es-ES" sz="4000" cap="none" dirty="0" smtClean="0"/>
              <a:t> </a:t>
            </a:r>
            <a:r>
              <a:rPr lang="es-ES" sz="4000" cap="none" dirty="0" err="1" smtClean="0"/>
              <a:t>we</a:t>
            </a:r>
            <a:r>
              <a:rPr lang="es-ES" sz="4000" cap="none" dirty="0" smtClean="0"/>
              <a:t> </a:t>
            </a:r>
            <a:r>
              <a:rPr lang="es-ES" sz="4000" cap="none" dirty="0" err="1" smtClean="0"/>
              <a:t>visited</a:t>
            </a:r>
            <a:r>
              <a:rPr lang="es-ES" sz="4000" cap="none" dirty="0" smtClean="0"/>
              <a:t> a </a:t>
            </a:r>
            <a:r>
              <a:rPr lang="es-ES" sz="4000" cap="none" dirty="0" err="1" smtClean="0"/>
              <a:t>watermill</a:t>
            </a:r>
            <a:r>
              <a:rPr lang="es-ES" sz="4000" cap="none" dirty="0" smtClean="0"/>
              <a:t> </a:t>
            </a:r>
            <a:endParaRPr lang="es-ES" sz="4000" cap="none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4187957" cy="314096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60848"/>
            <a:ext cx="4481366" cy="336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160</TotalTime>
  <Words>206</Words>
  <Application>Microsoft Office PowerPoint</Application>
  <PresentationFormat>Presentación en pantalla (4:3)</PresentationFormat>
  <Paragraphs>24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Arial</vt:lpstr>
      <vt:lpstr>Arial Narrow</vt:lpstr>
      <vt:lpstr>Horizonte</vt:lpstr>
      <vt:lpstr>HOW DID SOME FACTORIES WORK WITHOUT ELECTRICITY?</vt:lpstr>
      <vt:lpstr> We learned about simple machines. There are 6 types: lever, inclined plane, screw, wedge, pulley, wheel and axel.</vt:lpstr>
      <vt:lpstr> Simple machines are the base of many common and useful objects</vt:lpstr>
      <vt:lpstr>Presentación de PowerPoint</vt:lpstr>
      <vt:lpstr>Presentación de PowerPoint</vt:lpstr>
      <vt:lpstr> </vt:lpstr>
      <vt:lpstr>We followed these steps:</vt:lpstr>
      <vt:lpstr>Some examples</vt:lpstr>
      <vt:lpstr>Next we visited a watermill </vt:lpstr>
      <vt:lpstr>Then we made a diagram of a watermill with all the different parts.  We named the parts in english</vt:lpstr>
      <vt:lpstr>We identified a lot of simple machines: lever, screw, wheel and axel, pulley… </vt:lpstr>
      <vt:lpstr>Finally, we wrote a text about how a watermill grinded the grain to produce flour</vt:lpstr>
      <vt:lpstr>IRON FOUNDRY</vt:lpstr>
      <vt:lpstr> In a foundry, they used: iron mineral, water, and fire to produce iron. There was a lot of iron mineral in our country and there were a lot of woods to get charcoal for the fire. But how did they get the charcoal?.</vt:lpstr>
      <vt:lpstr>TXONDORRA</vt:lpstr>
      <vt:lpstr>We watched a video about how a “ txondorra” was made and we wrote a text about the video </vt:lpstr>
      <vt:lpstr>Finally, we created some infographics with the different texts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SOME FACTORIES WORK WITHOUT ELECTRICITY?</dc:title>
  <dc:creator>AD014237AA</dc:creator>
  <cp:lastModifiedBy>Imanol</cp:lastModifiedBy>
  <cp:revision>15</cp:revision>
  <dcterms:created xsi:type="dcterms:W3CDTF">2021-03-09T17:47:26Z</dcterms:created>
  <dcterms:modified xsi:type="dcterms:W3CDTF">2021-03-10T12:06:37Z</dcterms:modified>
</cp:coreProperties>
</file>