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8" r:id="rId6"/>
    <p:sldId id="269" r:id="rId7"/>
    <p:sldId id="270" r:id="rId8"/>
    <p:sldId id="258" r:id="rId9"/>
    <p:sldId id="262" r:id="rId10"/>
    <p:sldId id="256" r:id="rId11"/>
    <p:sldId id="263" r:id="rId12"/>
    <p:sldId id="264" r:id="rId13"/>
    <p:sldId id="265" r:id="rId14"/>
    <p:sldId id="266" r:id="rId15"/>
    <p:sldId id="271" r:id="rId16"/>
    <p:sldId id="26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snapToGrid="0">
      <p:cViewPr varScale="1">
        <p:scale>
          <a:sx n="68" d="100"/>
          <a:sy n="68"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AD68165-F668-4AD2-8CD0-1F94C946CB7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375391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68165-F668-4AD2-8CD0-1F94C946CB7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217353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68165-F668-4AD2-8CD0-1F94C946CB7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253937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AD68165-F668-4AD2-8CD0-1F94C946CB7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2909106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68165-F668-4AD2-8CD0-1F94C946CB7A}" type="datetimeFigureOut">
              <a:rPr lang="en-GB" smtClean="0"/>
              <a:t>13/01/2020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37091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AD68165-F668-4AD2-8CD0-1F94C946CB7A}"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21462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AD68165-F668-4AD2-8CD0-1F94C946CB7A}" type="datetimeFigureOut">
              <a:rPr lang="en-GB" smtClean="0"/>
              <a:t>13/01/2020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119060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AD68165-F668-4AD2-8CD0-1F94C946CB7A}" type="datetimeFigureOut">
              <a:rPr lang="en-GB" smtClean="0"/>
              <a:t>13/01/2020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2811862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D68165-F668-4AD2-8CD0-1F94C946CB7A}" type="datetimeFigureOut">
              <a:rPr lang="en-GB" smtClean="0"/>
              <a:t>13/01/2020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263385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D68165-F668-4AD2-8CD0-1F94C946CB7A}"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3041469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AD68165-F668-4AD2-8CD0-1F94C946CB7A}" type="datetimeFigureOut">
              <a:rPr lang="en-GB" smtClean="0"/>
              <a:t>13/01/2020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3F99F7-F5C4-49E4-9BB5-37FFDD5E495D}" type="slidenum">
              <a:rPr lang="en-GB" smtClean="0"/>
              <a:t>‹#›</a:t>
            </a:fld>
            <a:endParaRPr lang="en-GB"/>
          </a:p>
        </p:txBody>
      </p:sp>
    </p:spTree>
    <p:extLst>
      <p:ext uri="{BB962C8B-B14F-4D97-AF65-F5344CB8AC3E}">
        <p14:creationId xmlns:p14="http://schemas.microsoft.com/office/powerpoint/2010/main" val="3967929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68165-F668-4AD2-8CD0-1F94C946CB7A}" type="datetimeFigureOut">
              <a:rPr lang="en-GB" smtClean="0"/>
              <a:t>13/01/2020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F99F7-F5C4-49E4-9BB5-37FFDD5E495D}" type="slidenum">
              <a:rPr lang="en-GB" smtClean="0"/>
              <a:t>‹#›</a:t>
            </a:fld>
            <a:endParaRPr lang="en-GB"/>
          </a:p>
        </p:txBody>
      </p:sp>
    </p:spTree>
    <p:extLst>
      <p:ext uri="{BB962C8B-B14F-4D97-AF65-F5344CB8AC3E}">
        <p14:creationId xmlns:p14="http://schemas.microsoft.com/office/powerpoint/2010/main" val="2245882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4.xml"/><Relationship Id="rId6" Type="http://schemas.openxmlformats.org/officeDocument/2006/relationships/image" Target="../media/image23.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12.wdp"/><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png"/><Relationship Id="rId5" Type="http://schemas.microsoft.com/office/2007/relationships/hdphoto" Target="../media/hdphoto11.wdp"/><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5.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03F7-8FB4-48F4-9993-A700B2377C3D}"/>
              </a:ext>
            </a:extLst>
          </p:cNvPr>
          <p:cNvSpPr>
            <a:spLocks noGrp="1"/>
          </p:cNvSpPr>
          <p:nvPr>
            <p:ph type="ctrTitle"/>
          </p:nvPr>
        </p:nvSpPr>
        <p:spPr>
          <a:xfrm>
            <a:off x="1524000" y="589120"/>
            <a:ext cx="9144000" cy="1153550"/>
          </a:xfrm>
          <a:solidFill>
            <a:srgbClr val="92D050"/>
          </a:solidFill>
          <a:ln w="57150">
            <a:solidFill>
              <a:schemeClr val="tx1"/>
            </a:solidFill>
          </a:ln>
        </p:spPr>
        <p:txBody>
          <a:bodyPr/>
          <a:lstStyle/>
          <a:p>
            <a:r>
              <a:rPr lang="en-US" dirty="0" err="1">
                <a:latin typeface="Comic Sans MS" panose="030F0702030302020204" pitchFamily="66" charset="0"/>
              </a:rPr>
              <a:t>Energytech</a:t>
            </a:r>
            <a:r>
              <a:rPr lang="en-US" dirty="0">
                <a:latin typeface="Comic Sans MS" panose="030F0702030302020204" pitchFamily="66" charset="0"/>
              </a:rPr>
              <a:t> journey</a:t>
            </a:r>
            <a:endParaRPr lang="el-CY" dirty="0">
              <a:latin typeface="Comic Sans MS" panose="030F0702030302020204" pitchFamily="66" charset="0"/>
            </a:endParaRPr>
          </a:p>
        </p:txBody>
      </p:sp>
      <p:sp>
        <p:nvSpPr>
          <p:cNvPr id="3" name="Subtitle 2">
            <a:extLst>
              <a:ext uri="{FF2B5EF4-FFF2-40B4-BE49-F238E27FC236}">
                <a16:creationId xmlns:a16="http://schemas.microsoft.com/office/drawing/2014/main" id="{1194BCBC-299B-4BFE-A10E-5B2D684B0890}"/>
              </a:ext>
            </a:extLst>
          </p:cNvPr>
          <p:cNvSpPr>
            <a:spLocks noGrp="1"/>
          </p:cNvSpPr>
          <p:nvPr>
            <p:ph type="subTitle" idx="1"/>
          </p:nvPr>
        </p:nvSpPr>
        <p:spPr>
          <a:xfrm>
            <a:off x="2541562" y="2145677"/>
            <a:ext cx="6799385" cy="850388"/>
          </a:xfrm>
          <a:solidFill>
            <a:srgbClr val="FFC000"/>
          </a:solidFill>
          <a:ln w="57150">
            <a:solidFill>
              <a:schemeClr val="tx1"/>
            </a:solidFill>
          </a:ln>
        </p:spPr>
        <p:txBody>
          <a:bodyPr>
            <a:normAutofit/>
          </a:bodyPr>
          <a:lstStyle/>
          <a:p>
            <a:r>
              <a:rPr lang="en-US" sz="4800" dirty="0">
                <a:latin typeface="Comic Sans MS" panose="030F0702030302020204" pitchFamily="66" charset="0"/>
              </a:rPr>
              <a:t>Erasmus+ 2019-2021</a:t>
            </a:r>
            <a:endParaRPr lang="el-CY" sz="4800" dirty="0">
              <a:latin typeface="Comic Sans MS" panose="030F0702030302020204" pitchFamily="66" charset="0"/>
            </a:endParaRPr>
          </a:p>
        </p:txBody>
      </p:sp>
      <p:pic>
        <p:nvPicPr>
          <p:cNvPr id="5" name="Picture 4">
            <a:extLst>
              <a:ext uri="{FF2B5EF4-FFF2-40B4-BE49-F238E27FC236}">
                <a16:creationId xmlns:a16="http://schemas.microsoft.com/office/drawing/2014/main" id="{57C586F4-6950-4DD6-A47C-97289D48491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 b="100000" l="2709" r="96779">
                        <a14:backgroundMark x1="13031" y1="4127" x2="13031" y2="4127"/>
                        <a14:backgroundMark x1="28038" y1="9841" x2="28038" y2="9841"/>
                        <a14:backgroundMark x1="64934" y1="5079" x2="64934" y2="5079"/>
                        <a14:backgroundMark x1="90630" y1="14286" x2="90630" y2="14286"/>
                        <a14:backgroundMark x1="94510" y1="80635" x2="94510" y2="80635"/>
                        <a14:backgroundMark x1="51537" y1="91111" x2="51537" y2="91111"/>
                        <a14:backgroundMark x1="1098" y1="37937" x2="1098" y2="37937"/>
                        <a14:backgroundMark x1="3367" y1="29206" x2="3367" y2="29206"/>
                        <a14:backgroundMark x1="4319" y1="10317" x2="4319" y2="10317"/>
                        <a14:backgroundMark x1="22767" y1="5873" x2="22767" y2="5873"/>
                        <a14:backgroundMark x1="32723" y1="7302" x2="32723" y2="7302"/>
                        <a14:backgroundMark x1="44290" y1="5556" x2="44290" y2="5556"/>
                        <a14:backgroundMark x1="44290" y1="4127" x2="44290" y2="4127"/>
                        <a14:backgroundMark x1="36530" y1="5079" x2="36530" y2="5079"/>
                        <a14:backgroundMark x1="37994" y1="7619" x2="37994" y2="7619"/>
                        <a14:backgroundMark x1="45900" y1="4603" x2="45900" y2="4603"/>
                        <a14:backgroundMark x1="31479" y1="96032" x2="31479" y2="96032"/>
                        <a14:backgroundMark x1="35944" y1="95079" x2="35944" y2="95079"/>
                        <a14:backgroundMark x1="55783" y1="95556" x2="55783" y2="95556"/>
                        <a14:backgroundMark x1="61054" y1="95079" x2="61054" y2="95079"/>
                        <a14:backgroundMark x1="70425" y1="97302" x2="70425" y2="97302"/>
                        <a14:backgroundMark x1="72401" y1="97778" x2="72401" y2="97778"/>
                        <a14:backgroundMark x1="21742" y1="97778" x2="21742" y2="97778"/>
                        <a14:backgroundMark x1="18521" y1="98095" x2="18521" y2="98095"/>
                      </a14:backgroundRemoval>
                    </a14:imgEffect>
                    <a14:imgEffect>
                      <a14:brightnessContrast bright="20000" contrast="20000"/>
                    </a14:imgEffect>
                  </a14:imgLayer>
                </a14:imgProps>
              </a:ext>
            </a:extLst>
          </a:blip>
          <a:stretch>
            <a:fillRect/>
          </a:stretch>
        </p:blipFill>
        <p:spPr>
          <a:xfrm>
            <a:off x="2046847" y="2951692"/>
            <a:ext cx="7788813" cy="3202923"/>
          </a:xfrm>
          <a:prstGeom prst="rect">
            <a:avLst/>
          </a:prstGeom>
        </p:spPr>
      </p:pic>
    </p:spTree>
    <p:extLst>
      <p:ext uri="{BB962C8B-B14F-4D97-AF65-F5344CB8AC3E}">
        <p14:creationId xmlns:p14="http://schemas.microsoft.com/office/powerpoint/2010/main" val="454427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993" y="1431389"/>
            <a:ext cx="10229219" cy="1997611"/>
          </a:xfrm>
        </p:spPr>
        <p:txBody>
          <a:bodyPr>
            <a:normAutofit fontScale="90000"/>
          </a:bodyPr>
          <a:lstStyle/>
          <a:p>
            <a:pPr algn="l"/>
            <a:r>
              <a:rPr lang="en-GB" sz="3600" dirty="0">
                <a:latin typeface="Comic Sans MS" panose="030F0702030302020204" pitchFamily="66" charset="0"/>
              </a:rPr>
              <a:t>Then we decided to focus on some of the things that we had written and find out more information about each one, like:</a:t>
            </a:r>
            <a:br>
              <a:rPr lang="en-GB" sz="3600" dirty="0">
                <a:latin typeface="Comic Sans MS" panose="030F0702030302020204" pitchFamily="66" charset="0"/>
              </a:rPr>
            </a:br>
            <a:r>
              <a:rPr lang="en-GB" sz="3600" dirty="0">
                <a:latin typeface="Comic Sans MS" panose="030F0702030302020204" pitchFamily="66" charset="0"/>
              </a:rPr>
              <a:t> </a:t>
            </a:r>
            <a:endParaRPr lang="en-GB" sz="3100" dirty="0">
              <a:latin typeface="Comic Sans MS" panose="030F0702030302020204" pitchFamily="66" charset="0"/>
            </a:endParaRPr>
          </a:p>
        </p:txBody>
      </p:sp>
      <p:sp>
        <p:nvSpPr>
          <p:cNvPr id="6" name="TextBox 5">
            <a:extLst>
              <a:ext uri="{FF2B5EF4-FFF2-40B4-BE49-F238E27FC236}">
                <a16:creationId xmlns:a16="http://schemas.microsoft.com/office/drawing/2014/main" id="{8C0851B2-4995-45FC-ABE7-F4735E4DF9EE}"/>
              </a:ext>
            </a:extLst>
          </p:cNvPr>
          <p:cNvSpPr txBox="1"/>
          <p:nvPr/>
        </p:nvSpPr>
        <p:spPr>
          <a:xfrm>
            <a:off x="1477108" y="604911"/>
            <a:ext cx="4839286" cy="769441"/>
          </a:xfrm>
          <a:prstGeom prst="rect">
            <a:avLst/>
          </a:prstGeom>
          <a:solidFill>
            <a:srgbClr val="92D050"/>
          </a:solidFill>
        </p:spPr>
        <p:txBody>
          <a:bodyPr wrap="square" rtlCol="0">
            <a:spAutoFit/>
          </a:bodyPr>
          <a:lstStyle/>
          <a:p>
            <a:r>
              <a:rPr lang="en-US" sz="4400" dirty="0" err="1"/>
              <a:t>Multientrance</a:t>
            </a:r>
            <a:r>
              <a:rPr lang="en-US" sz="4400" dirty="0"/>
              <a:t> chart</a:t>
            </a:r>
            <a:endParaRPr lang="el-CY" sz="4400" dirty="0"/>
          </a:p>
        </p:txBody>
      </p:sp>
      <p:sp>
        <p:nvSpPr>
          <p:cNvPr id="7" name="TextBox 6">
            <a:extLst>
              <a:ext uri="{FF2B5EF4-FFF2-40B4-BE49-F238E27FC236}">
                <a16:creationId xmlns:a16="http://schemas.microsoft.com/office/drawing/2014/main" id="{263A0B9B-0DCE-4BBA-86D5-2B2C9758BA21}"/>
              </a:ext>
            </a:extLst>
          </p:cNvPr>
          <p:cNvSpPr txBox="1"/>
          <p:nvPr/>
        </p:nvSpPr>
        <p:spPr>
          <a:xfrm>
            <a:off x="829993" y="3074134"/>
            <a:ext cx="10888395" cy="3600986"/>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Comic Sans MS" panose="030F0702030302020204" pitchFamily="66" charset="0"/>
              </a:rPr>
              <a:t> Is it a necessity?</a:t>
            </a:r>
          </a:p>
          <a:p>
            <a:pPr marL="285750" indent="-285750">
              <a:buFont typeface="Arial" panose="020B0604020202020204" pitchFamily="34" charset="0"/>
              <a:buChar char="•"/>
            </a:pPr>
            <a:r>
              <a:rPr lang="en-US" sz="3200" dirty="0">
                <a:latin typeface="Comic Sans MS" panose="030F0702030302020204" pitchFamily="66" charset="0"/>
              </a:rPr>
              <a:t> How is it manufactured?</a:t>
            </a:r>
          </a:p>
          <a:p>
            <a:pPr marL="285750" indent="-285750">
              <a:buFont typeface="Arial" panose="020B0604020202020204" pitchFamily="34" charset="0"/>
              <a:buChar char="•"/>
            </a:pPr>
            <a:r>
              <a:rPr lang="en-US" sz="3200" dirty="0">
                <a:latin typeface="Comic Sans MS" panose="030F0702030302020204" pitchFamily="66" charset="0"/>
              </a:rPr>
              <a:t> Which energy does it use?</a:t>
            </a:r>
          </a:p>
          <a:p>
            <a:pPr marL="285750" indent="-285750">
              <a:buFont typeface="Arial" panose="020B0604020202020204" pitchFamily="34" charset="0"/>
              <a:buChar char="•"/>
            </a:pPr>
            <a:r>
              <a:rPr lang="en-US" sz="3200" dirty="0">
                <a:latin typeface="Comic Sans MS" panose="030F0702030302020204" pitchFamily="66" charset="0"/>
              </a:rPr>
              <a:t> Where does that energy come from?</a:t>
            </a:r>
          </a:p>
          <a:p>
            <a:pPr marL="285750" indent="-285750">
              <a:buFont typeface="Arial" panose="020B0604020202020204" pitchFamily="34" charset="0"/>
              <a:buChar char="•"/>
            </a:pPr>
            <a:r>
              <a:rPr lang="en-US" sz="3200" dirty="0">
                <a:latin typeface="Comic Sans MS" panose="030F0702030302020204" pitchFamily="66" charset="0"/>
              </a:rPr>
              <a:t> Which object did they use before to do the same work? </a:t>
            </a:r>
            <a:br>
              <a:rPr lang="el-CY" sz="3200" dirty="0">
                <a:latin typeface="Comic Sans MS" panose="030F0702030302020204" pitchFamily="66" charset="0"/>
              </a:rPr>
            </a:br>
            <a:endParaRPr lang="el-CY" sz="3200" dirty="0"/>
          </a:p>
        </p:txBody>
      </p:sp>
    </p:spTree>
    <p:extLst>
      <p:ext uri="{BB962C8B-B14F-4D97-AF65-F5344CB8AC3E}">
        <p14:creationId xmlns:p14="http://schemas.microsoft.com/office/powerpoint/2010/main" val="929267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352F9-4926-4CAA-9671-62327AF479FE}"/>
              </a:ext>
            </a:extLst>
          </p:cNvPr>
          <p:cNvSpPr>
            <a:spLocks noGrp="1"/>
          </p:cNvSpPr>
          <p:nvPr>
            <p:ph type="title"/>
          </p:nvPr>
        </p:nvSpPr>
        <p:spPr>
          <a:xfrm>
            <a:off x="416168" y="1237957"/>
            <a:ext cx="8024447" cy="1491175"/>
          </a:xfrm>
        </p:spPr>
        <p:txBody>
          <a:bodyPr>
            <a:normAutofit fontScale="90000"/>
          </a:bodyPr>
          <a:lstStyle/>
          <a:p>
            <a:r>
              <a:rPr lang="en-US" sz="4000" dirty="0">
                <a:latin typeface="Comic Sans MS" panose="030F0702030302020204" pitchFamily="66" charset="0"/>
              </a:rPr>
              <a:t>we shared our previous knowledge and discussed with our classmates</a:t>
            </a:r>
            <a:br>
              <a:rPr lang="en-US" sz="3600" dirty="0">
                <a:latin typeface="Comic Sans MS" panose="030F0702030302020204" pitchFamily="66" charset="0"/>
              </a:rPr>
            </a:br>
            <a:endParaRPr lang="el-CY" sz="3600" dirty="0">
              <a:latin typeface="Comic Sans MS" panose="030F0702030302020204" pitchFamily="66" charset="0"/>
            </a:endParaRPr>
          </a:p>
        </p:txBody>
      </p:sp>
      <p:pic>
        <p:nvPicPr>
          <p:cNvPr id="5122" name="Picture 2">
            <a:extLst>
              <a:ext uri="{FF2B5EF4-FFF2-40B4-BE49-F238E27FC236}">
                <a16:creationId xmlns:a16="http://schemas.microsoft.com/office/drawing/2014/main" id="{0EB3826B-334C-404B-BC9A-7FD01E8431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965" y="2623309"/>
            <a:ext cx="4951828" cy="35957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364D36A-CF55-4BB7-9DA2-12042B28DF4A}"/>
              </a:ext>
            </a:extLst>
          </p:cNvPr>
          <p:cNvPicPr>
            <a:picLocks noChangeAspect="1"/>
          </p:cNvPicPr>
          <p:nvPr/>
        </p:nvPicPr>
        <p:blipFill>
          <a:blip r:embed="rId3"/>
          <a:stretch>
            <a:fillRect/>
          </a:stretch>
        </p:blipFill>
        <p:spPr>
          <a:xfrm>
            <a:off x="8686799" y="427846"/>
            <a:ext cx="2667000" cy="5791200"/>
          </a:xfrm>
          <a:prstGeom prst="rect">
            <a:avLst/>
          </a:prstGeom>
        </p:spPr>
      </p:pic>
      <p:sp>
        <p:nvSpPr>
          <p:cNvPr id="4" name="TextBox 3">
            <a:extLst>
              <a:ext uri="{FF2B5EF4-FFF2-40B4-BE49-F238E27FC236}">
                <a16:creationId xmlns:a16="http://schemas.microsoft.com/office/drawing/2014/main" id="{F22E0DF0-22E6-4BEF-AD95-A571CA4884AB}"/>
              </a:ext>
            </a:extLst>
          </p:cNvPr>
          <p:cNvSpPr txBox="1"/>
          <p:nvPr/>
        </p:nvSpPr>
        <p:spPr>
          <a:xfrm>
            <a:off x="742655" y="390429"/>
            <a:ext cx="6977575" cy="707886"/>
          </a:xfrm>
          <a:prstGeom prst="rect">
            <a:avLst/>
          </a:prstGeom>
          <a:solidFill>
            <a:srgbClr val="92D050"/>
          </a:solidFill>
        </p:spPr>
        <p:txBody>
          <a:bodyPr wrap="square" rtlCol="0">
            <a:spAutoFit/>
          </a:bodyPr>
          <a:lstStyle/>
          <a:p>
            <a:r>
              <a:rPr lang="en-US" sz="4000" dirty="0">
                <a:latin typeface="Comic Sans MS" panose="030F0702030302020204" pitchFamily="66" charset="0"/>
              </a:rPr>
              <a:t>To answer those questions :</a:t>
            </a:r>
            <a:endParaRPr lang="el-CY" sz="4000" dirty="0"/>
          </a:p>
        </p:txBody>
      </p:sp>
    </p:spTree>
    <p:extLst>
      <p:ext uri="{BB962C8B-B14F-4D97-AF65-F5344CB8AC3E}">
        <p14:creationId xmlns:p14="http://schemas.microsoft.com/office/powerpoint/2010/main" val="374892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C28D7C8-45EF-4C29-A034-706AB4FBE40C}"/>
              </a:ext>
            </a:extLst>
          </p:cNvPr>
          <p:cNvSpPr>
            <a:spLocks noGrp="1"/>
          </p:cNvSpPr>
          <p:nvPr>
            <p:ph sz="half" idx="1"/>
          </p:nvPr>
        </p:nvSpPr>
        <p:spPr>
          <a:xfrm>
            <a:off x="300679" y="1069458"/>
            <a:ext cx="5692158" cy="989681"/>
          </a:xfrm>
        </p:spPr>
        <p:txBody>
          <a:bodyPr>
            <a:normAutofit/>
          </a:bodyPr>
          <a:lstStyle/>
          <a:p>
            <a:pPr marL="0" indent="0">
              <a:buNone/>
            </a:pPr>
            <a:r>
              <a:rPr lang="en-US" dirty="0">
                <a:latin typeface="Comic Sans MS" panose="030F0702030302020204" pitchFamily="66" charset="0"/>
              </a:rPr>
              <a:t>for example a car in the petrol station and in an electric station,</a:t>
            </a:r>
            <a:endParaRPr lang="el-CY" dirty="0"/>
          </a:p>
        </p:txBody>
      </p:sp>
      <p:sp>
        <p:nvSpPr>
          <p:cNvPr id="9" name="Content Placeholder 8">
            <a:extLst>
              <a:ext uri="{FF2B5EF4-FFF2-40B4-BE49-F238E27FC236}">
                <a16:creationId xmlns:a16="http://schemas.microsoft.com/office/drawing/2014/main" id="{1366B714-8CCC-44D1-948B-A1841776CB0D}"/>
              </a:ext>
            </a:extLst>
          </p:cNvPr>
          <p:cNvSpPr>
            <a:spLocks noGrp="1"/>
          </p:cNvSpPr>
          <p:nvPr>
            <p:ph sz="half" idx="2"/>
          </p:nvPr>
        </p:nvSpPr>
        <p:spPr>
          <a:xfrm>
            <a:off x="7112165" y="943636"/>
            <a:ext cx="5181600" cy="1397530"/>
          </a:xfrm>
        </p:spPr>
        <p:txBody>
          <a:bodyPr>
            <a:normAutofit/>
          </a:bodyPr>
          <a:lstStyle/>
          <a:p>
            <a:pPr marL="0" indent="0">
              <a:buNone/>
            </a:pPr>
            <a:r>
              <a:rPr lang="en-US" dirty="0">
                <a:latin typeface="Comic Sans MS" panose="030F0702030302020204" pitchFamily="66" charset="0"/>
              </a:rPr>
              <a:t>different heaters who use petrol, wood, electricity</a:t>
            </a:r>
            <a:r>
              <a:rPr lang="el-GR" dirty="0">
                <a:latin typeface="Comic Sans MS" panose="030F0702030302020204" pitchFamily="66" charset="0"/>
              </a:rPr>
              <a:t> </a:t>
            </a:r>
            <a:r>
              <a:rPr lang="en-US" dirty="0">
                <a:latin typeface="Comic Sans MS" panose="030F0702030302020204" pitchFamily="66" charset="0"/>
              </a:rPr>
              <a:t>and</a:t>
            </a:r>
            <a:r>
              <a:rPr lang="el-GR" dirty="0">
                <a:latin typeface="Comic Sans MS" panose="030F0702030302020204" pitchFamily="66" charset="0"/>
              </a:rPr>
              <a:t> </a:t>
            </a:r>
            <a:r>
              <a:rPr lang="en-US" dirty="0">
                <a:latin typeface="Comic Sans MS" panose="030F0702030302020204" pitchFamily="66" charset="0"/>
              </a:rPr>
              <a:t> gas.</a:t>
            </a:r>
            <a:endParaRPr lang="el-CY" dirty="0"/>
          </a:p>
        </p:txBody>
      </p:sp>
      <p:pic>
        <p:nvPicPr>
          <p:cNvPr id="4" name="Picture 8">
            <a:extLst>
              <a:ext uri="{FF2B5EF4-FFF2-40B4-BE49-F238E27FC236}">
                <a16:creationId xmlns:a16="http://schemas.microsoft.com/office/drawing/2014/main" id="{63B875B0-A2D8-49C7-952D-7886EC6B334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99" t="10411"/>
          <a:stretch/>
        </p:blipFill>
        <p:spPr bwMode="auto">
          <a:xfrm>
            <a:off x="3570465" y="4485191"/>
            <a:ext cx="2797140" cy="18443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a:extLst>
              <a:ext uri="{FF2B5EF4-FFF2-40B4-BE49-F238E27FC236}">
                <a16:creationId xmlns:a16="http://schemas.microsoft.com/office/drawing/2014/main" id="{AE393739-F61B-4CF4-A10E-2CAC692FE5B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21" t="555" r="32803"/>
          <a:stretch/>
        </p:blipFill>
        <p:spPr bwMode="auto">
          <a:xfrm>
            <a:off x="3548279" y="2228164"/>
            <a:ext cx="2841512" cy="21478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10395A5-A62D-485D-B06F-8DDABAC08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257" y="4485191"/>
            <a:ext cx="2867025" cy="1782483"/>
          </a:xfrm>
          <a:prstGeom prst="rect">
            <a:avLst/>
          </a:prstGeom>
        </p:spPr>
      </p:pic>
      <p:pic>
        <p:nvPicPr>
          <p:cNvPr id="11" name="Picture 10">
            <a:extLst>
              <a:ext uri="{FF2B5EF4-FFF2-40B4-BE49-F238E27FC236}">
                <a16:creationId xmlns:a16="http://schemas.microsoft.com/office/drawing/2014/main" id="{63931F97-7743-4432-9004-AA4F817AAB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661" y="2390654"/>
            <a:ext cx="2711001" cy="1782483"/>
          </a:xfrm>
          <a:prstGeom prst="rect">
            <a:avLst/>
          </a:prstGeom>
        </p:spPr>
      </p:pic>
      <p:pic>
        <p:nvPicPr>
          <p:cNvPr id="12" name="Picture 11">
            <a:extLst>
              <a:ext uri="{FF2B5EF4-FFF2-40B4-BE49-F238E27FC236}">
                <a16:creationId xmlns:a16="http://schemas.microsoft.com/office/drawing/2014/main" id="{56987482-E0BC-4F14-87C8-BB51CC15C101}"/>
              </a:ext>
            </a:extLst>
          </p:cNvPr>
          <p:cNvPicPr>
            <a:picLocks noChangeAspect="1"/>
          </p:cNvPicPr>
          <p:nvPr/>
        </p:nvPicPr>
        <p:blipFill rotWithShape="1">
          <a:blip r:embed="rId6">
            <a:extLst>
              <a:ext uri="{28A0092B-C50C-407E-A947-70E740481C1C}">
                <a14:useLocalDpi xmlns:a14="http://schemas.microsoft.com/office/drawing/2010/main" val="0"/>
              </a:ext>
            </a:extLst>
          </a:blip>
          <a:srcRect l="17254" r="41516"/>
          <a:stretch/>
        </p:blipFill>
        <p:spPr>
          <a:xfrm>
            <a:off x="9216350" y="4375987"/>
            <a:ext cx="2041252" cy="1905000"/>
          </a:xfrm>
          <a:prstGeom prst="rect">
            <a:avLst/>
          </a:prstGeom>
        </p:spPr>
      </p:pic>
      <p:pic>
        <p:nvPicPr>
          <p:cNvPr id="13" name="Picture 12">
            <a:extLst>
              <a:ext uri="{FF2B5EF4-FFF2-40B4-BE49-F238E27FC236}">
                <a16:creationId xmlns:a16="http://schemas.microsoft.com/office/drawing/2014/main" id="{73338F52-13F2-4D69-A40B-69CE9AB58BE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6125"/>
          <a:stretch/>
        </p:blipFill>
        <p:spPr>
          <a:xfrm>
            <a:off x="7112165" y="2301633"/>
            <a:ext cx="1582041" cy="2118490"/>
          </a:xfrm>
          <a:prstGeom prst="rect">
            <a:avLst/>
          </a:prstGeom>
        </p:spPr>
      </p:pic>
      <p:pic>
        <p:nvPicPr>
          <p:cNvPr id="14" name="Picture 13">
            <a:extLst>
              <a:ext uri="{FF2B5EF4-FFF2-40B4-BE49-F238E27FC236}">
                <a16:creationId xmlns:a16="http://schemas.microsoft.com/office/drawing/2014/main" id="{B51328FD-7119-4FF0-A20E-D065131FE3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8021" y="4597516"/>
            <a:ext cx="1905000" cy="1905000"/>
          </a:xfrm>
          <a:prstGeom prst="rect">
            <a:avLst/>
          </a:prstGeom>
        </p:spPr>
      </p:pic>
      <p:pic>
        <p:nvPicPr>
          <p:cNvPr id="15" name="Picture 14">
            <a:extLst>
              <a:ext uri="{FF2B5EF4-FFF2-40B4-BE49-F238E27FC236}">
                <a16:creationId xmlns:a16="http://schemas.microsoft.com/office/drawing/2014/main" id="{53FBA656-8ADC-412E-99BC-3A36976E7A89}"/>
              </a:ext>
            </a:extLst>
          </p:cNvPr>
          <p:cNvPicPr>
            <a:picLocks noChangeAspect="1"/>
          </p:cNvPicPr>
          <p:nvPr/>
        </p:nvPicPr>
        <p:blipFill rotWithShape="1">
          <a:blip r:embed="rId9">
            <a:extLst>
              <a:ext uri="{28A0092B-C50C-407E-A947-70E740481C1C}">
                <a14:useLocalDpi xmlns:a14="http://schemas.microsoft.com/office/drawing/2010/main" val="0"/>
              </a:ext>
            </a:extLst>
          </a:blip>
          <a:srcRect l="27113" t="-2620" r="32351" b="2620"/>
          <a:stretch/>
        </p:blipFill>
        <p:spPr>
          <a:xfrm>
            <a:off x="11073937" y="3851697"/>
            <a:ext cx="1067170" cy="2620233"/>
          </a:xfrm>
          <a:prstGeom prst="rect">
            <a:avLst/>
          </a:prstGeom>
        </p:spPr>
      </p:pic>
      <p:pic>
        <p:nvPicPr>
          <p:cNvPr id="16" name="Picture 15">
            <a:extLst>
              <a:ext uri="{FF2B5EF4-FFF2-40B4-BE49-F238E27FC236}">
                <a16:creationId xmlns:a16="http://schemas.microsoft.com/office/drawing/2014/main" id="{FA793C75-0C67-4ADC-AED1-11357813B3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1258895">
            <a:off x="8956536" y="2374465"/>
            <a:ext cx="3028950" cy="1514475"/>
          </a:xfrm>
          <a:prstGeom prst="rect">
            <a:avLst/>
          </a:prstGeom>
        </p:spPr>
      </p:pic>
      <p:sp>
        <p:nvSpPr>
          <p:cNvPr id="17" name="TextBox 16">
            <a:extLst>
              <a:ext uri="{FF2B5EF4-FFF2-40B4-BE49-F238E27FC236}">
                <a16:creationId xmlns:a16="http://schemas.microsoft.com/office/drawing/2014/main" id="{058EEDFD-BF07-4293-8EE4-E127D0BBD1BE}"/>
              </a:ext>
            </a:extLst>
          </p:cNvPr>
          <p:cNvSpPr txBox="1"/>
          <p:nvPr/>
        </p:nvSpPr>
        <p:spPr>
          <a:xfrm>
            <a:off x="300679" y="196948"/>
            <a:ext cx="11590642" cy="707886"/>
          </a:xfrm>
          <a:prstGeom prst="rect">
            <a:avLst/>
          </a:prstGeom>
          <a:noFill/>
        </p:spPr>
        <p:txBody>
          <a:bodyPr wrap="square" rtlCol="0">
            <a:spAutoFit/>
          </a:bodyPr>
          <a:lstStyle/>
          <a:p>
            <a:r>
              <a:rPr lang="en-US" sz="4000" dirty="0">
                <a:latin typeface="Comic Sans MS" panose="030F0702030302020204" pitchFamily="66" charset="0"/>
              </a:rPr>
              <a:t>we saw pictures and photos from the internet, </a:t>
            </a:r>
            <a:endParaRPr lang="el-CY" sz="4000" dirty="0"/>
          </a:p>
        </p:txBody>
      </p:sp>
    </p:spTree>
    <p:extLst>
      <p:ext uri="{BB962C8B-B14F-4D97-AF65-F5344CB8AC3E}">
        <p14:creationId xmlns:p14="http://schemas.microsoft.com/office/powerpoint/2010/main" val="2764735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388A-02F9-4521-B730-16059C8DBDE1}"/>
              </a:ext>
            </a:extLst>
          </p:cNvPr>
          <p:cNvSpPr>
            <a:spLocks noGrp="1"/>
          </p:cNvSpPr>
          <p:nvPr>
            <p:ph type="title"/>
          </p:nvPr>
        </p:nvSpPr>
        <p:spPr/>
        <p:txBody>
          <a:bodyPr/>
          <a:lstStyle/>
          <a:p>
            <a:r>
              <a:rPr lang="en-US" dirty="0">
                <a:latin typeface="Comic Sans MS" panose="030F0702030302020204" pitchFamily="66" charset="0"/>
              </a:rPr>
              <a:t>we had real devices in class and saw how they work.</a:t>
            </a:r>
            <a:endParaRPr lang="el-CY" dirty="0"/>
          </a:p>
        </p:txBody>
      </p:sp>
      <p:pic>
        <p:nvPicPr>
          <p:cNvPr id="4" name="Picture 6">
            <a:extLst>
              <a:ext uri="{FF2B5EF4-FFF2-40B4-BE49-F238E27FC236}">
                <a16:creationId xmlns:a16="http://schemas.microsoft.com/office/drawing/2014/main" id="{FA846927-B7E8-4613-8448-2ACE3952E3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26" t="25670" r="-10" b="24457"/>
          <a:stretch/>
        </p:blipFill>
        <p:spPr bwMode="auto">
          <a:xfrm>
            <a:off x="8982075" y="2419614"/>
            <a:ext cx="3005797" cy="40488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0D4B7E9A-0600-4D47-AFDD-EBD4E9D0CB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44" b="10061"/>
          <a:stretch/>
        </p:blipFill>
        <p:spPr bwMode="auto">
          <a:xfrm>
            <a:off x="6096000" y="2407422"/>
            <a:ext cx="2886075" cy="4061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3B586B1-705C-4C69-BB74-4788C24022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63" y="3080825"/>
            <a:ext cx="5247249" cy="3412050"/>
          </a:xfrm>
          <a:prstGeom prst="rect">
            <a:avLst/>
          </a:prstGeom>
        </p:spPr>
      </p:pic>
      <p:sp>
        <p:nvSpPr>
          <p:cNvPr id="7" name="TextBox 6">
            <a:extLst>
              <a:ext uri="{FF2B5EF4-FFF2-40B4-BE49-F238E27FC236}">
                <a16:creationId xmlns:a16="http://schemas.microsoft.com/office/drawing/2014/main" id="{845D4A6E-5E4F-4AD9-BD02-FDEE4C3231AD}"/>
              </a:ext>
            </a:extLst>
          </p:cNvPr>
          <p:cNvSpPr txBox="1"/>
          <p:nvPr/>
        </p:nvSpPr>
        <p:spPr>
          <a:xfrm>
            <a:off x="1223888" y="2257641"/>
            <a:ext cx="4051497" cy="646331"/>
          </a:xfrm>
          <a:prstGeom prst="rect">
            <a:avLst/>
          </a:prstGeom>
          <a:noFill/>
        </p:spPr>
        <p:txBody>
          <a:bodyPr wrap="square" rtlCol="0">
            <a:spAutoFit/>
          </a:bodyPr>
          <a:lstStyle/>
          <a:p>
            <a:r>
              <a:rPr lang="en-US" sz="3600" dirty="0">
                <a:latin typeface="Comic Sans MS" panose="030F0702030302020204" pitchFamily="66" charset="0"/>
              </a:rPr>
              <a:t>a solar calculator</a:t>
            </a:r>
            <a:endParaRPr lang="el-CY" sz="3600" dirty="0">
              <a:latin typeface="Comic Sans MS" panose="030F0702030302020204" pitchFamily="66" charset="0"/>
            </a:endParaRPr>
          </a:p>
        </p:txBody>
      </p:sp>
      <p:sp>
        <p:nvSpPr>
          <p:cNvPr id="8" name="TextBox 7">
            <a:extLst>
              <a:ext uri="{FF2B5EF4-FFF2-40B4-BE49-F238E27FC236}">
                <a16:creationId xmlns:a16="http://schemas.microsoft.com/office/drawing/2014/main" id="{0B1EE062-31C5-4D13-A43F-1EC6B3C4563D}"/>
              </a:ext>
            </a:extLst>
          </p:cNvPr>
          <p:cNvSpPr txBox="1"/>
          <p:nvPr/>
        </p:nvSpPr>
        <p:spPr>
          <a:xfrm>
            <a:off x="8060641" y="1611310"/>
            <a:ext cx="1842867" cy="646331"/>
          </a:xfrm>
          <a:prstGeom prst="rect">
            <a:avLst/>
          </a:prstGeom>
          <a:noFill/>
        </p:spPr>
        <p:txBody>
          <a:bodyPr wrap="square" rtlCol="0">
            <a:spAutoFit/>
          </a:bodyPr>
          <a:lstStyle/>
          <a:p>
            <a:r>
              <a:rPr lang="en-US" sz="3600" dirty="0">
                <a:latin typeface="Comic Sans MS" panose="030F0702030302020204" pitchFamily="66" charset="0"/>
              </a:rPr>
              <a:t>a clock</a:t>
            </a:r>
            <a:endParaRPr lang="el-CY" sz="3600" dirty="0">
              <a:latin typeface="Comic Sans MS" panose="030F0702030302020204" pitchFamily="66" charset="0"/>
            </a:endParaRPr>
          </a:p>
        </p:txBody>
      </p:sp>
    </p:spTree>
    <p:extLst>
      <p:ext uri="{BB962C8B-B14F-4D97-AF65-F5344CB8AC3E}">
        <p14:creationId xmlns:p14="http://schemas.microsoft.com/office/powerpoint/2010/main" val="49438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BF662E-E911-4010-9E41-484CCCD3271F}"/>
              </a:ext>
            </a:extLst>
          </p:cNvPr>
          <p:cNvSpPr>
            <a:spLocks noGrp="1"/>
          </p:cNvSpPr>
          <p:nvPr>
            <p:ph idx="1"/>
          </p:nvPr>
        </p:nvSpPr>
        <p:spPr>
          <a:xfrm>
            <a:off x="838200" y="368366"/>
            <a:ext cx="10515600" cy="537748"/>
          </a:xfrm>
        </p:spPr>
        <p:txBody>
          <a:bodyPr>
            <a:noAutofit/>
          </a:bodyPr>
          <a:lstStyle/>
          <a:p>
            <a:pPr marL="0" indent="0" algn="ctr">
              <a:buNone/>
            </a:pPr>
            <a:r>
              <a:rPr lang="en-US" sz="4000" dirty="0">
                <a:latin typeface="Comic Sans MS" panose="030F0702030302020204" pitchFamily="66" charset="0"/>
              </a:rPr>
              <a:t>Here are some  charts after we had completed them.</a:t>
            </a:r>
            <a:endParaRPr lang="el-CY" sz="4000" dirty="0">
              <a:latin typeface="Comic Sans MS" panose="030F0702030302020204" pitchFamily="66" charset="0"/>
            </a:endParaRPr>
          </a:p>
        </p:txBody>
      </p:sp>
      <p:pic>
        <p:nvPicPr>
          <p:cNvPr id="2050" name="Picture 2">
            <a:extLst>
              <a:ext uri="{FF2B5EF4-FFF2-40B4-BE49-F238E27FC236}">
                <a16:creationId xmlns:a16="http://schemas.microsoft.com/office/drawing/2014/main" id="{F9EFA156-DBB9-451E-9524-CD342301962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4406" b="7589"/>
          <a:stretch/>
        </p:blipFill>
        <p:spPr bwMode="auto">
          <a:xfrm rot="16200000">
            <a:off x="4991544" y="549150"/>
            <a:ext cx="2886075" cy="48814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66F3804-CB14-4B68-AA0F-7BF702FCA5D5}"/>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t="5435" b="4870"/>
          <a:stretch/>
        </p:blipFill>
        <p:spPr>
          <a:xfrm rot="16486868">
            <a:off x="8050556" y="2655457"/>
            <a:ext cx="3093249" cy="4462952"/>
          </a:xfrm>
          <a:prstGeom prst="rect">
            <a:avLst/>
          </a:prstGeom>
        </p:spPr>
      </p:pic>
      <p:pic>
        <p:nvPicPr>
          <p:cNvPr id="7" name="Picture 6">
            <a:extLst>
              <a:ext uri="{FF2B5EF4-FFF2-40B4-BE49-F238E27FC236}">
                <a16:creationId xmlns:a16="http://schemas.microsoft.com/office/drawing/2014/main" id="{6675A5FC-6733-4E05-AABB-8F09E1A7388D}"/>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Lst>
          </a:blip>
          <a:srcRect t="9761" b="9912"/>
          <a:stretch/>
        </p:blipFill>
        <p:spPr>
          <a:xfrm rot="15703707">
            <a:off x="1246567" y="2103389"/>
            <a:ext cx="3305910" cy="5026855"/>
          </a:xfrm>
          <a:prstGeom prst="rect">
            <a:avLst/>
          </a:prstGeom>
        </p:spPr>
      </p:pic>
    </p:spTree>
    <p:extLst>
      <p:ext uri="{BB962C8B-B14F-4D97-AF65-F5344CB8AC3E}">
        <p14:creationId xmlns:p14="http://schemas.microsoft.com/office/powerpoint/2010/main" val="1265240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71FC-1707-424B-AFC1-DC526D2B81D3}"/>
              </a:ext>
            </a:extLst>
          </p:cNvPr>
          <p:cNvSpPr>
            <a:spLocks noGrp="1"/>
          </p:cNvSpPr>
          <p:nvPr>
            <p:ph type="title"/>
          </p:nvPr>
        </p:nvSpPr>
        <p:spPr>
          <a:xfrm>
            <a:off x="966567" y="42414"/>
            <a:ext cx="8838614" cy="689317"/>
          </a:xfrm>
          <a:solidFill>
            <a:srgbClr val="92D050"/>
          </a:solidFill>
        </p:spPr>
        <p:txBody>
          <a:bodyPr>
            <a:normAutofit fontScale="90000"/>
          </a:bodyPr>
          <a:lstStyle/>
          <a:p>
            <a:r>
              <a:rPr lang="en-US" dirty="0">
                <a:latin typeface="Comic Sans MS" panose="030F0702030302020204" pitchFamily="66" charset="0"/>
              </a:rPr>
              <a:t>These are the things we chose:</a:t>
            </a:r>
            <a:endParaRPr lang="el-CY" dirty="0">
              <a:latin typeface="Comic Sans MS" panose="030F0702030302020204" pitchFamily="66" charset="0"/>
            </a:endParaRPr>
          </a:p>
        </p:txBody>
      </p:sp>
      <p:graphicFrame>
        <p:nvGraphicFramePr>
          <p:cNvPr id="4" name="Content Placeholder 3">
            <a:extLst>
              <a:ext uri="{FF2B5EF4-FFF2-40B4-BE49-F238E27FC236}">
                <a16:creationId xmlns:a16="http://schemas.microsoft.com/office/drawing/2014/main" id="{9497260F-28D8-4F45-B2C7-D40BEA53787F}"/>
              </a:ext>
            </a:extLst>
          </p:cNvPr>
          <p:cNvGraphicFramePr>
            <a:graphicFrameLocks noGrp="1"/>
          </p:cNvGraphicFramePr>
          <p:nvPr>
            <p:ph idx="1"/>
            <p:extLst>
              <p:ext uri="{D42A27DB-BD31-4B8C-83A1-F6EECF244321}">
                <p14:modId xmlns:p14="http://schemas.microsoft.com/office/powerpoint/2010/main" val="3554051724"/>
              </p:ext>
            </p:extLst>
          </p:nvPr>
        </p:nvGraphicFramePr>
        <p:xfrm>
          <a:off x="763759" y="703596"/>
          <a:ext cx="10664481" cy="5999660"/>
        </p:xfrm>
        <a:graphic>
          <a:graphicData uri="http://schemas.openxmlformats.org/drawingml/2006/table">
            <a:tbl>
              <a:tblPr firstRow="1" firstCol="1" bandRow="1">
                <a:tableStyleId>{5C22544A-7EE6-4342-B048-85BDC9FD1C3A}</a:tableStyleId>
              </a:tblPr>
              <a:tblGrid>
                <a:gridCol w="1777413">
                  <a:extLst>
                    <a:ext uri="{9D8B030D-6E8A-4147-A177-3AD203B41FA5}">
                      <a16:colId xmlns:a16="http://schemas.microsoft.com/office/drawing/2014/main" val="1980532580"/>
                    </a:ext>
                  </a:extLst>
                </a:gridCol>
                <a:gridCol w="1509380">
                  <a:extLst>
                    <a:ext uri="{9D8B030D-6E8A-4147-A177-3AD203B41FA5}">
                      <a16:colId xmlns:a16="http://schemas.microsoft.com/office/drawing/2014/main" val="2346115742"/>
                    </a:ext>
                  </a:extLst>
                </a:gridCol>
                <a:gridCol w="2045449">
                  <a:extLst>
                    <a:ext uri="{9D8B030D-6E8A-4147-A177-3AD203B41FA5}">
                      <a16:colId xmlns:a16="http://schemas.microsoft.com/office/drawing/2014/main" val="191768026"/>
                    </a:ext>
                  </a:extLst>
                </a:gridCol>
                <a:gridCol w="1777413">
                  <a:extLst>
                    <a:ext uri="{9D8B030D-6E8A-4147-A177-3AD203B41FA5}">
                      <a16:colId xmlns:a16="http://schemas.microsoft.com/office/drawing/2014/main" val="2473704324"/>
                    </a:ext>
                  </a:extLst>
                </a:gridCol>
                <a:gridCol w="1777413">
                  <a:extLst>
                    <a:ext uri="{9D8B030D-6E8A-4147-A177-3AD203B41FA5}">
                      <a16:colId xmlns:a16="http://schemas.microsoft.com/office/drawing/2014/main" val="383148231"/>
                    </a:ext>
                  </a:extLst>
                </a:gridCol>
                <a:gridCol w="1777413">
                  <a:extLst>
                    <a:ext uri="{9D8B030D-6E8A-4147-A177-3AD203B41FA5}">
                      <a16:colId xmlns:a16="http://schemas.microsoft.com/office/drawing/2014/main" val="2330345012"/>
                    </a:ext>
                  </a:extLst>
                </a:gridCol>
              </a:tblGrid>
              <a:tr h="947034">
                <a:tc>
                  <a:txBody>
                    <a:bodyPr/>
                    <a:lstStyle/>
                    <a:p>
                      <a:pPr algn="ctr">
                        <a:lnSpc>
                          <a:spcPct val="107000"/>
                        </a:lnSpc>
                        <a:spcAft>
                          <a:spcPts val="0"/>
                        </a:spcAft>
                      </a:pPr>
                      <a:r>
                        <a:rPr lang="el-GR" sz="1800" u="sng" dirty="0">
                          <a:solidFill>
                            <a:schemeClr val="tx1"/>
                          </a:solidFill>
                          <a:effectLst/>
                        </a:rPr>
                        <a:t>OBJECT</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l-GR" sz="1800" u="sng" dirty="0">
                          <a:solidFill>
                            <a:schemeClr val="tx1"/>
                          </a:solidFill>
                          <a:effectLst/>
                        </a:rPr>
                        <a:t>IS IT NECESSARY?</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l-GR" sz="1800" u="sng" dirty="0">
                          <a:solidFill>
                            <a:schemeClr val="tx1"/>
                          </a:solidFill>
                          <a:effectLst/>
                        </a:rPr>
                        <a:t>HOW IT MANUFACTURED</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u="sng" dirty="0">
                          <a:solidFill>
                            <a:schemeClr val="tx1"/>
                          </a:solidFill>
                          <a:effectLst/>
                        </a:rPr>
                        <a:t>WHAT KIND OF ENERGY DOES IT USE?</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u="sng">
                          <a:solidFill>
                            <a:schemeClr val="tx1"/>
                          </a:solidFill>
                          <a:effectLst/>
                        </a:rPr>
                        <a:t>WHERE DOES THAT ENERGY COME FROM?</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u="sng" dirty="0">
                          <a:solidFill>
                            <a:schemeClr val="tx1"/>
                          </a:solidFill>
                          <a:effectLst/>
                        </a:rPr>
                        <a:t>WHAT DID YOUR GRANDPARENTS  USE INSTEAD?</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extLst>
                  <a:ext uri="{0D108BD9-81ED-4DB2-BD59-A6C34878D82A}">
                    <a16:rowId xmlns:a16="http://schemas.microsoft.com/office/drawing/2014/main" val="2192625380"/>
                  </a:ext>
                </a:extLst>
              </a:tr>
              <a:tr h="557108">
                <a:tc>
                  <a:txBody>
                    <a:bodyPr/>
                    <a:lstStyle/>
                    <a:p>
                      <a:pPr algn="ctr">
                        <a:lnSpc>
                          <a:spcPct val="107000"/>
                        </a:lnSpc>
                        <a:spcAft>
                          <a:spcPts val="0"/>
                        </a:spcAft>
                      </a:pPr>
                      <a:r>
                        <a:rPr lang="en-US" sz="2000" dirty="0">
                          <a:solidFill>
                            <a:schemeClr val="tx1"/>
                          </a:solidFill>
                        </a:rPr>
                        <a:t>fireplace</a:t>
                      </a:r>
                      <a:endParaRPr lang="el-CY" sz="2000" dirty="0">
                        <a:solidFill>
                          <a:schemeClr val="tx1"/>
                        </a:solidFill>
                      </a:endParaRPr>
                    </a:p>
                  </a:txBody>
                  <a:tcPr marL="64218" marR="64218" marT="0" marB="0" anchor="ctr"/>
                </a:tc>
                <a:tc>
                  <a:txBody>
                    <a:bodyPr/>
                    <a:lstStyle/>
                    <a:p>
                      <a:pPr algn="ctr">
                        <a:lnSpc>
                          <a:spcPct val="107000"/>
                        </a:lnSpc>
                        <a:spcAft>
                          <a:spcPts val="0"/>
                        </a:spcAft>
                      </a:pPr>
                      <a:r>
                        <a:rPr lang="en-US" sz="1800" dirty="0">
                          <a:solidFill>
                            <a:schemeClr val="tx1"/>
                          </a:solidFill>
                          <a:effectLst/>
                        </a:rPr>
                        <a:t>yes</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factory/ hand worker</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chemical</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biomass</a:t>
                      </a:r>
                      <a:endParaRPr lang="el-CY" dirty="0">
                        <a:solidFill>
                          <a:schemeClr val="tx1"/>
                        </a:solidFill>
                      </a:endParaRPr>
                    </a:p>
                  </a:txBody>
                  <a:tcPr marL="64218" marR="64218" marT="0" marB="0" anchor="ctr"/>
                </a:tc>
                <a:tc>
                  <a:txBody>
                    <a:bodyPr/>
                    <a:lstStyle/>
                    <a:p>
                      <a:pPr algn="ctr">
                        <a:lnSpc>
                          <a:spcPct val="107000"/>
                        </a:lnSpc>
                        <a:spcAft>
                          <a:spcPts val="0"/>
                        </a:spcAft>
                      </a:pPr>
                      <a:r>
                        <a:rPr lang="en-US" dirty="0">
                          <a:solidFill>
                            <a:schemeClr val="tx1"/>
                          </a:solidFill>
                        </a:rPr>
                        <a:t>Fire</a:t>
                      </a:r>
                      <a:endParaRPr lang="el-CY" dirty="0">
                        <a:solidFill>
                          <a:schemeClr val="tx1"/>
                        </a:solidFill>
                      </a:endParaRPr>
                    </a:p>
                  </a:txBody>
                  <a:tcPr marL="64218" marR="64218" marT="0" marB="0" anchor="ctr"/>
                </a:tc>
                <a:extLst>
                  <a:ext uri="{0D108BD9-81ED-4DB2-BD59-A6C34878D82A}">
                    <a16:rowId xmlns:a16="http://schemas.microsoft.com/office/drawing/2014/main" val="260996955"/>
                  </a:ext>
                </a:extLst>
              </a:tr>
              <a:tr h="557108">
                <a:tc>
                  <a:txBody>
                    <a:bodyPr/>
                    <a:lstStyle/>
                    <a:p>
                      <a:pPr algn="ctr">
                        <a:lnSpc>
                          <a:spcPct val="107000"/>
                        </a:lnSpc>
                        <a:spcAft>
                          <a:spcPts val="0"/>
                        </a:spcAft>
                      </a:pPr>
                      <a:r>
                        <a:rPr lang="en-US" sz="2000" dirty="0">
                          <a:solidFill>
                            <a:schemeClr val="tx1"/>
                          </a:solidFill>
                          <a:effectLst/>
                        </a:rPr>
                        <a:t>fridge</a:t>
                      </a:r>
                      <a:endParaRPr lang="el-CY"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yes</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factory</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electric</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fuel oil</a:t>
                      </a:r>
                      <a:endParaRPr lang="el-CY" dirty="0">
                        <a:solidFill>
                          <a:schemeClr val="tx1"/>
                        </a:solidFill>
                      </a:endParaRPr>
                    </a:p>
                  </a:txBody>
                  <a:tcPr marL="64218" marR="64218" marT="0" marB="0" anchor="ctr"/>
                </a:tc>
                <a:tc>
                  <a:txBody>
                    <a:bodyPr/>
                    <a:lstStyle/>
                    <a:p>
                      <a:pPr algn="ctr">
                        <a:lnSpc>
                          <a:spcPct val="107000"/>
                        </a:lnSpc>
                        <a:spcAft>
                          <a:spcPts val="0"/>
                        </a:spcAft>
                      </a:pPr>
                      <a:r>
                        <a:rPr lang="en-US">
                          <a:solidFill>
                            <a:schemeClr val="tx1"/>
                          </a:solidFill>
                        </a:rPr>
                        <a:t>Ice</a:t>
                      </a:r>
                      <a:endParaRPr lang="el-CY">
                        <a:solidFill>
                          <a:schemeClr val="tx1"/>
                        </a:solidFill>
                      </a:endParaRPr>
                    </a:p>
                  </a:txBody>
                  <a:tcPr marL="64218" marR="64218" marT="0" marB="0" anchor="ctr"/>
                </a:tc>
                <a:extLst>
                  <a:ext uri="{0D108BD9-81ED-4DB2-BD59-A6C34878D82A}">
                    <a16:rowId xmlns:a16="http://schemas.microsoft.com/office/drawing/2014/main" val="859370717"/>
                  </a:ext>
                </a:extLst>
              </a:tr>
              <a:tr h="418048">
                <a:tc>
                  <a:txBody>
                    <a:bodyPr/>
                    <a:lstStyle/>
                    <a:p>
                      <a:pPr algn="ctr">
                        <a:lnSpc>
                          <a:spcPct val="107000"/>
                        </a:lnSpc>
                        <a:spcAft>
                          <a:spcPts val="0"/>
                        </a:spcAft>
                      </a:pPr>
                      <a:r>
                        <a:rPr lang="en-US" sz="2000" dirty="0">
                          <a:solidFill>
                            <a:schemeClr val="tx1"/>
                          </a:solidFill>
                          <a:effectLst/>
                        </a:rPr>
                        <a:t>mobile phone</a:t>
                      </a:r>
                      <a:endParaRPr lang="el-CY"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a:solidFill>
                            <a:schemeClr val="tx1"/>
                          </a:solidFill>
                          <a:effectLst/>
                        </a:rPr>
                        <a:t>yes</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factory</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chemical</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battery</a:t>
                      </a:r>
                      <a:endParaRPr lang="el-CY" dirty="0">
                        <a:solidFill>
                          <a:schemeClr val="tx1"/>
                        </a:solidFill>
                      </a:endParaRPr>
                    </a:p>
                  </a:txBody>
                  <a:tcPr marL="64218" marR="64218" marT="0" marB="0" anchor="ctr"/>
                </a:tc>
                <a:tc>
                  <a:txBody>
                    <a:bodyPr/>
                    <a:lstStyle/>
                    <a:p>
                      <a:pPr algn="ctr">
                        <a:lnSpc>
                          <a:spcPct val="107000"/>
                        </a:lnSpc>
                        <a:spcAft>
                          <a:spcPts val="0"/>
                        </a:spcAft>
                      </a:pPr>
                      <a:r>
                        <a:rPr lang="en-US">
                          <a:solidFill>
                            <a:schemeClr val="tx1"/>
                          </a:solidFill>
                        </a:rPr>
                        <a:t>Letters</a:t>
                      </a:r>
                      <a:endParaRPr lang="el-CY">
                        <a:solidFill>
                          <a:schemeClr val="tx1"/>
                        </a:solidFill>
                      </a:endParaRPr>
                    </a:p>
                  </a:txBody>
                  <a:tcPr marL="64218" marR="64218" marT="0" marB="0" anchor="ctr"/>
                </a:tc>
                <a:extLst>
                  <a:ext uri="{0D108BD9-81ED-4DB2-BD59-A6C34878D82A}">
                    <a16:rowId xmlns:a16="http://schemas.microsoft.com/office/drawing/2014/main" val="3264062851"/>
                  </a:ext>
                </a:extLst>
              </a:tr>
              <a:tr h="619049">
                <a:tc>
                  <a:txBody>
                    <a:bodyPr/>
                    <a:lstStyle/>
                    <a:p>
                      <a:pPr algn="ctr">
                        <a:lnSpc>
                          <a:spcPct val="107000"/>
                        </a:lnSpc>
                        <a:spcAft>
                          <a:spcPts val="0"/>
                        </a:spcAft>
                      </a:pPr>
                      <a:r>
                        <a:rPr lang="en-US" sz="2000" dirty="0">
                          <a:solidFill>
                            <a:schemeClr val="tx1"/>
                          </a:solidFill>
                        </a:rPr>
                        <a:t>washing machine</a:t>
                      </a:r>
                      <a:endParaRPr lang="el-CY" sz="2000" dirty="0">
                        <a:solidFill>
                          <a:schemeClr val="tx1"/>
                        </a:solidFill>
                      </a:endParaRPr>
                    </a:p>
                  </a:txBody>
                  <a:tcPr marL="64218" marR="64218" marT="0" marB="0" anchor="ctr"/>
                </a:tc>
                <a:tc>
                  <a:txBody>
                    <a:bodyPr/>
                    <a:lstStyle/>
                    <a:p>
                      <a:pPr algn="ctr">
                        <a:lnSpc>
                          <a:spcPct val="107000"/>
                        </a:lnSpc>
                        <a:spcAft>
                          <a:spcPts val="0"/>
                        </a:spcAft>
                      </a:pPr>
                      <a:r>
                        <a:rPr lang="en-US" sz="1800">
                          <a:solidFill>
                            <a:schemeClr val="tx1"/>
                          </a:solidFill>
                          <a:effectLst/>
                        </a:rPr>
                        <a:t>yes</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factory</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electric</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fuel oil</a:t>
                      </a:r>
                      <a:endParaRPr lang="el-CY" dirty="0">
                        <a:solidFill>
                          <a:schemeClr val="tx1"/>
                        </a:solidFill>
                      </a:endParaRPr>
                    </a:p>
                  </a:txBody>
                  <a:tcPr marL="64218" marR="64218" marT="0" marB="0" anchor="ctr"/>
                </a:tc>
                <a:tc>
                  <a:txBody>
                    <a:bodyPr/>
                    <a:lstStyle/>
                    <a:p>
                      <a:pPr algn="ctr">
                        <a:lnSpc>
                          <a:spcPct val="107000"/>
                        </a:lnSpc>
                        <a:spcAft>
                          <a:spcPts val="0"/>
                        </a:spcAft>
                      </a:pPr>
                      <a:r>
                        <a:rPr lang="en-US" dirty="0">
                          <a:solidFill>
                            <a:schemeClr val="tx1"/>
                          </a:solidFill>
                        </a:rPr>
                        <a:t>Hands, river</a:t>
                      </a:r>
                      <a:endParaRPr lang="el-CY" dirty="0">
                        <a:solidFill>
                          <a:schemeClr val="tx1"/>
                        </a:solidFill>
                      </a:endParaRPr>
                    </a:p>
                  </a:txBody>
                  <a:tcPr marL="64218" marR="64218" marT="0" marB="0" anchor="ctr"/>
                </a:tc>
                <a:extLst>
                  <a:ext uri="{0D108BD9-81ED-4DB2-BD59-A6C34878D82A}">
                    <a16:rowId xmlns:a16="http://schemas.microsoft.com/office/drawing/2014/main" val="511795469"/>
                  </a:ext>
                </a:extLst>
              </a:tr>
              <a:tr h="418048">
                <a:tc>
                  <a:txBody>
                    <a:bodyPr/>
                    <a:lstStyle/>
                    <a:p>
                      <a:pPr algn="ctr">
                        <a:lnSpc>
                          <a:spcPct val="107000"/>
                        </a:lnSpc>
                        <a:spcAft>
                          <a:spcPts val="0"/>
                        </a:spcAft>
                      </a:pPr>
                      <a:r>
                        <a:rPr lang="en-US" sz="2000" dirty="0">
                          <a:solidFill>
                            <a:schemeClr val="tx1"/>
                          </a:solidFill>
                        </a:rPr>
                        <a:t>oven</a:t>
                      </a:r>
                      <a:endParaRPr lang="el-CY" sz="2000" dirty="0">
                        <a:solidFill>
                          <a:schemeClr val="tx1"/>
                        </a:solidFill>
                      </a:endParaRPr>
                    </a:p>
                  </a:txBody>
                  <a:tcPr marL="64218" marR="64218" marT="0" marB="0" anchor="ctr"/>
                </a:tc>
                <a:tc>
                  <a:txBody>
                    <a:bodyPr/>
                    <a:lstStyle/>
                    <a:p>
                      <a:pPr algn="ctr">
                        <a:lnSpc>
                          <a:spcPct val="107000"/>
                        </a:lnSpc>
                        <a:spcAft>
                          <a:spcPts val="0"/>
                        </a:spcAft>
                      </a:pPr>
                      <a:r>
                        <a:rPr lang="en-US" sz="1800">
                          <a:solidFill>
                            <a:schemeClr val="tx1"/>
                          </a:solidFill>
                          <a:effectLst/>
                        </a:rPr>
                        <a:t>yes</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factory</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electric</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fuel oil</a:t>
                      </a:r>
                      <a:endParaRPr lang="el-CY" dirty="0">
                        <a:solidFill>
                          <a:schemeClr val="tx1"/>
                        </a:solidFill>
                      </a:endParaRPr>
                    </a:p>
                  </a:txBody>
                  <a:tcPr marL="64218" marR="64218" marT="0" marB="0" anchor="ctr"/>
                </a:tc>
                <a:tc>
                  <a:txBody>
                    <a:bodyPr/>
                    <a:lstStyle/>
                    <a:p>
                      <a:pPr algn="ctr">
                        <a:lnSpc>
                          <a:spcPct val="107000"/>
                        </a:lnSpc>
                        <a:spcAft>
                          <a:spcPts val="0"/>
                        </a:spcAft>
                      </a:pPr>
                      <a:r>
                        <a:rPr lang="en-US">
                          <a:solidFill>
                            <a:schemeClr val="tx1"/>
                          </a:solidFill>
                        </a:rPr>
                        <a:t>Wood oven</a:t>
                      </a:r>
                      <a:endParaRPr lang="el-CY">
                        <a:solidFill>
                          <a:schemeClr val="tx1"/>
                        </a:solidFill>
                      </a:endParaRPr>
                    </a:p>
                  </a:txBody>
                  <a:tcPr marL="64218" marR="64218" marT="0" marB="0" anchor="ctr"/>
                </a:tc>
                <a:extLst>
                  <a:ext uri="{0D108BD9-81ED-4DB2-BD59-A6C34878D82A}">
                    <a16:rowId xmlns:a16="http://schemas.microsoft.com/office/drawing/2014/main" val="3967649425"/>
                  </a:ext>
                </a:extLst>
              </a:tr>
              <a:tr h="399784">
                <a:tc>
                  <a:txBody>
                    <a:bodyPr/>
                    <a:lstStyle/>
                    <a:p>
                      <a:pPr algn="ctr">
                        <a:lnSpc>
                          <a:spcPct val="107000"/>
                        </a:lnSpc>
                        <a:spcAft>
                          <a:spcPts val="0"/>
                        </a:spcAft>
                      </a:pPr>
                      <a:r>
                        <a:rPr lang="en-US" sz="2000" dirty="0">
                          <a:solidFill>
                            <a:schemeClr val="tx1"/>
                          </a:solidFill>
                        </a:rPr>
                        <a:t>camera</a:t>
                      </a:r>
                      <a:endParaRPr lang="el-CY" sz="2000" dirty="0">
                        <a:solidFill>
                          <a:schemeClr val="tx1"/>
                        </a:solidFill>
                      </a:endParaRPr>
                    </a:p>
                  </a:txBody>
                  <a:tcPr marL="64218" marR="64218" marT="0" marB="0" anchor="ctr"/>
                </a:tc>
                <a:tc>
                  <a:txBody>
                    <a:bodyPr/>
                    <a:lstStyle/>
                    <a:p>
                      <a:pPr algn="ctr">
                        <a:lnSpc>
                          <a:spcPct val="107000"/>
                        </a:lnSpc>
                        <a:spcAft>
                          <a:spcPts val="0"/>
                        </a:spcAft>
                      </a:pPr>
                      <a:r>
                        <a:rPr lang="en-US" sz="1800">
                          <a:solidFill>
                            <a:schemeClr val="tx1"/>
                          </a:solidFill>
                          <a:effectLst/>
                        </a:rPr>
                        <a:t>yes</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a:solidFill>
                            <a:schemeClr val="tx1"/>
                          </a:solidFill>
                          <a:effectLst/>
                        </a:rPr>
                        <a:t>factory</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chemical</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battery</a:t>
                      </a:r>
                      <a:endParaRPr lang="el-CY" dirty="0">
                        <a:solidFill>
                          <a:schemeClr val="tx1"/>
                        </a:solidFill>
                      </a:endParaRPr>
                    </a:p>
                  </a:txBody>
                  <a:tcPr marL="64218" marR="64218" marT="0" marB="0" anchor="ctr"/>
                </a:tc>
                <a:tc>
                  <a:txBody>
                    <a:bodyPr/>
                    <a:lstStyle/>
                    <a:p>
                      <a:pPr algn="ctr">
                        <a:lnSpc>
                          <a:spcPct val="107000"/>
                        </a:lnSpc>
                        <a:spcAft>
                          <a:spcPts val="0"/>
                        </a:spcAft>
                      </a:pPr>
                      <a:r>
                        <a:rPr lang="en-US" dirty="0">
                          <a:solidFill>
                            <a:schemeClr val="tx1"/>
                          </a:solidFill>
                        </a:rPr>
                        <a:t>Drawings</a:t>
                      </a:r>
                      <a:endParaRPr lang="el-CY" dirty="0">
                        <a:solidFill>
                          <a:schemeClr val="tx1"/>
                        </a:solidFill>
                      </a:endParaRPr>
                    </a:p>
                  </a:txBody>
                  <a:tcPr marL="64218" marR="64218" marT="0" marB="0" anchor="ctr"/>
                </a:tc>
                <a:extLst>
                  <a:ext uri="{0D108BD9-81ED-4DB2-BD59-A6C34878D82A}">
                    <a16:rowId xmlns:a16="http://schemas.microsoft.com/office/drawing/2014/main" val="3669641428"/>
                  </a:ext>
                </a:extLst>
              </a:tr>
              <a:tr h="418048">
                <a:tc>
                  <a:txBody>
                    <a:bodyPr/>
                    <a:lstStyle/>
                    <a:p>
                      <a:pPr algn="ctr">
                        <a:lnSpc>
                          <a:spcPct val="107000"/>
                        </a:lnSpc>
                        <a:spcAft>
                          <a:spcPts val="0"/>
                        </a:spcAft>
                      </a:pPr>
                      <a:r>
                        <a:rPr lang="en-US" sz="2000" dirty="0">
                          <a:solidFill>
                            <a:schemeClr val="tx1"/>
                          </a:solidFill>
                        </a:rPr>
                        <a:t>gas stove</a:t>
                      </a:r>
                      <a:endParaRPr lang="el-CY" sz="2000" dirty="0">
                        <a:solidFill>
                          <a:schemeClr val="tx1"/>
                        </a:solidFill>
                      </a:endParaRPr>
                    </a:p>
                  </a:txBody>
                  <a:tcPr marL="64218" marR="64218" marT="0" marB="0" anchor="ctr"/>
                </a:tc>
                <a:tc>
                  <a:txBody>
                    <a:bodyPr/>
                    <a:lstStyle/>
                    <a:p>
                      <a:pPr algn="ctr">
                        <a:lnSpc>
                          <a:spcPct val="107000"/>
                        </a:lnSpc>
                        <a:spcAft>
                          <a:spcPts val="0"/>
                        </a:spcAft>
                      </a:pPr>
                      <a:r>
                        <a:rPr lang="en-US" sz="1800">
                          <a:solidFill>
                            <a:schemeClr val="tx1"/>
                          </a:solidFill>
                          <a:effectLst/>
                        </a:rPr>
                        <a:t>yes</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a:solidFill>
                            <a:schemeClr val="tx1"/>
                          </a:solidFill>
                          <a:effectLst/>
                        </a:rPr>
                        <a:t>factory</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chemical</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gas</a:t>
                      </a:r>
                      <a:endParaRPr lang="el-CY" dirty="0">
                        <a:solidFill>
                          <a:schemeClr val="tx1"/>
                        </a:solidFill>
                      </a:endParaRPr>
                    </a:p>
                  </a:txBody>
                  <a:tcPr marL="64218" marR="64218" marT="0" marB="0" anchor="ctr"/>
                </a:tc>
                <a:tc>
                  <a:txBody>
                    <a:bodyPr/>
                    <a:lstStyle/>
                    <a:p>
                      <a:pPr algn="ctr">
                        <a:lnSpc>
                          <a:spcPct val="107000"/>
                        </a:lnSpc>
                        <a:spcAft>
                          <a:spcPts val="0"/>
                        </a:spcAft>
                      </a:pPr>
                      <a:r>
                        <a:rPr lang="en-US" dirty="0">
                          <a:solidFill>
                            <a:schemeClr val="tx1"/>
                          </a:solidFill>
                        </a:rPr>
                        <a:t>Fire</a:t>
                      </a:r>
                      <a:endParaRPr lang="el-CY" dirty="0">
                        <a:solidFill>
                          <a:schemeClr val="tx1"/>
                        </a:solidFill>
                      </a:endParaRPr>
                    </a:p>
                  </a:txBody>
                  <a:tcPr marL="64218" marR="64218" marT="0" marB="0" anchor="ctr"/>
                </a:tc>
                <a:extLst>
                  <a:ext uri="{0D108BD9-81ED-4DB2-BD59-A6C34878D82A}">
                    <a16:rowId xmlns:a16="http://schemas.microsoft.com/office/drawing/2014/main" val="1987873835"/>
                  </a:ext>
                </a:extLst>
              </a:tr>
              <a:tr h="619049">
                <a:tc>
                  <a:txBody>
                    <a:bodyPr/>
                    <a:lstStyle/>
                    <a:p>
                      <a:pPr algn="ctr">
                        <a:lnSpc>
                          <a:spcPct val="107000"/>
                        </a:lnSpc>
                        <a:spcAft>
                          <a:spcPts val="0"/>
                        </a:spcAft>
                      </a:pPr>
                      <a:r>
                        <a:rPr lang="en-US" sz="2000" dirty="0">
                          <a:solidFill>
                            <a:schemeClr val="tx1"/>
                          </a:solidFill>
                        </a:rPr>
                        <a:t>Solar water heater</a:t>
                      </a:r>
                      <a:endParaRPr lang="el-CY" sz="2000" dirty="0">
                        <a:solidFill>
                          <a:schemeClr val="tx1"/>
                        </a:solidFill>
                      </a:endParaRPr>
                    </a:p>
                  </a:txBody>
                  <a:tcPr marL="64218" marR="64218" marT="0" marB="0" anchor="ctr"/>
                </a:tc>
                <a:tc>
                  <a:txBody>
                    <a:bodyPr/>
                    <a:lstStyle/>
                    <a:p>
                      <a:pPr algn="ctr">
                        <a:lnSpc>
                          <a:spcPct val="107000"/>
                        </a:lnSpc>
                        <a:spcAft>
                          <a:spcPts val="0"/>
                        </a:spcAft>
                      </a:pPr>
                      <a:r>
                        <a:rPr lang="en-US" sz="1800" dirty="0">
                          <a:solidFill>
                            <a:schemeClr val="tx1"/>
                          </a:solidFill>
                          <a:effectLst/>
                        </a:rPr>
                        <a:t>yes</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a:solidFill>
                            <a:schemeClr val="tx1"/>
                          </a:solidFill>
                          <a:effectLst/>
                        </a:rPr>
                        <a:t>factory</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solar</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sun</a:t>
                      </a:r>
                      <a:endParaRPr lang="el-CY" dirty="0">
                        <a:solidFill>
                          <a:schemeClr val="tx1"/>
                        </a:solidFill>
                      </a:endParaRPr>
                    </a:p>
                  </a:txBody>
                  <a:tcPr marL="64218" marR="64218" marT="0" marB="0" anchor="ctr"/>
                </a:tc>
                <a:tc>
                  <a:txBody>
                    <a:bodyPr/>
                    <a:lstStyle/>
                    <a:p>
                      <a:pPr algn="ctr">
                        <a:lnSpc>
                          <a:spcPct val="107000"/>
                        </a:lnSpc>
                        <a:spcAft>
                          <a:spcPts val="0"/>
                        </a:spcAft>
                      </a:pPr>
                      <a:r>
                        <a:rPr lang="en-US" dirty="0">
                          <a:solidFill>
                            <a:schemeClr val="tx1"/>
                          </a:solidFill>
                        </a:rPr>
                        <a:t>Fire</a:t>
                      </a:r>
                      <a:endParaRPr lang="el-CY" dirty="0">
                        <a:solidFill>
                          <a:schemeClr val="tx1"/>
                        </a:solidFill>
                      </a:endParaRPr>
                    </a:p>
                  </a:txBody>
                  <a:tcPr marL="64218" marR="64218" marT="0" marB="0" anchor="ctr"/>
                </a:tc>
                <a:extLst>
                  <a:ext uri="{0D108BD9-81ED-4DB2-BD59-A6C34878D82A}">
                    <a16:rowId xmlns:a16="http://schemas.microsoft.com/office/drawing/2014/main" val="3168036386"/>
                  </a:ext>
                </a:extLst>
              </a:tr>
              <a:tr h="418048">
                <a:tc>
                  <a:txBody>
                    <a:bodyPr/>
                    <a:lstStyle/>
                    <a:p>
                      <a:pPr algn="ctr">
                        <a:lnSpc>
                          <a:spcPct val="107000"/>
                        </a:lnSpc>
                        <a:spcAft>
                          <a:spcPts val="0"/>
                        </a:spcAft>
                      </a:pPr>
                      <a:r>
                        <a:rPr lang="en-US" sz="2000" dirty="0">
                          <a:solidFill>
                            <a:srgbClr val="FF0000"/>
                          </a:solidFill>
                        </a:rPr>
                        <a:t>windmill</a:t>
                      </a:r>
                      <a:endParaRPr lang="el-CY" sz="2000" dirty="0">
                        <a:solidFill>
                          <a:srgbClr val="FF0000"/>
                        </a:solidFill>
                      </a:endParaRPr>
                    </a:p>
                  </a:txBody>
                  <a:tcPr marL="64218" marR="64218" marT="0" marB="0" anchor="ctr"/>
                </a:tc>
                <a:tc>
                  <a:txBody>
                    <a:bodyPr/>
                    <a:lstStyle/>
                    <a:p>
                      <a:pPr algn="ctr">
                        <a:lnSpc>
                          <a:spcPct val="107000"/>
                        </a:lnSpc>
                        <a:spcAft>
                          <a:spcPts val="0"/>
                        </a:spcAft>
                      </a:pPr>
                      <a:r>
                        <a:rPr lang="en-US" sz="1800" dirty="0">
                          <a:solidFill>
                            <a:schemeClr val="tx1"/>
                          </a:solidFill>
                          <a:effectLst/>
                        </a:rPr>
                        <a:t>yes</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hand worker</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wind power</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dirty="0">
                          <a:solidFill>
                            <a:schemeClr val="tx1"/>
                          </a:solidFill>
                        </a:rPr>
                        <a:t>wind</a:t>
                      </a:r>
                      <a:endParaRPr lang="el-CY" dirty="0">
                        <a:solidFill>
                          <a:schemeClr val="tx1"/>
                        </a:solidFill>
                      </a:endParaRPr>
                    </a:p>
                  </a:txBody>
                  <a:tcPr marL="64218" marR="64218" marT="0" marB="0" anchor="ctr"/>
                </a:tc>
                <a:tc>
                  <a:txBody>
                    <a:bodyPr/>
                    <a:lstStyle/>
                    <a:p>
                      <a:pPr algn="ctr">
                        <a:lnSpc>
                          <a:spcPct val="107000"/>
                        </a:lnSpc>
                        <a:spcAft>
                          <a:spcPts val="0"/>
                        </a:spcAft>
                      </a:pPr>
                      <a:r>
                        <a:rPr lang="en-US" dirty="0">
                          <a:solidFill>
                            <a:schemeClr val="tx1"/>
                          </a:solidFill>
                        </a:rPr>
                        <a:t>Hands</a:t>
                      </a:r>
                      <a:r>
                        <a:rPr lang="en-US" dirty="0">
                          <a:solidFill>
                            <a:srgbClr val="FF0000"/>
                          </a:solidFill>
                        </a:rPr>
                        <a:t> well</a:t>
                      </a:r>
                      <a:endParaRPr lang="el-CY" dirty="0">
                        <a:solidFill>
                          <a:srgbClr val="FF0000"/>
                        </a:solidFill>
                      </a:endParaRPr>
                    </a:p>
                  </a:txBody>
                  <a:tcPr marL="64218" marR="64218" marT="0" marB="0" anchor="ctr"/>
                </a:tc>
                <a:extLst>
                  <a:ext uri="{0D108BD9-81ED-4DB2-BD59-A6C34878D82A}">
                    <a16:rowId xmlns:a16="http://schemas.microsoft.com/office/drawing/2014/main" val="3538922709"/>
                  </a:ext>
                </a:extLst>
              </a:tr>
              <a:tr h="557108">
                <a:tc>
                  <a:txBody>
                    <a:bodyPr/>
                    <a:lstStyle/>
                    <a:p>
                      <a:pPr algn="ctr">
                        <a:lnSpc>
                          <a:spcPct val="107000"/>
                        </a:lnSpc>
                        <a:spcAft>
                          <a:spcPts val="0"/>
                        </a:spcAft>
                      </a:pPr>
                      <a:r>
                        <a:rPr lang="en-US" sz="2000" dirty="0">
                          <a:solidFill>
                            <a:schemeClr val="tx1"/>
                          </a:solidFill>
                          <a:effectLst/>
                        </a:rPr>
                        <a:t>Clock </a:t>
                      </a:r>
                      <a:r>
                        <a:rPr lang="en-US" sz="2000" dirty="0">
                          <a:solidFill>
                            <a:srgbClr val="FF0000"/>
                          </a:solidFill>
                          <a:effectLst/>
                        </a:rPr>
                        <a:t>lamp</a:t>
                      </a:r>
                      <a:endParaRPr lang="el-CY"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chemeClr val="tx1"/>
                          </a:solidFill>
                          <a:effectLst/>
                        </a:rPr>
                        <a:t>yes</a:t>
                      </a:r>
                      <a:endParaRPr lang="el-CY"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a:solidFill>
                            <a:schemeClr val="tx1"/>
                          </a:solidFill>
                          <a:effectLst/>
                        </a:rPr>
                        <a:t>factory/ hand worker</a:t>
                      </a:r>
                      <a:endParaRPr lang="el-CY"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rgbClr val="FF0000"/>
                          </a:solidFill>
                          <a:effectLst/>
                        </a:rPr>
                        <a:t>dynamic</a:t>
                      </a:r>
                      <a:endParaRPr lang="el-CY"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rgbClr val="FF0000"/>
                          </a:solidFill>
                          <a:effectLst/>
                        </a:rPr>
                        <a:t>mechanism</a:t>
                      </a:r>
                      <a:endParaRPr lang="el-CY"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tc>
                  <a:txBody>
                    <a:bodyPr/>
                    <a:lstStyle/>
                    <a:p>
                      <a:pPr algn="ctr">
                        <a:lnSpc>
                          <a:spcPct val="107000"/>
                        </a:lnSpc>
                        <a:spcAft>
                          <a:spcPts val="0"/>
                        </a:spcAft>
                      </a:pPr>
                      <a:r>
                        <a:rPr lang="en-US" sz="1800" dirty="0">
                          <a:solidFill>
                            <a:srgbClr val="FF0000"/>
                          </a:solidFill>
                          <a:effectLst/>
                        </a:rPr>
                        <a:t>Solar watch</a:t>
                      </a:r>
                      <a:endParaRPr lang="el-CY"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218" marR="64218" marT="0" marB="0" anchor="ctr"/>
                </a:tc>
                <a:extLst>
                  <a:ext uri="{0D108BD9-81ED-4DB2-BD59-A6C34878D82A}">
                    <a16:rowId xmlns:a16="http://schemas.microsoft.com/office/drawing/2014/main" val="1332304742"/>
                  </a:ext>
                </a:extLst>
              </a:tr>
            </a:tbl>
          </a:graphicData>
        </a:graphic>
      </p:graphicFrame>
    </p:spTree>
    <p:extLst>
      <p:ext uri="{BB962C8B-B14F-4D97-AF65-F5344CB8AC3E}">
        <p14:creationId xmlns:p14="http://schemas.microsoft.com/office/powerpoint/2010/main" val="46102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ACE153-8D55-4B75-A402-128DDAEDFD2D}"/>
              </a:ext>
            </a:extLst>
          </p:cNvPr>
          <p:cNvSpPr>
            <a:spLocks noGrp="1"/>
          </p:cNvSpPr>
          <p:nvPr>
            <p:ph sz="half" idx="1"/>
          </p:nvPr>
        </p:nvSpPr>
        <p:spPr>
          <a:xfrm>
            <a:off x="412654" y="1350828"/>
            <a:ext cx="7521524" cy="5234452"/>
          </a:xfrm>
        </p:spPr>
        <p:txBody>
          <a:bodyPr>
            <a:normAutofit fontScale="77500" lnSpcReduction="20000"/>
          </a:bodyPr>
          <a:lstStyle/>
          <a:p>
            <a:pPr marL="0" indent="0">
              <a:lnSpc>
                <a:spcPct val="160000"/>
              </a:lnSpc>
              <a:buNone/>
            </a:pPr>
            <a:r>
              <a:rPr lang="en-US" sz="3500" dirty="0">
                <a:latin typeface="Comic Sans MS" panose="030F0702030302020204" pitchFamily="66" charset="0"/>
              </a:rPr>
              <a:t>The devices we chose use mostly electric or chemical energy (batteries).This electrical energy comes mostly from the </a:t>
            </a:r>
            <a:r>
              <a:rPr lang="en-US" sz="3500" u="sng" dirty="0">
                <a:latin typeface="Comic Sans MS" panose="030F0702030302020204" pitchFamily="66" charset="0"/>
              </a:rPr>
              <a:t>electric power station </a:t>
            </a:r>
            <a:r>
              <a:rPr lang="en-US" sz="3500" dirty="0">
                <a:latin typeface="Comic Sans MS" panose="030F0702030302020204" pitchFamily="66" charset="0"/>
              </a:rPr>
              <a:t>we have in Cyprus and uses fuel oil (petroleum) to produce it. </a:t>
            </a:r>
          </a:p>
          <a:p>
            <a:pPr marL="0" indent="0">
              <a:lnSpc>
                <a:spcPct val="160000"/>
              </a:lnSpc>
              <a:buNone/>
            </a:pPr>
            <a:r>
              <a:rPr lang="en-US" sz="3500" dirty="0">
                <a:latin typeface="Comic Sans MS" panose="030F0702030302020204" pitchFamily="66" charset="0"/>
              </a:rPr>
              <a:t>However these last years we also have </a:t>
            </a:r>
            <a:r>
              <a:rPr lang="en-US" sz="3500" u="sng" dirty="0">
                <a:latin typeface="Comic Sans MS" panose="030F0702030302020204" pitchFamily="66" charset="0"/>
              </a:rPr>
              <a:t>solar parks</a:t>
            </a:r>
            <a:r>
              <a:rPr lang="en-US" sz="3500" dirty="0">
                <a:latin typeface="Comic Sans MS" panose="030F0702030302020204" pitchFamily="66" charset="0"/>
              </a:rPr>
              <a:t> and </a:t>
            </a:r>
            <a:r>
              <a:rPr lang="en-US" sz="3500" u="sng" dirty="0">
                <a:latin typeface="Comic Sans MS" panose="030F0702030302020204" pitchFamily="66" charset="0"/>
              </a:rPr>
              <a:t>wind parks </a:t>
            </a:r>
            <a:r>
              <a:rPr lang="en-US" sz="3500" dirty="0">
                <a:latin typeface="Comic Sans MS" panose="030F0702030302020204" pitchFamily="66" charset="0"/>
              </a:rPr>
              <a:t>that also produce some amount of electrical energy in Cyprus. </a:t>
            </a:r>
          </a:p>
        </p:txBody>
      </p:sp>
      <p:pic>
        <p:nvPicPr>
          <p:cNvPr id="7" name="Content Placeholder 6">
            <a:extLst>
              <a:ext uri="{FF2B5EF4-FFF2-40B4-BE49-F238E27FC236}">
                <a16:creationId xmlns:a16="http://schemas.microsoft.com/office/drawing/2014/main" id="{D8C595C8-2F8A-4730-BD2A-EC6281A6B7A9}"/>
              </a:ext>
            </a:extLst>
          </p:cNvPr>
          <p:cNvPicPr>
            <a:picLocks noGrp="1" noChangeAspect="1"/>
          </p:cNvPicPr>
          <p:nvPr>
            <p:ph sz="half" idx="2"/>
          </p:nvPr>
        </p:nvPicPr>
        <p:blipFill>
          <a:blip r:embed="rId2"/>
          <a:stretch>
            <a:fillRect/>
          </a:stretch>
        </p:blipFill>
        <p:spPr>
          <a:xfrm>
            <a:off x="7822572" y="272720"/>
            <a:ext cx="4121834" cy="2691474"/>
          </a:xfrm>
          <a:prstGeom prst="rect">
            <a:avLst/>
          </a:prstGeom>
        </p:spPr>
      </p:pic>
      <p:sp>
        <p:nvSpPr>
          <p:cNvPr id="6" name="Title 5">
            <a:extLst>
              <a:ext uri="{FF2B5EF4-FFF2-40B4-BE49-F238E27FC236}">
                <a16:creationId xmlns:a16="http://schemas.microsoft.com/office/drawing/2014/main" id="{C8E4B33F-4125-4EAE-B4E5-097356AABC7E}"/>
              </a:ext>
            </a:extLst>
          </p:cNvPr>
          <p:cNvSpPr>
            <a:spLocks noGrp="1"/>
          </p:cNvSpPr>
          <p:nvPr>
            <p:ph type="title"/>
          </p:nvPr>
        </p:nvSpPr>
        <p:spPr>
          <a:xfrm>
            <a:off x="838200" y="272720"/>
            <a:ext cx="3311769" cy="796425"/>
          </a:xfrm>
          <a:solidFill>
            <a:srgbClr val="92D050"/>
          </a:solidFill>
        </p:spPr>
        <p:txBody>
          <a:bodyPr/>
          <a:lstStyle/>
          <a:p>
            <a:r>
              <a:rPr lang="en-US" dirty="0">
                <a:latin typeface="Comic Sans MS" panose="030F0702030302020204" pitchFamily="66" charset="0"/>
              </a:rPr>
              <a:t>Conclusions</a:t>
            </a:r>
            <a:endParaRPr lang="el-CY" dirty="0">
              <a:latin typeface="Comic Sans MS" panose="030F0702030302020204" pitchFamily="66" charset="0"/>
            </a:endParaRPr>
          </a:p>
        </p:txBody>
      </p:sp>
      <p:pic>
        <p:nvPicPr>
          <p:cNvPr id="8" name="Picture 7">
            <a:extLst>
              <a:ext uri="{FF2B5EF4-FFF2-40B4-BE49-F238E27FC236}">
                <a16:creationId xmlns:a16="http://schemas.microsoft.com/office/drawing/2014/main" id="{277DF024-0778-4176-B19C-B27A764619E6}"/>
              </a:ext>
            </a:extLst>
          </p:cNvPr>
          <p:cNvPicPr>
            <a:picLocks noChangeAspect="1"/>
          </p:cNvPicPr>
          <p:nvPr/>
        </p:nvPicPr>
        <p:blipFill>
          <a:blip r:embed="rId3"/>
          <a:stretch>
            <a:fillRect/>
          </a:stretch>
        </p:blipFill>
        <p:spPr>
          <a:xfrm>
            <a:off x="7772868" y="3429000"/>
            <a:ext cx="4221242" cy="2809045"/>
          </a:xfrm>
          <a:prstGeom prst="rect">
            <a:avLst/>
          </a:prstGeom>
        </p:spPr>
      </p:pic>
    </p:spTree>
    <p:extLst>
      <p:ext uri="{BB962C8B-B14F-4D97-AF65-F5344CB8AC3E}">
        <p14:creationId xmlns:p14="http://schemas.microsoft.com/office/powerpoint/2010/main" val="352700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86F9-2B9E-4382-8DD7-F3DD4015D2DE}"/>
              </a:ext>
            </a:extLst>
          </p:cNvPr>
          <p:cNvSpPr>
            <a:spLocks noGrp="1"/>
          </p:cNvSpPr>
          <p:nvPr>
            <p:ph type="title"/>
          </p:nvPr>
        </p:nvSpPr>
        <p:spPr>
          <a:xfrm>
            <a:off x="838200" y="365126"/>
            <a:ext cx="4690403" cy="774358"/>
          </a:xfrm>
          <a:solidFill>
            <a:srgbClr val="92D050"/>
          </a:solidFill>
        </p:spPr>
        <p:txBody>
          <a:bodyPr>
            <a:normAutofit fontScale="90000"/>
          </a:bodyPr>
          <a:lstStyle/>
          <a:p>
            <a:r>
              <a:rPr lang="en-US" dirty="0">
                <a:latin typeface="Comic Sans MS" panose="030F0702030302020204" pitchFamily="66" charset="0"/>
              </a:rPr>
              <a:t>In the past years</a:t>
            </a:r>
            <a:endParaRPr lang="el-CY"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13B0DC75-88F3-4A61-9C38-D84F239808FC}"/>
              </a:ext>
            </a:extLst>
          </p:cNvPr>
          <p:cNvSpPr>
            <a:spLocks noGrp="1"/>
          </p:cNvSpPr>
          <p:nvPr>
            <p:ph sz="half" idx="1"/>
          </p:nvPr>
        </p:nvSpPr>
        <p:spPr>
          <a:xfrm>
            <a:off x="599049" y="1521240"/>
            <a:ext cx="6209714" cy="3815520"/>
          </a:xfrm>
        </p:spPr>
        <p:txBody>
          <a:bodyPr>
            <a:normAutofit fontScale="85000" lnSpcReduction="10000"/>
          </a:bodyPr>
          <a:lstStyle/>
          <a:p>
            <a:pPr marL="0" indent="0">
              <a:lnSpc>
                <a:spcPct val="150000"/>
              </a:lnSpc>
              <a:buNone/>
            </a:pPr>
            <a:r>
              <a:rPr lang="en-US" sz="4000" dirty="0">
                <a:latin typeface="Comic Sans MS" panose="030F0702030302020204" pitchFamily="66" charset="0"/>
              </a:rPr>
              <a:t>Our grandfathers had other tools to use in order to achieve most of the tasks, like wood, fire, water and of course their own hands!</a:t>
            </a:r>
            <a:endParaRPr lang="el-CY" sz="4000" dirty="0">
              <a:latin typeface="Comic Sans MS" panose="030F0702030302020204" pitchFamily="66" charset="0"/>
            </a:endParaRPr>
          </a:p>
          <a:p>
            <a:endParaRPr lang="el-CY" dirty="0"/>
          </a:p>
        </p:txBody>
      </p:sp>
      <p:pic>
        <p:nvPicPr>
          <p:cNvPr id="6" name="Picture 5">
            <a:extLst>
              <a:ext uri="{FF2B5EF4-FFF2-40B4-BE49-F238E27FC236}">
                <a16:creationId xmlns:a16="http://schemas.microsoft.com/office/drawing/2014/main" id="{6B154D90-B7AD-450F-B51A-AA59C21BFD6F}"/>
              </a:ext>
            </a:extLst>
          </p:cNvPr>
          <p:cNvPicPr>
            <a:picLocks noChangeAspect="1"/>
          </p:cNvPicPr>
          <p:nvPr/>
        </p:nvPicPr>
        <p:blipFill>
          <a:blip r:embed="rId2"/>
          <a:stretch>
            <a:fillRect/>
          </a:stretch>
        </p:blipFill>
        <p:spPr>
          <a:xfrm>
            <a:off x="8117058" y="2787109"/>
            <a:ext cx="3813156" cy="3650605"/>
          </a:xfrm>
          <a:prstGeom prst="rect">
            <a:avLst/>
          </a:prstGeom>
        </p:spPr>
      </p:pic>
      <p:pic>
        <p:nvPicPr>
          <p:cNvPr id="5" name="Content Placeholder 4">
            <a:extLst>
              <a:ext uri="{FF2B5EF4-FFF2-40B4-BE49-F238E27FC236}">
                <a16:creationId xmlns:a16="http://schemas.microsoft.com/office/drawing/2014/main" id="{825FAB4B-3A8B-450B-9CF0-FB42C09A875A}"/>
              </a:ext>
            </a:extLst>
          </p:cNvPr>
          <p:cNvPicPr>
            <a:picLocks noGrp="1" noChangeAspect="1"/>
          </p:cNvPicPr>
          <p:nvPr>
            <p:ph sz="half" idx="2"/>
          </p:nvPr>
        </p:nvPicPr>
        <p:blipFill rotWithShape="1">
          <a:blip r:embed="rId3"/>
          <a:srcRect b="8725"/>
          <a:stretch/>
        </p:blipFill>
        <p:spPr>
          <a:xfrm>
            <a:off x="6605703" y="365126"/>
            <a:ext cx="2491805" cy="3650605"/>
          </a:xfrm>
          <a:prstGeom prst="rect">
            <a:avLst/>
          </a:prstGeom>
        </p:spPr>
      </p:pic>
    </p:spTree>
    <p:extLst>
      <p:ext uri="{BB962C8B-B14F-4D97-AF65-F5344CB8AC3E}">
        <p14:creationId xmlns:p14="http://schemas.microsoft.com/office/powerpoint/2010/main" val="272568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C451A-8D2F-4DDE-B1AA-6BB82FC24920}"/>
              </a:ext>
            </a:extLst>
          </p:cNvPr>
          <p:cNvSpPr>
            <a:spLocks noGrp="1"/>
          </p:cNvSpPr>
          <p:nvPr>
            <p:ph type="title"/>
          </p:nvPr>
        </p:nvSpPr>
        <p:spPr>
          <a:xfrm>
            <a:off x="1656609" y="261854"/>
            <a:ext cx="8502748" cy="970347"/>
          </a:xfrm>
          <a:solidFill>
            <a:srgbClr val="92D050"/>
          </a:solidFill>
        </p:spPr>
        <p:txBody>
          <a:bodyPr/>
          <a:lstStyle/>
          <a:p>
            <a:pPr algn="ctr"/>
            <a:r>
              <a:rPr lang="en-US" dirty="0">
                <a:latin typeface="Comic Sans MS" panose="030F0702030302020204" pitchFamily="66" charset="0"/>
              </a:rPr>
              <a:t>Making our </a:t>
            </a:r>
            <a:r>
              <a:rPr lang="en-US" dirty="0" err="1">
                <a:latin typeface="Comic Sans MS" panose="030F0702030302020204" pitchFamily="66" charset="0"/>
              </a:rPr>
              <a:t>energytech</a:t>
            </a:r>
            <a:r>
              <a:rPr lang="en-US" dirty="0">
                <a:latin typeface="Comic Sans MS" panose="030F0702030302020204" pitchFamily="66" charset="0"/>
              </a:rPr>
              <a:t> books</a:t>
            </a:r>
            <a:endParaRPr lang="el-CY"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652AC25-E9B9-4B66-9B25-61F287CDED8D}"/>
              </a:ext>
            </a:extLst>
          </p:cNvPr>
          <p:cNvSpPr>
            <a:spLocks noGrp="1"/>
          </p:cNvSpPr>
          <p:nvPr>
            <p:ph idx="1"/>
          </p:nvPr>
        </p:nvSpPr>
        <p:spPr>
          <a:xfrm>
            <a:off x="548640" y="1690687"/>
            <a:ext cx="5359343" cy="4302149"/>
          </a:xfrm>
        </p:spPr>
        <p:txBody>
          <a:bodyPr>
            <a:normAutofit lnSpcReduction="10000"/>
          </a:bodyPr>
          <a:lstStyle/>
          <a:p>
            <a:pPr marL="0" indent="0">
              <a:buNone/>
            </a:pPr>
            <a:r>
              <a:rPr lang="en-US" sz="3200" dirty="0">
                <a:latin typeface="Comic Sans MS" panose="030F0702030302020204" pitchFamily="66" charset="0"/>
              </a:rPr>
              <a:t>First we decided to make a book especially for the Erasmus+ project. Each pupil took a sketching book and decorated its covers with pictures or drawings that are related with energy. </a:t>
            </a:r>
          </a:p>
          <a:p>
            <a:pPr marL="0" indent="0">
              <a:buNone/>
            </a:pPr>
            <a:r>
              <a:rPr lang="en-US" sz="3200" dirty="0">
                <a:latin typeface="Comic Sans MS" panose="030F0702030302020204" pitchFamily="66" charset="0"/>
              </a:rPr>
              <a:t>Here are some of our books!</a:t>
            </a:r>
            <a:endParaRPr lang="el-CY" sz="3200" dirty="0">
              <a:latin typeface="Comic Sans MS" panose="030F0702030302020204" pitchFamily="66" charset="0"/>
            </a:endParaRPr>
          </a:p>
        </p:txBody>
      </p:sp>
      <p:pic>
        <p:nvPicPr>
          <p:cNvPr id="1026" name="Picture 2">
            <a:extLst>
              <a:ext uri="{FF2B5EF4-FFF2-40B4-BE49-F238E27FC236}">
                <a16:creationId xmlns:a16="http://schemas.microsoft.com/office/drawing/2014/main" id="{CB396276-7144-486C-845D-2632E2BA6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60633">
            <a:off x="6025660" y="1825123"/>
            <a:ext cx="5824557" cy="3914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2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B41018D-1771-43A6-906B-E2E49C9342D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21672" r="20760" b="5554"/>
          <a:stretch/>
        </p:blipFill>
        <p:spPr bwMode="auto">
          <a:xfrm rot="618873">
            <a:off x="7643181" y="853269"/>
            <a:ext cx="4056602" cy="30694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5BE39EE-71F6-4049-B6BB-44CEC3ACAAFE}"/>
              </a:ext>
            </a:extLst>
          </p:cNvPr>
          <p:cNvSpPr>
            <a:spLocks noGrp="1"/>
          </p:cNvSpPr>
          <p:nvPr>
            <p:ph type="title"/>
          </p:nvPr>
        </p:nvSpPr>
        <p:spPr>
          <a:xfrm>
            <a:off x="838200" y="365125"/>
            <a:ext cx="7883769" cy="723875"/>
          </a:xfrm>
          <a:solidFill>
            <a:srgbClr val="92D050"/>
          </a:solidFill>
        </p:spPr>
        <p:txBody>
          <a:bodyPr>
            <a:normAutofit fontScale="90000"/>
          </a:bodyPr>
          <a:lstStyle/>
          <a:p>
            <a:r>
              <a:rPr lang="en-US" dirty="0">
                <a:latin typeface="Comic Sans MS" panose="030F0702030302020204" pitchFamily="66" charset="0"/>
              </a:rPr>
              <a:t>What do we know about energy?</a:t>
            </a:r>
            <a:endParaRPr lang="el-CY"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96EE3EBA-6B6B-48FF-824B-72D16F33C6DB}"/>
              </a:ext>
            </a:extLst>
          </p:cNvPr>
          <p:cNvSpPr>
            <a:spLocks noGrp="1"/>
          </p:cNvSpPr>
          <p:nvPr>
            <p:ph idx="1"/>
          </p:nvPr>
        </p:nvSpPr>
        <p:spPr>
          <a:xfrm>
            <a:off x="627185" y="1417662"/>
            <a:ext cx="4802945" cy="4351338"/>
          </a:xfrm>
        </p:spPr>
        <p:txBody>
          <a:bodyPr>
            <a:noAutofit/>
          </a:bodyPr>
          <a:lstStyle/>
          <a:p>
            <a:pPr marL="0" indent="0">
              <a:buNone/>
            </a:pPr>
            <a:r>
              <a:rPr lang="en-US" sz="3200" dirty="0">
                <a:latin typeface="Comic Sans MS" panose="030F0702030302020204" pitchFamily="66" charset="0"/>
              </a:rPr>
              <a:t>We wanted to see what do we already know about energy</a:t>
            </a:r>
            <a:r>
              <a:rPr lang="el-GR" sz="3200" dirty="0">
                <a:latin typeface="Comic Sans MS" panose="030F0702030302020204" pitchFamily="66" charset="0"/>
              </a:rPr>
              <a:t>,</a:t>
            </a:r>
            <a:r>
              <a:rPr lang="en-US" sz="3200" dirty="0">
                <a:latin typeface="Comic Sans MS" panose="030F0702030302020204" pitchFamily="66" charset="0"/>
              </a:rPr>
              <a:t> so our teacher asked us to make a brainstorm. Each one of us thought and wrote words that are related with energy. </a:t>
            </a:r>
          </a:p>
          <a:p>
            <a:pPr marL="0" indent="0">
              <a:buNone/>
            </a:pPr>
            <a:r>
              <a:rPr lang="en-US" sz="3200" dirty="0">
                <a:latin typeface="Comic Sans MS" panose="030F0702030302020204" pitchFamily="66" charset="0"/>
              </a:rPr>
              <a:t>Here are some of our brainstorms.</a:t>
            </a:r>
            <a:endParaRPr lang="el-CY" sz="3200" dirty="0">
              <a:latin typeface="Comic Sans MS" panose="030F0702030302020204" pitchFamily="66" charset="0"/>
            </a:endParaRPr>
          </a:p>
        </p:txBody>
      </p:sp>
      <p:pic>
        <p:nvPicPr>
          <p:cNvPr id="2052" name="Picture 4">
            <a:extLst>
              <a:ext uri="{FF2B5EF4-FFF2-40B4-BE49-F238E27FC236}">
                <a16:creationId xmlns:a16="http://schemas.microsoft.com/office/drawing/2014/main" id="{80DC0206-A5D7-4DB0-98D1-CE4CF853E4B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t="17381" b="10061"/>
          <a:stretch/>
        </p:blipFill>
        <p:spPr bwMode="auto">
          <a:xfrm rot="16200000">
            <a:off x="6257410" y="2779520"/>
            <a:ext cx="2886075" cy="4540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591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78C0-9930-460A-B081-439A9BB821D3}"/>
              </a:ext>
            </a:extLst>
          </p:cNvPr>
          <p:cNvSpPr>
            <a:spLocks noGrp="1"/>
          </p:cNvSpPr>
          <p:nvPr>
            <p:ph type="title"/>
          </p:nvPr>
        </p:nvSpPr>
        <p:spPr>
          <a:xfrm>
            <a:off x="325903" y="351694"/>
            <a:ext cx="5014067" cy="2053882"/>
          </a:xfrm>
        </p:spPr>
        <p:txBody>
          <a:bodyPr>
            <a:normAutofit/>
          </a:bodyPr>
          <a:lstStyle/>
          <a:p>
            <a:r>
              <a:rPr lang="en-US" dirty="0">
                <a:latin typeface="Comic Sans MS" panose="030F0702030302020204" pitchFamily="66" charset="0"/>
              </a:rPr>
              <a:t>Some of us knew a lot about energy… </a:t>
            </a:r>
            <a:br>
              <a:rPr lang="en-US" dirty="0"/>
            </a:br>
            <a:endParaRPr lang="el-CY" dirty="0"/>
          </a:p>
        </p:txBody>
      </p:sp>
      <p:sp>
        <p:nvSpPr>
          <p:cNvPr id="3" name="Content Placeholder 2">
            <a:extLst>
              <a:ext uri="{FF2B5EF4-FFF2-40B4-BE49-F238E27FC236}">
                <a16:creationId xmlns:a16="http://schemas.microsoft.com/office/drawing/2014/main" id="{A6BA65A3-4736-4F9B-9484-9782F43210B5}"/>
              </a:ext>
            </a:extLst>
          </p:cNvPr>
          <p:cNvSpPr>
            <a:spLocks noGrp="1"/>
          </p:cNvSpPr>
          <p:nvPr>
            <p:ph idx="1"/>
          </p:nvPr>
        </p:nvSpPr>
        <p:spPr>
          <a:xfrm>
            <a:off x="7027985" y="351694"/>
            <a:ext cx="4437184" cy="1252023"/>
          </a:xfrm>
        </p:spPr>
        <p:txBody>
          <a:bodyPr>
            <a:normAutofit/>
          </a:bodyPr>
          <a:lstStyle/>
          <a:p>
            <a:pPr marL="0" indent="0">
              <a:buNone/>
            </a:pPr>
            <a:r>
              <a:rPr lang="en-US" sz="4000" dirty="0">
                <a:latin typeface="Comic Sans MS" panose="030F0702030302020204" pitchFamily="66" charset="0"/>
              </a:rPr>
              <a:t>and some of us knew only a few…</a:t>
            </a:r>
            <a:endParaRPr lang="el-CY" sz="4000" dirty="0">
              <a:latin typeface="Comic Sans MS" panose="030F0702030302020204" pitchFamily="66" charset="0"/>
            </a:endParaRPr>
          </a:p>
        </p:txBody>
      </p:sp>
      <p:pic>
        <p:nvPicPr>
          <p:cNvPr id="3076" name="Picture 4">
            <a:extLst>
              <a:ext uri="{FF2B5EF4-FFF2-40B4-BE49-F238E27FC236}">
                <a16:creationId xmlns:a16="http://schemas.microsoft.com/office/drawing/2014/main" id="{115294DC-F854-43A1-9149-663FD992B88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19542" b="14355"/>
          <a:stretch/>
        </p:blipFill>
        <p:spPr bwMode="auto">
          <a:xfrm rot="16200000">
            <a:off x="1267788" y="1045207"/>
            <a:ext cx="3360599" cy="48168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6C5D63-7875-4C4C-A28C-C0171F606826}"/>
              </a:ext>
            </a:extLst>
          </p:cNvPr>
          <p:cNvSpPr txBox="1"/>
          <p:nvPr/>
        </p:nvSpPr>
        <p:spPr>
          <a:xfrm>
            <a:off x="2039815" y="5217247"/>
            <a:ext cx="8553157" cy="1323439"/>
          </a:xfrm>
          <a:prstGeom prst="rect">
            <a:avLst/>
          </a:prstGeom>
          <a:noFill/>
        </p:spPr>
        <p:txBody>
          <a:bodyPr wrap="square" rtlCol="0">
            <a:spAutoFit/>
          </a:bodyPr>
          <a:lstStyle/>
          <a:p>
            <a:pPr algn="ctr"/>
            <a:r>
              <a:rPr lang="en-US" sz="4000" dirty="0">
                <a:latin typeface="Comic Sans MS" panose="030F0702030302020204" pitchFamily="66" charset="0"/>
              </a:rPr>
              <a:t>But we all agreed that we wanted to learn more</a:t>
            </a:r>
            <a:r>
              <a:rPr lang="en-US" sz="4000" dirty="0"/>
              <a:t>…</a:t>
            </a:r>
            <a:endParaRPr lang="el-CY" sz="4000" dirty="0"/>
          </a:p>
        </p:txBody>
      </p:sp>
      <p:pic>
        <p:nvPicPr>
          <p:cNvPr id="3078" name="Picture 6">
            <a:extLst>
              <a:ext uri="{FF2B5EF4-FFF2-40B4-BE49-F238E27FC236}">
                <a16:creationId xmlns:a16="http://schemas.microsoft.com/office/drawing/2014/main" id="{65FD4945-94D8-4A52-A422-5508642AF5B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4278" t="23092" b="22012"/>
          <a:stretch/>
        </p:blipFill>
        <p:spPr bwMode="auto">
          <a:xfrm rot="16677076">
            <a:off x="6731263" y="1348771"/>
            <a:ext cx="2474011" cy="34353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04AD12F-F718-441D-8BC2-6CB70B7646E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9431" t="20672" r="3815" b="25464"/>
          <a:stretch/>
        </p:blipFill>
        <p:spPr bwMode="auto">
          <a:xfrm rot="17173914">
            <a:off x="9345451" y="2845850"/>
            <a:ext cx="2016742" cy="271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80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AEB92-1BDD-442F-8340-C014DEAF6745}"/>
              </a:ext>
            </a:extLst>
          </p:cNvPr>
          <p:cNvSpPr>
            <a:spLocks noGrp="1"/>
          </p:cNvSpPr>
          <p:nvPr>
            <p:ph type="title"/>
          </p:nvPr>
        </p:nvSpPr>
        <p:spPr>
          <a:xfrm>
            <a:off x="838200" y="365125"/>
            <a:ext cx="8952914" cy="900967"/>
          </a:xfrm>
          <a:solidFill>
            <a:srgbClr val="92D050"/>
          </a:solidFill>
        </p:spPr>
        <p:txBody>
          <a:bodyPr>
            <a:normAutofit fontScale="90000"/>
          </a:bodyPr>
          <a:lstStyle/>
          <a:p>
            <a:r>
              <a:rPr lang="en-US" dirty="0">
                <a:latin typeface="Comic Sans MS" panose="030F0702030302020204" pitchFamily="66" charset="0"/>
              </a:rPr>
              <a:t>Our conclusions from the brainstorm</a:t>
            </a:r>
            <a:r>
              <a:rPr lang="en-US" dirty="0"/>
              <a:t>:</a:t>
            </a:r>
            <a:endParaRPr lang="el-CY" dirty="0"/>
          </a:p>
        </p:txBody>
      </p:sp>
      <p:sp>
        <p:nvSpPr>
          <p:cNvPr id="3" name="Content Placeholder 2">
            <a:extLst>
              <a:ext uri="{FF2B5EF4-FFF2-40B4-BE49-F238E27FC236}">
                <a16:creationId xmlns:a16="http://schemas.microsoft.com/office/drawing/2014/main" id="{B61B5D89-245E-4BE7-B69D-7C8F0FB9CB3C}"/>
              </a:ext>
            </a:extLst>
          </p:cNvPr>
          <p:cNvSpPr>
            <a:spLocks noGrp="1"/>
          </p:cNvSpPr>
          <p:nvPr>
            <p:ph idx="1"/>
          </p:nvPr>
        </p:nvSpPr>
        <p:spPr>
          <a:xfrm>
            <a:off x="744416" y="1617785"/>
            <a:ext cx="7344508" cy="4875090"/>
          </a:xfrm>
        </p:spPr>
        <p:txBody>
          <a:bodyPr>
            <a:normAutofit/>
          </a:bodyPr>
          <a:lstStyle/>
          <a:p>
            <a:pPr lvl="0"/>
            <a:r>
              <a:rPr lang="en-US" sz="3200" dirty="0">
                <a:latin typeface="Comic Sans MS" panose="030F0702030302020204" pitchFamily="66" charset="0"/>
              </a:rPr>
              <a:t>Children mainly mentioned that they Know four energy sources:  wind (51%), sun (42%), fuel (32%) and energy of water (30%). They Know sun as energy source because almost every house in Cyprus uses solar water heater. They also Know wind as energy source because they see wind energy parks and solar panels frequently here in Cyprus.</a:t>
            </a:r>
            <a:endParaRPr lang="el-CY" dirty="0"/>
          </a:p>
        </p:txBody>
      </p:sp>
      <p:pic>
        <p:nvPicPr>
          <p:cNvPr id="4" name="Picture 3">
            <a:extLst>
              <a:ext uri="{FF2B5EF4-FFF2-40B4-BE49-F238E27FC236}">
                <a16:creationId xmlns:a16="http://schemas.microsoft.com/office/drawing/2014/main" id="{6B8C0144-4CD9-4B53-A08B-99A0367CFB7B}"/>
              </a:ext>
            </a:extLst>
          </p:cNvPr>
          <p:cNvPicPr>
            <a:picLocks noChangeAspect="1"/>
          </p:cNvPicPr>
          <p:nvPr/>
        </p:nvPicPr>
        <p:blipFill rotWithShape="1">
          <a:blip r:embed="rId2"/>
          <a:srcRect t="24369"/>
          <a:stretch/>
        </p:blipFill>
        <p:spPr>
          <a:xfrm>
            <a:off x="8088924" y="4360985"/>
            <a:ext cx="3758417" cy="2131890"/>
          </a:xfrm>
          <a:prstGeom prst="rect">
            <a:avLst/>
          </a:prstGeom>
        </p:spPr>
      </p:pic>
      <p:pic>
        <p:nvPicPr>
          <p:cNvPr id="1026" name="Picture 2" descr="Σχετική εικόνα">
            <a:extLst>
              <a:ext uri="{FF2B5EF4-FFF2-40B4-BE49-F238E27FC236}">
                <a16:creationId xmlns:a16="http://schemas.microsoft.com/office/drawing/2014/main" id="{C62C5EAB-AD30-4F6A-905B-7B538F332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8924" y="1595390"/>
            <a:ext cx="3655161" cy="2459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0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CB3201-2004-40C0-B7F8-371ED276E822}"/>
              </a:ext>
            </a:extLst>
          </p:cNvPr>
          <p:cNvSpPr>
            <a:spLocks noGrp="1"/>
          </p:cNvSpPr>
          <p:nvPr>
            <p:ph idx="1"/>
          </p:nvPr>
        </p:nvSpPr>
        <p:spPr>
          <a:xfrm>
            <a:off x="514643" y="495263"/>
            <a:ext cx="7306994" cy="5867474"/>
          </a:xfrm>
        </p:spPr>
        <p:txBody>
          <a:bodyPr>
            <a:normAutofit lnSpcReduction="10000"/>
          </a:bodyPr>
          <a:lstStyle/>
          <a:p>
            <a:r>
              <a:rPr lang="en-US" sz="3200" dirty="0">
                <a:latin typeface="Comic Sans MS" panose="030F0702030302020204" pitchFamily="66" charset="0"/>
              </a:rPr>
              <a:t>The most common type of energy among the pupils was electricity (59%), hydroelectric energy (61%) and Kinetic energy (30%). Children know electricity because is the most common energy in Cyprus. Pupils mentioned hydroelectric energy because their classmates explained to them a lot of things about this energy through the experience they had from their visit in </a:t>
            </a:r>
            <a:r>
              <a:rPr lang="en-US" sz="3200" dirty="0" err="1">
                <a:latin typeface="Comic Sans MS" panose="030F0702030302020204" pitchFamily="66" charset="0"/>
              </a:rPr>
              <a:t>Zeberio</a:t>
            </a:r>
            <a:r>
              <a:rPr lang="en-US" sz="3200" dirty="0">
                <a:latin typeface="Comic Sans MS" panose="030F0702030302020204" pitchFamily="66" charset="0"/>
              </a:rPr>
              <a:t>.  They also know kinetic energy because they studied this energy in Technology subject. </a:t>
            </a:r>
            <a:endParaRPr lang="el-CY" sz="3200" dirty="0">
              <a:latin typeface="Comic Sans MS" panose="030F0702030302020204" pitchFamily="66" charset="0"/>
            </a:endParaRPr>
          </a:p>
          <a:p>
            <a:endParaRPr lang="el-CY" dirty="0"/>
          </a:p>
        </p:txBody>
      </p:sp>
      <p:pic>
        <p:nvPicPr>
          <p:cNvPr id="4" name="Picture 3">
            <a:extLst>
              <a:ext uri="{FF2B5EF4-FFF2-40B4-BE49-F238E27FC236}">
                <a16:creationId xmlns:a16="http://schemas.microsoft.com/office/drawing/2014/main" id="{0CDBBCFC-4143-4D0F-8F96-6296B3FAE316}"/>
              </a:ext>
            </a:extLst>
          </p:cNvPr>
          <p:cNvPicPr>
            <a:picLocks noChangeAspect="1"/>
          </p:cNvPicPr>
          <p:nvPr/>
        </p:nvPicPr>
        <p:blipFill rotWithShape="1">
          <a:blip r:embed="rId2"/>
          <a:srcRect l="16785"/>
          <a:stretch/>
        </p:blipFill>
        <p:spPr>
          <a:xfrm>
            <a:off x="7962313" y="287317"/>
            <a:ext cx="3487249" cy="3141683"/>
          </a:xfrm>
          <a:prstGeom prst="rect">
            <a:avLst/>
          </a:prstGeom>
        </p:spPr>
      </p:pic>
      <p:pic>
        <p:nvPicPr>
          <p:cNvPr id="2050" name="Picture 2">
            <a:extLst>
              <a:ext uri="{FF2B5EF4-FFF2-40B4-BE49-F238E27FC236}">
                <a16:creationId xmlns:a16="http://schemas.microsoft.com/office/drawing/2014/main" id="{9A170A92-E4AB-47AE-A4A8-8598E7701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637" y="3530949"/>
            <a:ext cx="4054645" cy="303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385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13BD4-D87B-4BE2-B10B-86C67C8E4C23}"/>
              </a:ext>
            </a:extLst>
          </p:cNvPr>
          <p:cNvSpPr>
            <a:spLocks noGrp="1"/>
          </p:cNvSpPr>
          <p:nvPr>
            <p:ph idx="1"/>
          </p:nvPr>
        </p:nvSpPr>
        <p:spPr>
          <a:xfrm>
            <a:off x="416169" y="508366"/>
            <a:ext cx="6069037" cy="5841268"/>
          </a:xfrm>
        </p:spPr>
        <p:txBody>
          <a:bodyPr>
            <a:normAutofit/>
          </a:bodyPr>
          <a:lstStyle/>
          <a:p>
            <a:r>
              <a:rPr lang="en-US" sz="3200" dirty="0">
                <a:latin typeface="Comic Sans MS" panose="030F0702030302020204" pitchFamily="66" charset="0"/>
              </a:rPr>
              <a:t>Children know mainly electric appliances (48%) and gasoline powered devices (28%), because they use them a lot in everyday life. They also mentioned wind powered devices (22%) and solar devices (4%). The last two kinds of devices are new in Cyprus. Children learned about wind powered devices because they studied old windmills in Greek lessons</a:t>
            </a:r>
            <a:r>
              <a:rPr lang="en-US" dirty="0"/>
              <a:t>. </a:t>
            </a:r>
            <a:endParaRPr lang="el-CY" dirty="0"/>
          </a:p>
        </p:txBody>
      </p:sp>
      <p:pic>
        <p:nvPicPr>
          <p:cNvPr id="4" name="Picture 3">
            <a:extLst>
              <a:ext uri="{FF2B5EF4-FFF2-40B4-BE49-F238E27FC236}">
                <a16:creationId xmlns:a16="http://schemas.microsoft.com/office/drawing/2014/main" id="{78A2EF4B-B546-4336-9007-81E4D91B50F9}"/>
              </a:ext>
            </a:extLst>
          </p:cNvPr>
          <p:cNvPicPr>
            <a:picLocks noChangeAspect="1"/>
          </p:cNvPicPr>
          <p:nvPr/>
        </p:nvPicPr>
        <p:blipFill>
          <a:blip r:embed="rId2"/>
          <a:stretch>
            <a:fillRect/>
          </a:stretch>
        </p:blipFill>
        <p:spPr>
          <a:xfrm rot="255270">
            <a:off x="8077199" y="2981974"/>
            <a:ext cx="2912013" cy="3589560"/>
          </a:xfrm>
          <a:prstGeom prst="rect">
            <a:avLst/>
          </a:prstGeom>
        </p:spPr>
      </p:pic>
      <p:pic>
        <p:nvPicPr>
          <p:cNvPr id="5" name="Picture 4">
            <a:extLst>
              <a:ext uri="{FF2B5EF4-FFF2-40B4-BE49-F238E27FC236}">
                <a16:creationId xmlns:a16="http://schemas.microsoft.com/office/drawing/2014/main" id="{91A175DC-0B99-44FF-9358-5ACD333F774A}"/>
              </a:ext>
            </a:extLst>
          </p:cNvPr>
          <p:cNvPicPr>
            <a:picLocks noChangeAspect="1"/>
          </p:cNvPicPr>
          <p:nvPr/>
        </p:nvPicPr>
        <p:blipFill>
          <a:blip r:embed="rId3"/>
          <a:stretch>
            <a:fillRect/>
          </a:stretch>
        </p:blipFill>
        <p:spPr>
          <a:xfrm>
            <a:off x="6743114" y="183395"/>
            <a:ext cx="4637649" cy="2782590"/>
          </a:xfrm>
          <a:prstGeom prst="rect">
            <a:avLst/>
          </a:prstGeom>
        </p:spPr>
      </p:pic>
    </p:spTree>
    <p:extLst>
      <p:ext uri="{BB962C8B-B14F-4D97-AF65-F5344CB8AC3E}">
        <p14:creationId xmlns:p14="http://schemas.microsoft.com/office/powerpoint/2010/main" val="255794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3967-187B-4DB8-A752-63193D43758E}"/>
              </a:ext>
            </a:extLst>
          </p:cNvPr>
          <p:cNvSpPr>
            <a:spLocks noGrp="1"/>
          </p:cNvSpPr>
          <p:nvPr>
            <p:ph type="title"/>
          </p:nvPr>
        </p:nvSpPr>
        <p:spPr>
          <a:xfrm>
            <a:off x="838201" y="121455"/>
            <a:ext cx="4546282" cy="883140"/>
          </a:xfrm>
          <a:solidFill>
            <a:srgbClr val="92D050"/>
          </a:solidFill>
        </p:spPr>
        <p:txBody>
          <a:bodyPr>
            <a:normAutofit/>
          </a:bodyPr>
          <a:lstStyle/>
          <a:p>
            <a:pPr algn="ctr"/>
            <a:r>
              <a:rPr lang="en-US" dirty="0">
                <a:latin typeface="Comic Sans MS" panose="030F0702030302020204" pitchFamily="66" charset="0"/>
              </a:rPr>
              <a:t>Energy Hunt</a:t>
            </a:r>
            <a:endParaRPr lang="el-CY"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6653C936-7355-438C-B58E-132700C4DB8B}"/>
              </a:ext>
            </a:extLst>
          </p:cNvPr>
          <p:cNvSpPr>
            <a:spLocks noGrp="1"/>
          </p:cNvSpPr>
          <p:nvPr>
            <p:ph idx="1"/>
          </p:nvPr>
        </p:nvSpPr>
        <p:spPr>
          <a:xfrm>
            <a:off x="655320" y="1280160"/>
            <a:ext cx="6505135" cy="4573246"/>
          </a:xfrm>
        </p:spPr>
        <p:txBody>
          <a:bodyPr>
            <a:normAutofit lnSpcReduction="10000"/>
          </a:bodyPr>
          <a:lstStyle/>
          <a:p>
            <a:pPr marL="0" indent="0">
              <a:buNone/>
            </a:pPr>
            <a:r>
              <a:rPr lang="en-US" sz="4000" dirty="0">
                <a:latin typeface="Comic Sans MS" panose="030F0702030302020204" pitchFamily="66" charset="0"/>
              </a:rPr>
              <a:t>Then, we went on an energy hunt. Each one of us thought and wrote 10 things from our daily lives that need energy to work. We were a bit uncertain of what to write at first but we managed eventually!!!</a:t>
            </a:r>
          </a:p>
          <a:p>
            <a:endParaRPr lang="el-CY" dirty="0"/>
          </a:p>
        </p:txBody>
      </p:sp>
      <p:pic>
        <p:nvPicPr>
          <p:cNvPr id="4098" name="Picture 2">
            <a:extLst>
              <a:ext uri="{FF2B5EF4-FFF2-40B4-BE49-F238E27FC236}">
                <a16:creationId xmlns:a16="http://schemas.microsoft.com/office/drawing/2014/main" id="{15F0E266-3054-4204-88BA-D19A6968376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060" t="25140" r="21749" b="23846"/>
          <a:stretch/>
        </p:blipFill>
        <p:spPr bwMode="auto">
          <a:xfrm rot="473305">
            <a:off x="7158132" y="301788"/>
            <a:ext cx="2471614" cy="38447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5A4200BB-DB4C-4E45-B647-F8959B2C5C3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t="11360" b="19964"/>
          <a:stretch/>
        </p:blipFill>
        <p:spPr bwMode="auto">
          <a:xfrm rot="555944">
            <a:off x="9092463" y="2406095"/>
            <a:ext cx="2570091" cy="382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02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E925-3EB6-495F-A90E-EA6EB24DC0C1}"/>
              </a:ext>
            </a:extLst>
          </p:cNvPr>
          <p:cNvSpPr>
            <a:spLocks noGrp="1"/>
          </p:cNvSpPr>
          <p:nvPr>
            <p:ph type="title"/>
          </p:nvPr>
        </p:nvSpPr>
        <p:spPr>
          <a:xfrm>
            <a:off x="328466" y="203580"/>
            <a:ext cx="10515600" cy="2110154"/>
          </a:xfrm>
        </p:spPr>
        <p:txBody>
          <a:bodyPr>
            <a:normAutofit/>
          </a:bodyPr>
          <a:lstStyle/>
          <a:p>
            <a:r>
              <a:rPr lang="en-US" sz="3600" dirty="0">
                <a:latin typeface="Comic Sans MS" panose="030F0702030302020204" pitchFamily="66" charset="0"/>
              </a:rPr>
              <a:t>Then we announced what we wrote to the class and concluded that most of us had written the same things more or less.</a:t>
            </a:r>
            <a:br>
              <a:rPr lang="en-US" sz="3600" dirty="0">
                <a:latin typeface="Comic Sans MS" panose="030F0702030302020204" pitchFamily="66" charset="0"/>
              </a:rPr>
            </a:br>
            <a:endParaRPr lang="el-CY" sz="3600" dirty="0"/>
          </a:p>
        </p:txBody>
      </p:sp>
      <p:sp>
        <p:nvSpPr>
          <p:cNvPr id="3" name="Content Placeholder 2">
            <a:extLst>
              <a:ext uri="{FF2B5EF4-FFF2-40B4-BE49-F238E27FC236}">
                <a16:creationId xmlns:a16="http://schemas.microsoft.com/office/drawing/2014/main" id="{56071CDD-0682-486E-82BA-F42DC2ED9324}"/>
              </a:ext>
            </a:extLst>
          </p:cNvPr>
          <p:cNvSpPr>
            <a:spLocks noGrp="1"/>
          </p:cNvSpPr>
          <p:nvPr>
            <p:ph idx="1"/>
          </p:nvPr>
        </p:nvSpPr>
        <p:spPr>
          <a:xfrm>
            <a:off x="328466" y="1891703"/>
            <a:ext cx="7510100" cy="4762717"/>
          </a:xfrm>
        </p:spPr>
        <p:txBody>
          <a:bodyPr>
            <a:normAutofit fontScale="77500" lnSpcReduction="20000"/>
          </a:bodyPr>
          <a:lstStyle/>
          <a:p>
            <a:pPr marL="0" indent="0">
              <a:lnSpc>
                <a:spcPct val="120000"/>
              </a:lnSpc>
              <a:buNone/>
            </a:pPr>
            <a:r>
              <a:rPr lang="en-US" sz="3900" dirty="0">
                <a:latin typeface="Comic Sans MS" panose="030F0702030302020204" pitchFamily="66" charset="0"/>
              </a:rPr>
              <a:t>Most of us wrote : television, laptop, PlayStation, lamp, refrigerator, kitchen oven, washing machine, clock, car, heaters, etc.</a:t>
            </a:r>
          </a:p>
          <a:p>
            <a:pPr marL="0" indent="0">
              <a:lnSpc>
                <a:spcPct val="120000"/>
              </a:lnSpc>
              <a:buNone/>
            </a:pPr>
            <a:r>
              <a:rPr lang="en-US" sz="3900" dirty="0">
                <a:latin typeface="Comic Sans MS" panose="030F0702030302020204" pitchFamily="66" charset="0"/>
              </a:rPr>
              <a:t>But, to be honest, we also made a few mistakes and wrote things that were wrong… </a:t>
            </a:r>
          </a:p>
          <a:p>
            <a:pPr marL="0" indent="0">
              <a:lnSpc>
                <a:spcPct val="120000"/>
              </a:lnSpc>
              <a:buNone/>
            </a:pPr>
            <a:r>
              <a:rPr lang="en-US" sz="3900" dirty="0">
                <a:latin typeface="Comic Sans MS" panose="030F0702030302020204" pitchFamily="66" charset="0"/>
              </a:rPr>
              <a:t>We noticed that most of the things we use in our daily lives use </a:t>
            </a:r>
            <a:r>
              <a:rPr lang="en-US" sz="3900" b="1" dirty="0">
                <a:latin typeface="Comic Sans MS" panose="030F0702030302020204" pitchFamily="66" charset="0"/>
              </a:rPr>
              <a:t>electric energy.</a:t>
            </a:r>
          </a:p>
          <a:p>
            <a:pPr marL="0" indent="0">
              <a:buNone/>
            </a:pPr>
            <a:endParaRPr lang="el-CY" sz="3900" dirty="0">
              <a:latin typeface="Comic Sans MS" panose="030F0702030302020204" pitchFamily="66" charset="0"/>
            </a:endParaRPr>
          </a:p>
        </p:txBody>
      </p:sp>
      <p:pic>
        <p:nvPicPr>
          <p:cNvPr id="4" name="Picture 4">
            <a:extLst>
              <a:ext uri="{FF2B5EF4-FFF2-40B4-BE49-F238E27FC236}">
                <a16:creationId xmlns:a16="http://schemas.microsoft.com/office/drawing/2014/main" id="{E34CC5B2-2C4B-4FCC-B0F1-03C7255147F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5662" b="19821"/>
          <a:stretch/>
        </p:blipFill>
        <p:spPr bwMode="auto">
          <a:xfrm rot="326865">
            <a:off x="8010533" y="2290660"/>
            <a:ext cx="2886075" cy="376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315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846</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Comic Sans MS</vt:lpstr>
      <vt:lpstr>Office Theme</vt:lpstr>
      <vt:lpstr>Energytech journey</vt:lpstr>
      <vt:lpstr>Making our energytech books</vt:lpstr>
      <vt:lpstr>What do we know about energy?</vt:lpstr>
      <vt:lpstr>Some of us knew a lot about energy…  </vt:lpstr>
      <vt:lpstr>Our conclusions from the brainstorm:</vt:lpstr>
      <vt:lpstr>PowerPoint Presentation</vt:lpstr>
      <vt:lpstr>PowerPoint Presentation</vt:lpstr>
      <vt:lpstr>Energy Hunt</vt:lpstr>
      <vt:lpstr>Then we announced what we wrote to the class and concluded that most of us had written the same things more or less. </vt:lpstr>
      <vt:lpstr>Then we decided to focus on some of the things that we had written and find out more information about each one, like:  </vt:lpstr>
      <vt:lpstr>we shared our previous knowledge and discussed with our classmates </vt:lpstr>
      <vt:lpstr>PowerPoint Presentation</vt:lpstr>
      <vt:lpstr>we had real devices in class and saw how they work.</vt:lpstr>
      <vt:lpstr>PowerPoint Presentation</vt:lpstr>
      <vt:lpstr>These are the things we chose:</vt:lpstr>
      <vt:lpstr>Conclusions</vt:lpstr>
      <vt:lpstr>In the past years</vt:lpstr>
    </vt:vector>
  </TitlesOfParts>
  <Company>Ministry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Andreas</cp:lastModifiedBy>
  <cp:revision>32</cp:revision>
  <dcterms:created xsi:type="dcterms:W3CDTF">2020-01-09T11:02:36Z</dcterms:created>
  <dcterms:modified xsi:type="dcterms:W3CDTF">2020-01-13T16:55:24Z</dcterms:modified>
</cp:coreProperties>
</file>