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Montserrat"/>
      <p:regular r:id="rId16"/>
      <p:bold r:id="rId17"/>
      <p:italic r:id="rId18"/>
      <p:boldItalic r:id="rId19"/>
    </p:embeddedFont>
    <p:embeddedFont>
      <p:font typeface="Lato"/>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Lato-regular.fntdata"/><Relationship Id="rId11" Type="http://schemas.openxmlformats.org/officeDocument/2006/relationships/slide" Target="slides/slide6.xml"/><Relationship Id="rId22" Type="http://schemas.openxmlformats.org/officeDocument/2006/relationships/font" Target="fonts/Lato-italic.fntdata"/><Relationship Id="rId10" Type="http://schemas.openxmlformats.org/officeDocument/2006/relationships/slide" Target="slides/slide5.xml"/><Relationship Id="rId21" Type="http://schemas.openxmlformats.org/officeDocument/2006/relationships/font" Target="fonts/Lato-bold.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Lat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Montserrat-bold.fntdata"/><Relationship Id="rId16" Type="http://schemas.openxmlformats.org/officeDocument/2006/relationships/font" Target="fonts/Montserrat-regular.fntdata"/><Relationship Id="rId5" Type="http://schemas.openxmlformats.org/officeDocument/2006/relationships/notesMaster" Target="notesMasters/notesMaster1.xml"/><Relationship Id="rId19" Type="http://schemas.openxmlformats.org/officeDocument/2006/relationships/font" Target="fonts/Montserrat-boldItalic.fntdata"/><Relationship Id="rId6" Type="http://schemas.openxmlformats.org/officeDocument/2006/relationships/slide" Target="slides/slide1.xml"/><Relationship Id="rId18" Type="http://schemas.openxmlformats.org/officeDocument/2006/relationships/font" Target="fonts/Montserrat-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18f36a81d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18f36a81d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18f36a81d2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18f36a81d2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18f36a81d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18f36a81d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18f36a81d2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118f36a81d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18f36a81d2_1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18f36a81d2_1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18f36a81d2_1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18f36a81d2_1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18f36a81d2_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18f36a81d2_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18f36a81d2_1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18f36a81d2_1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18f36a81d2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118f36a81d2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lv"/>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2643124"/>
            <a:ext cx="4776000" cy="1218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27" name="Google Shape;12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lv"/>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lv"/>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lv"/>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lv"/>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lv"/>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lv"/>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lv"/>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lv"/>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lv"/>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lv"/>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lv"/>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3"/>
          <p:cNvSpPr txBox="1"/>
          <p:nvPr>
            <p:ph type="ctrTitle"/>
          </p:nvPr>
        </p:nvSpPr>
        <p:spPr>
          <a:xfrm>
            <a:off x="3056050" y="478200"/>
            <a:ext cx="5602200" cy="157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lv" sz="5000"/>
              <a:t>Energy hunt in our school </a:t>
            </a:r>
            <a:endParaRPr b="1" sz="5000"/>
          </a:p>
        </p:txBody>
      </p:sp>
      <p:sp>
        <p:nvSpPr>
          <p:cNvPr id="135" name="Google Shape;135;p13"/>
          <p:cNvSpPr txBox="1"/>
          <p:nvPr>
            <p:ph idx="1" type="subTitle"/>
          </p:nvPr>
        </p:nvSpPr>
        <p:spPr>
          <a:xfrm>
            <a:off x="844325" y="4197725"/>
            <a:ext cx="3046500" cy="50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018"/>
              <a:buNone/>
            </a:pPr>
            <a:r>
              <a:rPr lang="lv" sz="1865"/>
              <a:t>Saldus Elementary school</a:t>
            </a:r>
            <a:endParaRPr sz="1865"/>
          </a:p>
        </p:txBody>
      </p:sp>
      <p:pic>
        <p:nvPicPr>
          <p:cNvPr id="136" name="Google Shape;136;p13"/>
          <p:cNvPicPr preferRelativeResize="0"/>
          <p:nvPr/>
        </p:nvPicPr>
        <p:blipFill>
          <a:blip r:embed="rId3">
            <a:alphaModFix/>
          </a:blip>
          <a:stretch>
            <a:fillRect/>
          </a:stretch>
        </p:blipFill>
        <p:spPr>
          <a:xfrm>
            <a:off x="6967700" y="2419000"/>
            <a:ext cx="1690550" cy="2284826"/>
          </a:xfrm>
          <a:prstGeom prst="rect">
            <a:avLst/>
          </a:prstGeom>
          <a:noFill/>
          <a:ln>
            <a:noFill/>
          </a:ln>
          <a:effectLst>
            <a:outerShdw blurRad="57150" rotWithShape="0" algn="bl" dir="7380000" dist="19050">
              <a:srgbClr val="202124">
                <a:alpha val="5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2"/>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sz="3000">
              <a:latin typeface="Montserrat"/>
              <a:ea typeface="Montserrat"/>
              <a:cs typeface="Montserrat"/>
              <a:sym typeface="Montserrat"/>
            </a:endParaRPr>
          </a:p>
        </p:txBody>
      </p:sp>
      <p:pic>
        <p:nvPicPr>
          <p:cNvPr id="211" name="Google Shape;211;p22"/>
          <p:cNvPicPr preferRelativeResize="0"/>
          <p:nvPr/>
        </p:nvPicPr>
        <p:blipFill>
          <a:blip r:embed="rId3">
            <a:alphaModFix/>
          </a:blip>
          <a:stretch>
            <a:fillRect/>
          </a:stretch>
        </p:blipFill>
        <p:spPr>
          <a:xfrm>
            <a:off x="4575" y="0"/>
            <a:ext cx="9339926" cy="5258975"/>
          </a:xfrm>
          <a:prstGeom prst="rect">
            <a:avLst/>
          </a:prstGeom>
          <a:noFill/>
          <a:ln>
            <a:noFill/>
          </a:ln>
        </p:spPr>
      </p:pic>
      <p:sp>
        <p:nvSpPr>
          <p:cNvPr id="212" name="Google Shape;212;p22"/>
          <p:cNvSpPr txBox="1"/>
          <p:nvPr>
            <p:ph type="title"/>
          </p:nvPr>
        </p:nvSpPr>
        <p:spPr>
          <a:xfrm>
            <a:off x="1171550" y="1768850"/>
            <a:ext cx="7038900" cy="914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lv" sz="3300"/>
              <a:t>Thank you for your attention!</a:t>
            </a:r>
            <a:endParaRPr b="1" sz="3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4"/>
          <p:cNvSpPr txBox="1"/>
          <p:nvPr>
            <p:ph type="title"/>
          </p:nvPr>
        </p:nvSpPr>
        <p:spPr>
          <a:xfrm>
            <a:off x="1570175" y="468975"/>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lv" sz="2600"/>
              <a:t>Discussion</a:t>
            </a:r>
            <a:endParaRPr b="1" sz="2600"/>
          </a:p>
        </p:txBody>
      </p:sp>
      <p:sp>
        <p:nvSpPr>
          <p:cNvPr id="142" name="Google Shape;142;p14"/>
          <p:cNvSpPr txBox="1"/>
          <p:nvPr>
            <p:ph idx="1" type="body"/>
          </p:nvPr>
        </p:nvSpPr>
        <p:spPr>
          <a:xfrm>
            <a:off x="126600" y="1452075"/>
            <a:ext cx="52185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lv" sz="1400"/>
              <a:t>Before we made the presentation we had a discussion about:</a:t>
            </a:r>
            <a:endParaRPr b="1" sz="1400"/>
          </a:p>
          <a:p>
            <a:pPr indent="-317500" lvl="0" marL="457200" rtl="0" algn="l">
              <a:spcBef>
                <a:spcPts val="1200"/>
              </a:spcBef>
              <a:spcAft>
                <a:spcPts val="0"/>
              </a:spcAft>
              <a:buSzPts val="1400"/>
              <a:buChar char="●"/>
            </a:pPr>
            <a:r>
              <a:rPr lang="lv" sz="1400"/>
              <a:t> the possible energy resources</a:t>
            </a:r>
            <a:endParaRPr sz="1400"/>
          </a:p>
          <a:p>
            <a:pPr indent="-317500" lvl="0" marL="457200" rtl="0" algn="l">
              <a:spcBef>
                <a:spcPts val="0"/>
              </a:spcBef>
              <a:spcAft>
                <a:spcPts val="0"/>
              </a:spcAft>
              <a:buSzPts val="1400"/>
              <a:buChar char="●"/>
            </a:pPr>
            <a:r>
              <a:rPr lang="lv" sz="1400"/>
              <a:t>energy in our school</a:t>
            </a:r>
            <a:endParaRPr sz="1400"/>
          </a:p>
          <a:p>
            <a:pPr indent="-317500" lvl="0" marL="457200" rtl="0" algn="l">
              <a:spcBef>
                <a:spcPts val="0"/>
              </a:spcBef>
              <a:spcAft>
                <a:spcPts val="0"/>
              </a:spcAft>
              <a:buSzPts val="1400"/>
              <a:buChar char="●"/>
            </a:pPr>
            <a:r>
              <a:rPr lang="lv" sz="1400"/>
              <a:t>diffrent devices using energy</a:t>
            </a:r>
            <a:endParaRPr sz="1400"/>
          </a:p>
          <a:p>
            <a:pPr indent="-317500" lvl="0" marL="457200" rtl="0" algn="l">
              <a:spcBef>
                <a:spcPts val="0"/>
              </a:spcBef>
              <a:spcAft>
                <a:spcPts val="0"/>
              </a:spcAft>
              <a:buSzPts val="1400"/>
              <a:buChar char="●"/>
            </a:pPr>
            <a:r>
              <a:rPr lang="lv" sz="1400"/>
              <a:t>electricity wasting and saving</a:t>
            </a:r>
            <a:endParaRPr sz="1400"/>
          </a:p>
          <a:p>
            <a:pPr indent="-317500" lvl="0" marL="457200" rtl="0" algn="l">
              <a:spcBef>
                <a:spcPts val="0"/>
              </a:spcBef>
              <a:spcAft>
                <a:spcPts val="0"/>
              </a:spcAft>
              <a:buSzPts val="1400"/>
              <a:buChar char="●"/>
            </a:pPr>
            <a:r>
              <a:rPr lang="lv" sz="1400"/>
              <a:t>how to change our eletricity using habbits</a:t>
            </a:r>
            <a:endParaRPr sz="1400"/>
          </a:p>
          <a:p>
            <a:pPr indent="-317500" lvl="0" marL="457200" rtl="0" algn="l">
              <a:spcBef>
                <a:spcPts val="0"/>
              </a:spcBef>
              <a:spcAft>
                <a:spcPts val="0"/>
              </a:spcAft>
              <a:buSzPts val="1400"/>
              <a:buChar char="●"/>
            </a:pPr>
            <a:r>
              <a:rPr lang="lv" sz="1400"/>
              <a:t>gather data, make pictures, make a presentation.</a:t>
            </a:r>
            <a:endParaRPr sz="1400"/>
          </a:p>
        </p:txBody>
      </p:sp>
      <p:pic>
        <p:nvPicPr>
          <p:cNvPr id="143" name="Google Shape;143;p14"/>
          <p:cNvPicPr preferRelativeResize="0"/>
          <p:nvPr/>
        </p:nvPicPr>
        <p:blipFill>
          <a:blip r:embed="rId3">
            <a:alphaModFix/>
          </a:blip>
          <a:stretch>
            <a:fillRect/>
          </a:stretch>
        </p:blipFill>
        <p:spPr>
          <a:xfrm>
            <a:off x="5228500" y="1512450"/>
            <a:ext cx="3570125" cy="26776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lv"/>
              <a:t>Possible energy sources (wind energy)</a:t>
            </a:r>
            <a:endParaRPr b="1"/>
          </a:p>
        </p:txBody>
      </p:sp>
      <p:sp>
        <p:nvSpPr>
          <p:cNvPr id="149" name="Google Shape;149;p15"/>
          <p:cNvSpPr txBox="1"/>
          <p:nvPr>
            <p:ph idx="1" type="body"/>
          </p:nvPr>
        </p:nvSpPr>
        <p:spPr>
          <a:xfrm>
            <a:off x="1043150" y="1486500"/>
            <a:ext cx="4203900" cy="29112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rPr b="1" lang="lv">
                <a:highlight>
                  <a:srgbClr val="202124"/>
                </a:highlight>
                <a:latin typeface="Arial"/>
                <a:ea typeface="Arial"/>
                <a:cs typeface="Arial"/>
                <a:sym typeface="Arial"/>
              </a:rPr>
              <a:t>The wind energy potential in Latvia is significant, both for onshore and offshore wind</a:t>
            </a:r>
            <a:r>
              <a:rPr lang="lv">
                <a:highlight>
                  <a:srgbClr val="202124"/>
                </a:highlight>
                <a:latin typeface="Arial"/>
                <a:ea typeface="Arial"/>
                <a:cs typeface="Arial"/>
                <a:sym typeface="Arial"/>
              </a:rPr>
              <a:t>. But Latvia is lagging behind its neighbours and others. </a:t>
            </a:r>
            <a:endParaRPr>
              <a:highlight>
                <a:srgbClr val="202124"/>
              </a:highlight>
              <a:latin typeface="Arial"/>
              <a:ea typeface="Arial"/>
              <a:cs typeface="Arial"/>
              <a:sym typeface="Arial"/>
            </a:endParaRPr>
          </a:p>
          <a:p>
            <a:pPr indent="0" lvl="0" marL="0" rtl="0" algn="just">
              <a:spcBef>
                <a:spcPts val="1200"/>
              </a:spcBef>
              <a:spcAft>
                <a:spcPts val="0"/>
              </a:spcAft>
              <a:buNone/>
            </a:pPr>
            <a:r>
              <a:t/>
            </a:r>
            <a:endParaRPr>
              <a:highlight>
                <a:srgbClr val="202124"/>
              </a:highlight>
              <a:latin typeface="Arial"/>
              <a:ea typeface="Arial"/>
              <a:cs typeface="Arial"/>
              <a:sym typeface="Arial"/>
            </a:endParaRPr>
          </a:p>
          <a:p>
            <a:pPr indent="0" lvl="0" marL="0" rtl="0" algn="just">
              <a:spcBef>
                <a:spcPts val="1200"/>
              </a:spcBef>
              <a:spcAft>
                <a:spcPts val="0"/>
              </a:spcAft>
              <a:buNone/>
            </a:pPr>
            <a:r>
              <a:rPr lang="lv">
                <a:highlight>
                  <a:srgbClr val="202124"/>
                </a:highlight>
                <a:latin typeface="Arial"/>
                <a:ea typeface="Arial"/>
                <a:cs typeface="Arial"/>
                <a:sym typeface="Arial"/>
              </a:rPr>
              <a:t>The nearsest wind generator from our school in Saldus is about 40 km away.</a:t>
            </a:r>
            <a:endParaRPr>
              <a:highlight>
                <a:srgbClr val="202124"/>
              </a:highlight>
              <a:latin typeface="Arial"/>
              <a:ea typeface="Arial"/>
              <a:cs typeface="Arial"/>
              <a:sym typeface="Arial"/>
            </a:endParaRPr>
          </a:p>
          <a:p>
            <a:pPr indent="0" lvl="0" marL="0" rtl="0" algn="l">
              <a:spcBef>
                <a:spcPts val="1200"/>
              </a:spcBef>
              <a:spcAft>
                <a:spcPts val="1200"/>
              </a:spcAft>
              <a:buNone/>
            </a:pPr>
            <a:r>
              <a:t/>
            </a:r>
            <a:endParaRPr sz="1200">
              <a:solidFill>
                <a:srgbClr val="BDC1C6"/>
              </a:solidFill>
              <a:highlight>
                <a:srgbClr val="202124"/>
              </a:highlight>
              <a:latin typeface="Arial"/>
              <a:ea typeface="Arial"/>
              <a:cs typeface="Arial"/>
              <a:sym typeface="Arial"/>
            </a:endParaRPr>
          </a:p>
        </p:txBody>
      </p:sp>
      <p:pic>
        <p:nvPicPr>
          <p:cNvPr id="150" name="Google Shape;150;p15"/>
          <p:cNvPicPr preferRelativeResize="0"/>
          <p:nvPr/>
        </p:nvPicPr>
        <p:blipFill rotWithShape="1">
          <a:blip r:embed="rId3">
            <a:alphaModFix/>
          </a:blip>
          <a:srcRect b="0" l="0" r="0" t="0"/>
          <a:stretch/>
        </p:blipFill>
        <p:spPr>
          <a:xfrm>
            <a:off x="5625700" y="1709312"/>
            <a:ext cx="2710701" cy="20330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lv"/>
              <a:t>Possible energy sources (solar energy)</a:t>
            </a:r>
            <a:endParaRPr b="1"/>
          </a:p>
        </p:txBody>
      </p:sp>
      <p:sp>
        <p:nvSpPr>
          <p:cNvPr id="156" name="Google Shape;156;p16"/>
          <p:cNvSpPr txBox="1"/>
          <p:nvPr>
            <p:ph idx="1" type="body"/>
          </p:nvPr>
        </p:nvSpPr>
        <p:spPr>
          <a:xfrm>
            <a:off x="1231800" y="1542925"/>
            <a:ext cx="35733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lv">
                <a:highlight>
                  <a:srgbClr val="202124"/>
                </a:highlight>
              </a:rPr>
              <a:t>Solar technologies convert sunlight into electrical energy.</a:t>
            </a:r>
            <a:r>
              <a:rPr lang="lv">
                <a:highlight>
                  <a:srgbClr val="202124"/>
                </a:highlight>
              </a:rPr>
              <a:t> This energy can be used to generate electricity or be stored in batteries or thermal storage. Solar energy is better for the environment but it is not cheaper.</a:t>
            </a:r>
            <a:endParaRPr>
              <a:highlight>
                <a:srgbClr val="202124"/>
              </a:highlight>
            </a:endParaRPr>
          </a:p>
          <a:p>
            <a:pPr indent="0" lvl="0" marL="0" rtl="0" algn="l">
              <a:spcBef>
                <a:spcPts val="1200"/>
              </a:spcBef>
              <a:spcAft>
                <a:spcPts val="1200"/>
              </a:spcAft>
              <a:buNone/>
            </a:pPr>
            <a:r>
              <a:rPr b="1" lang="lv">
                <a:highlight>
                  <a:srgbClr val="202124"/>
                </a:highlight>
              </a:rPr>
              <a:t>Here</a:t>
            </a:r>
            <a:r>
              <a:rPr lang="lv">
                <a:highlight>
                  <a:srgbClr val="202124"/>
                </a:highlight>
              </a:rPr>
              <a:t> in Saldus we don’t use solar energy as much as we would like because it can be expensive.</a:t>
            </a:r>
            <a:endParaRPr sz="1400"/>
          </a:p>
        </p:txBody>
      </p:sp>
      <p:pic>
        <p:nvPicPr>
          <p:cNvPr id="157" name="Google Shape;157;p16"/>
          <p:cNvPicPr preferRelativeResize="0"/>
          <p:nvPr/>
        </p:nvPicPr>
        <p:blipFill>
          <a:blip r:embed="rId3">
            <a:alphaModFix/>
          </a:blip>
          <a:stretch>
            <a:fillRect/>
          </a:stretch>
        </p:blipFill>
        <p:spPr>
          <a:xfrm>
            <a:off x="5101425" y="1647525"/>
            <a:ext cx="3347776" cy="22318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7"/>
          <p:cNvSpPr txBox="1"/>
          <p:nvPr>
            <p:ph type="title"/>
          </p:nvPr>
        </p:nvSpPr>
        <p:spPr>
          <a:xfrm>
            <a:off x="1222275" y="51600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lv"/>
              <a:t>Energy in our school </a:t>
            </a:r>
            <a:endParaRPr b="1"/>
          </a:p>
        </p:txBody>
      </p:sp>
      <p:sp>
        <p:nvSpPr>
          <p:cNvPr id="163" name="Google Shape;163;p17"/>
          <p:cNvSpPr txBox="1"/>
          <p:nvPr>
            <p:ph idx="1" type="body"/>
          </p:nvPr>
        </p:nvSpPr>
        <p:spPr>
          <a:xfrm>
            <a:off x="6579200" y="385525"/>
            <a:ext cx="2216700" cy="1300500"/>
          </a:xfrm>
          <a:prstGeom prst="rect">
            <a:avLst/>
          </a:prstGeom>
        </p:spPr>
        <p:txBody>
          <a:bodyPr anchorCtr="0" anchor="t" bIns="91425" lIns="91425" spcFirstLastPara="1" rIns="91425" wrap="square" tIns="91425">
            <a:noAutofit/>
          </a:bodyPr>
          <a:lstStyle/>
          <a:p>
            <a:pPr indent="0" lvl="0" marL="0" rtl="0" algn="just">
              <a:lnSpc>
                <a:spcPct val="95000"/>
              </a:lnSpc>
              <a:spcBef>
                <a:spcPts val="0"/>
              </a:spcBef>
              <a:spcAft>
                <a:spcPts val="0"/>
              </a:spcAft>
              <a:buSzPts val="1018"/>
              <a:buNone/>
            </a:pPr>
            <a:r>
              <a:t/>
            </a:r>
            <a:endParaRPr sz="1310"/>
          </a:p>
          <a:p>
            <a:pPr indent="0" lvl="0" marL="0" rtl="0" algn="just">
              <a:lnSpc>
                <a:spcPct val="95000"/>
              </a:lnSpc>
              <a:spcBef>
                <a:spcPts val="1200"/>
              </a:spcBef>
              <a:spcAft>
                <a:spcPts val="1200"/>
              </a:spcAft>
              <a:buSzPts val="1018"/>
              <a:buNone/>
            </a:pPr>
            <a:r>
              <a:rPr lang="lv" sz="1310"/>
              <a:t>We think solar batteries would be the best way to get energy, but buying solar batterie</a:t>
            </a:r>
            <a:r>
              <a:rPr lang="lv" sz="1310"/>
              <a:t>s and installing them is expensiv</a:t>
            </a:r>
            <a:r>
              <a:rPr lang="lv" sz="1310"/>
              <a:t>e.</a:t>
            </a:r>
            <a:endParaRPr sz="1310"/>
          </a:p>
        </p:txBody>
      </p:sp>
      <p:sp>
        <p:nvSpPr>
          <p:cNvPr id="164" name="Google Shape;164;p17"/>
          <p:cNvSpPr txBox="1"/>
          <p:nvPr/>
        </p:nvSpPr>
        <p:spPr>
          <a:xfrm>
            <a:off x="1156575" y="1371600"/>
            <a:ext cx="2484300" cy="6480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lv">
                <a:solidFill>
                  <a:schemeClr val="lt1"/>
                </a:solidFill>
                <a:latin typeface="Lato"/>
                <a:ea typeface="Lato"/>
                <a:cs typeface="Lato"/>
                <a:sym typeface="Lato"/>
              </a:rPr>
              <a:t>Our school uses electricity and no other form of energy.</a:t>
            </a:r>
            <a:endParaRPr sz="1600">
              <a:latin typeface="Lato"/>
              <a:ea typeface="Lato"/>
              <a:cs typeface="Lato"/>
              <a:sym typeface="Lato"/>
            </a:endParaRPr>
          </a:p>
        </p:txBody>
      </p:sp>
      <p:sp>
        <p:nvSpPr>
          <p:cNvPr id="165" name="Google Shape;165;p17"/>
          <p:cNvSpPr txBox="1"/>
          <p:nvPr/>
        </p:nvSpPr>
        <p:spPr>
          <a:xfrm>
            <a:off x="3892875" y="1371600"/>
            <a:ext cx="2216700" cy="13914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lv">
                <a:solidFill>
                  <a:schemeClr val="lt1"/>
                </a:solidFill>
                <a:latin typeface="Lato"/>
                <a:ea typeface="Lato"/>
                <a:cs typeface="Lato"/>
                <a:sym typeface="Lato"/>
              </a:rPr>
              <a:t>Without electricity, our life in school wouldn't be imaginable, because all the devices in our school only work with electricity.</a:t>
            </a:r>
            <a:endParaRPr sz="1600">
              <a:latin typeface="Lato"/>
              <a:ea typeface="Lato"/>
              <a:cs typeface="Lato"/>
              <a:sym typeface="Lato"/>
            </a:endParaRPr>
          </a:p>
        </p:txBody>
      </p:sp>
      <p:sp>
        <p:nvSpPr>
          <p:cNvPr id="166" name="Google Shape;166;p17"/>
          <p:cNvSpPr txBox="1"/>
          <p:nvPr/>
        </p:nvSpPr>
        <p:spPr>
          <a:xfrm>
            <a:off x="3440775" y="3056000"/>
            <a:ext cx="2991000" cy="18972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lv" sz="1500">
                <a:solidFill>
                  <a:schemeClr val="lt1"/>
                </a:solidFill>
                <a:latin typeface="Lato"/>
                <a:ea typeface="Lato"/>
                <a:cs typeface="Lato"/>
                <a:sym typeface="Lato"/>
              </a:rPr>
              <a:t>Our school only uses electricity power because there are no wind generators near our school, no solar power, and no hydroelectric power plants.</a:t>
            </a:r>
            <a:endParaRPr sz="1200">
              <a:solidFill>
                <a:srgbClr val="5A6672"/>
              </a:solidFill>
              <a:highlight>
                <a:srgbClr val="FFFFFF"/>
              </a:highlight>
              <a:latin typeface="Lato"/>
              <a:ea typeface="Lato"/>
              <a:cs typeface="Lato"/>
              <a:sym typeface="Lato"/>
            </a:endParaRPr>
          </a:p>
          <a:p>
            <a:pPr indent="0" lvl="0" marL="0" rtl="0" algn="ctr">
              <a:lnSpc>
                <a:spcPct val="115000"/>
              </a:lnSpc>
              <a:spcBef>
                <a:spcPts val="1200"/>
              </a:spcBef>
              <a:spcAft>
                <a:spcPts val="1200"/>
              </a:spcAft>
              <a:buNone/>
            </a:pPr>
            <a:r>
              <a:t/>
            </a:r>
            <a:endParaRPr sz="1500">
              <a:solidFill>
                <a:schemeClr val="lt1"/>
              </a:solidFill>
              <a:latin typeface="Lato"/>
              <a:ea typeface="Lato"/>
              <a:cs typeface="Lato"/>
              <a:sym typeface="Lato"/>
            </a:endParaRPr>
          </a:p>
        </p:txBody>
      </p:sp>
      <p:pic>
        <p:nvPicPr>
          <p:cNvPr id="167" name="Google Shape;167;p17"/>
          <p:cNvPicPr preferRelativeResize="0"/>
          <p:nvPr/>
        </p:nvPicPr>
        <p:blipFill>
          <a:blip r:embed="rId3">
            <a:alphaModFix/>
          </a:blip>
          <a:stretch>
            <a:fillRect/>
          </a:stretch>
        </p:blipFill>
        <p:spPr>
          <a:xfrm>
            <a:off x="6634400" y="2031960"/>
            <a:ext cx="2106301" cy="2808417"/>
          </a:xfrm>
          <a:prstGeom prst="rect">
            <a:avLst/>
          </a:prstGeom>
          <a:noFill/>
          <a:ln>
            <a:noFill/>
          </a:ln>
        </p:spPr>
      </p:pic>
      <p:pic>
        <p:nvPicPr>
          <p:cNvPr id="168" name="Google Shape;168;p17"/>
          <p:cNvPicPr preferRelativeResize="0"/>
          <p:nvPr/>
        </p:nvPicPr>
        <p:blipFill>
          <a:blip r:embed="rId4">
            <a:alphaModFix/>
          </a:blip>
          <a:stretch>
            <a:fillRect/>
          </a:stretch>
        </p:blipFill>
        <p:spPr>
          <a:xfrm>
            <a:off x="1156587" y="2266175"/>
            <a:ext cx="1814511" cy="24193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8"/>
          <p:cNvSpPr txBox="1"/>
          <p:nvPr>
            <p:ph type="title"/>
          </p:nvPr>
        </p:nvSpPr>
        <p:spPr>
          <a:xfrm>
            <a:off x="1109425" y="393750"/>
            <a:ext cx="7785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lv" sz="2511"/>
              <a:t>Electro gadgets that use electricity in our school</a:t>
            </a:r>
            <a:endParaRPr b="1" sz="2511"/>
          </a:p>
        </p:txBody>
      </p:sp>
      <p:sp>
        <p:nvSpPr>
          <p:cNvPr id="174" name="Google Shape;174;p18"/>
          <p:cNvSpPr txBox="1"/>
          <p:nvPr>
            <p:ph idx="1" type="body"/>
          </p:nvPr>
        </p:nvSpPr>
        <p:spPr>
          <a:xfrm>
            <a:off x="1297500" y="1307850"/>
            <a:ext cx="3899100" cy="3525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lv" sz="1400"/>
              <a:t>Our school uses only electricity as energy to power:</a:t>
            </a:r>
            <a:endParaRPr b="1" sz="1400"/>
          </a:p>
          <a:p>
            <a:pPr indent="-317500" lvl="0" marL="457200" rtl="0" algn="l">
              <a:spcBef>
                <a:spcPts val="1200"/>
              </a:spcBef>
              <a:spcAft>
                <a:spcPts val="0"/>
              </a:spcAft>
              <a:buSzPts val="1400"/>
              <a:buChar char="●"/>
            </a:pPr>
            <a:r>
              <a:rPr lang="lv" sz="1400"/>
              <a:t> lamps, </a:t>
            </a:r>
            <a:endParaRPr sz="1400"/>
          </a:p>
          <a:p>
            <a:pPr indent="-317500" lvl="0" marL="457200" rtl="0" algn="l">
              <a:spcBef>
                <a:spcPts val="0"/>
              </a:spcBef>
              <a:spcAft>
                <a:spcPts val="0"/>
              </a:spcAft>
              <a:buSzPts val="1400"/>
              <a:buChar char="●"/>
            </a:pPr>
            <a:r>
              <a:rPr lang="lv" sz="1400"/>
              <a:t>computers, </a:t>
            </a:r>
            <a:endParaRPr sz="1400"/>
          </a:p>
          <a:p>
            <a:pPr indent="-317500" lvl="0" marL="457200" rtl="0" algn="l">
              <a:spcBef>
                <a:spcPts val="0"/>
              </a:spcBef>
              <a:spcAft>
                <a:spcPts val="0"/>
              </a:spcAft>
              <a:buSzPts val="1400"/>
              <a:buChar char="●"/>
            </a:pPr>
            <a:r>
              <a:rPr lang="lv" sz="1400"/>
              <a:t>printers, </a:t>
            </a:r>
            <a:endParaRPr sz="1400"/>
          </a:p>
          <a:p>
            <a:pPr indent="-317500" lvl="0" marL="457200" rtl="0" algn="l">
              <a:spcBef>
                <a:spcPts val="0"/>
              </a:spcBef>
              <a:spcAft>
                <a:spcPts val="0"/>
              </a:spcAft>
              <a:buSzPts val="1400"/>
              <a:buChar char="●"/>
            </a:pPr>
            <a:r>
              <a:rPr lang="lv" sz="1400"/>
              <a:t>gadgets in the kitchen, </a:t>
            </a:r>
            <a:endParaRPr sz="1400"/>
          </a:p>
          <a:p>
            <a:pPr indent="-317500" lvl="0" marL="457200" rtl="0" algn="l">
              <a:spcBef>
                <a:spcPts val="0"/>
              </a:spcBef>
              <a:spcAft>
                <a:spcPts val="0"/>
              </a:spcAft>
              <a:buSzPts val="1400"/>
              <a:buChar char="●"/>
            </a:pPr>
            <a:r>
              <a:rPr lang="lv" sz="1400"/>
              <a:t>intereactive white boards,</a:t>
            </a:r>
            <a:endParaRPr sz="1400"/>
          </a:p>
          <a:p>
            <a:pPr indent="-317500" lvl="0" marL="457200" rtl="0" algn="l">
              <a:spcBef>
                <a:spcPts val="0"/>
              </a:spcBef>
              <a:spcAft>
                <a:spcPts val="0"/>
              </a:spcAft>
              <a:buSzPts val="1400"/>
              <a:buChar char="●"/>
            </a:pPr>
            <a:r>
              <a:rPr lang="lv" sz="1400"/>
              <a:t>projectors,</a:t>
            </a:r>
            <a:endParaRPr sz="1400"/>
          </a:p>
          <a:p>
            <a:pPr indent="-317500" lvl="0" marL="457200" rtl="0" algn="l">
              <a:spcBef>
                <a:spcPts val="0"/>
              </a:spcBef>
              <a:spcAft>
                <a:spcPts val="0"/>
              </a:spcAft>
              <a:buSzPts val="1400"/>
              <a:buChar char="●"/>
            </a:pPr>
            <a:r>
              <a:rPr lang="lv" sz="1400"/>
              <a:t>wi-fi routers,</a:t>
            </a:r>
            <a:endParaRPr sz="1400"/>
          </a:p>
          <a:p>
            <a:pPr indent="-317500" lvl="0" marL="457200" rtl="0" algn="l">
              <a:spcBef>
                <a:spcPts val="0"/>
              </a:spcBef>
              <a:spcAft>
                <a:spcPts val="0"/>
              </a:spcAft>
              <a:buSzPts val="1400"/>
              <a:buChar char="●"/>
            </a:pPr>
            <a:r>
              <a:rPr lang="lv" sz="1400"/>
              <a:t>gadgets in domestic science class.</a:t>
            </a:r>
            <a:endParaRPr sz="1400"/>
          </a:p>
          <a:p>
            <a:pPr indent="0" lvl="0" marL="0" rtl="0" algn="l">
              <a:spcBef>
                <a:spcPts val="1200"/>
              </a:spcBef>
              <a:spcAft>
                <a:spcPts val="1200"/>
              </a:spcAft>
              <a:buNone/>
            </a:pPr>
            <a:r>
              <a:t/>
            </a:r>
            <a:endParaRPr/>
          </a:p>
        </p:txBody>
      </p:sp>
      <p:pic>
        <p:nvPicPr>
          <p:cNvPr id="175" name="Google Shape;175;p18"/>
          <p:cNvPicPr preferRelativeResize="0"/>
          <p:nvPr/>
        </p:nvPicPr>
        <p:blipFill rotWithShape="1">
          <a:blip r:embed="rId3">
            <a:alphaModFix/>
          </a:blip>
          <a:srcRect b="15326" l="0" r="0" t="33381"/>
          <a:stretch/>
        </p:blipFill>
        <p:spPr>
          <a:xfrm>
            <a:off x="5196613" y="1167150"/>
            <a:ext cx="1814901" cy="1241224"/>
          </a:xfrm>
          <a:prstGeom prst="rect">
            <a:avLst/>
          </a:prstGeom>
          <a:noFill/>
          <a:ln>
            <a:noFill/>
          </a:ln>
        </p:spPr>
      </p:pic>
      <p:pic>
        <p:nvPicPr>
          <p:cNvPr id="176" name="Google Shape;176;p18"/>
          <p:cNvPicPr preferRelativeResize="0"/>
          <p:nvPr/>
        </p:nvPicPr>
        <p:blipFill rotWithShape="1">
          <a:blip r:embed="rId4">
            <a:alphaModFix/>
          </a:blip>
          <a:srcRect b="0" l="28571" r="12663" t="0"/>
          <a:stretch/>
        </p:blipFill>
        <p:spPr>
          <a:xfrm rot="5400000">
            <a:off x="7149700" y="1223238"/>
            <a:ext cx="1701976" cy="1871225"/>
          </a:xfrm>
          <a:prstGeom prst="rect">
            <a:avLst/>
          </a:prstGeom>
          <a:noFill/>
          <a:ln>
            <a:noFill/>
          </a:ln>
        </p:spPr>
      </p:pic>
      <p:pic>
        <p:nvPicPr>
          <p:cNvPr id="177" name="Google Shape;177;p18"/>
          <p:cNvPicPr preferRelativeResize="0"/>
          <p:nvPr/>
        </p:nvPicPr>
        <p:blipFill>
          <a:blip r:embed="rId5">
            <a:alphaModFix/>
          </a:blip>
          <a:stretch>
            <a:fillRect/>
          </a:stretch>
        </p:blipFill>
        <p:spPr>
          <a:xfrm rot="5400000">
            <a:off x="5364199" y="2661412"/>
            <a:ext cx="1580275" cy="1563975"/>
          </a:xfrm>
          <a:prstGeom prst="rect">
            <a:avLst/>
          </a:prstGeom>
          <a:noFill/>
          <a:ln>
            <a:noFill/>
          </a:ln>
        </p:spPr>
      </p:pic>
      <p:pic>
        <p:nvPicPr>
          <p:cNvPr id="178" name="Google Shape;178;p18"/>
          <p:cNvPicPr preferRelativeResize="0"/>
          <p:nvPr/>
        </p:nvPicPr>
        <p:blipFill>
          <a:blip r:embed="rId6">
            <a:alphaModFix/>
          </a:blip>
          <a:stretch>
            <a:fillRect/>
          </a:stretch>
        </p:blipFill>
        <p:spPr>
          <a:xfrm rot="5400000">
            <a:off x="7005812" y="3250649"/>
            <a:ext cx="1843750" cy="14762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lv"/>
              <a:t>Is it possible to live without electricity?</a:t>
            </a:r>
            <a:endParaRPr b="1"/>
          </a:p>
        </p:txBody>
      </p:sp>
      <p:sp>
        <p:nvSpPr>
          <p:cNvPr id="184" name="Google Shape;184;p19"/>
          <p:cNvSpPr txBox="1"/>
          <p:nvPr>
            <p:ph idx="1" type="body"/>
          </p:nvPr>
        </p:nvSpPr>
        <p:spPr>
          <a:xfrm>
            <a:off x="5039950" y="1087950"/>
            <a:ext cx="3723900" cy="1253400"/>
          </a:xfrm>
          <a:prstGeom prst="rect">
            <a:avLst/>
          </a:prstGeom>
        </p:spPr>
        <p:txBody>
          <a:bodyPr anchorCtr="0" anchor="t" bIns="91425" lIns="91425" spcFirstLastPara="1" rIns="91425" wrap="square" tIns="91425">
            <a:normAutofit fontScale="70000" lnSpcReduction="20000"/>
          </a:bodyPr>
          <a:lstStyle/>
          <a:p>
            <a:pPr indent="0" lvl="0" marL="0" rtl="0" algn="just">
              <a:spcBef>
                <a:spcPts val="0"/>
              </a:spcBef>
              <a:spcAft>
                <a:spcPts val="0"/>
              </a:spcAft>
              <a:buNone/>
            </a:pPr>
            <a:r>
              <a:rPr lang="lv" sz="1889">
                <a:latin typeface="Montserrat"/>
                <a:ea typeface="Montserrat"/>
                <a:cs typeface="Montserrat"/>
                <a:sym typeface="Montserrat"/>
              </a:rPr>
              <a:t>Looking at the fact that you can't do anything these days without electricity because it plays an important role in our lives. </a:t>
            </a:r>
            <a:endParaRPr sz="1889">
              <a:latin typeface="Montserrat"/>
              <a:ea typeface="Montserrat"/>
              <a:cs typeface="Montserrat"/>
              <a:sym typeface="Montserrat"/>
            </a:endParaRPr>
          </a:p>
          <a:p>
            <a:pPr indent="0" lvl="0" marL="0" rtl="0" algn="l">
              <a:spcBef>
                <a:spcPts val="1200"/>
              </a:spcBef>
              <a:spcAft>
                <a:spcPts val="1200"/>
              </a:spcAft>
              <a:buNone/>
            </a:pPr>
            <a:r>
              <a:t/>
            </a:r>
            <a:endParaRPr/>
          </a:p>
        </p:txBody>
      </p:sp>
      <p:sp>
        <p:nvSpPr>
          <p:cNvPr id="185" name="Google Shape;185;p19"/>
          <p:cNvSpPr txBox="1"/>
          <p:nvPr/>
        </p:nvSpPr>
        <p:spPr>
          <a:xfrm>
            <a:off x="-987325" y="-159850"/>
            <a:ext cx="5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sp>
        <p:nvSpPr>
          <p:cNvPr id="186" name="Google Shape;186;p19"/>
          <p:cNvSpPr txBox="1"/>
          <p:nvPr/>
        </p:nvSpPr>
        <p:spPr>
          <a:xfrm>
            <a:off x="1319363" y="2895550"/>
            <a:ext cx="2887500" cy="17655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lv" sz="1300">
                <a:solidFill>
                  <a:schemeClr val="lt1"/>
                </a:solidFill>
                <a:latin typeface="Lato"/>
                <a:ea typeface="Lato"/>
                <a:cs typeface="Lato"/>
                <a:sym typeface="Lato"/>
              </a:rPr>
              <a:t>Without electricity there wouldn't be light in our classrooms, we wouldn't be able to do tasks from the interactive board, we wouldn't be able to use computers, to print worksheets so for us to learn fully, we need electricity.</a:t>
            </a:r>
            <a:endParaRPr>
              <a:latin typeface="Lato"/>
              <a:ea typeface="Lato"/>
              <a:cs typeface="Lato"/>
              <a:sym typeface="Lato"/>
            </a:endParaRPr>
          </a:p>
        </p:txBody>
      </p:sp>
      <p:pic>
        <p:nvPicPr>
          <p:cNvPr id="187" name="Google Shape;187;p19"/>
          <p:cNvPicPr preferRelativeResize="0"/>
          <p:nvPr/>
        </p:nvPicPr>
        <p:blipFill>
          <a:blip r:embed="rId3">
            <a:alphaModFix/>
          </a:blip>
          <a:stretch>
            <a:fillRect/>
          </a:stretch>
        </p:blipFill>
        <p:spPr>
          <a:xfrm>
            <a:off x="1447446" y="1144375"/>
            <a:ext cx="2631325" cy="1663575"/>
          </a:xfrm>
          <a:prstGeom prst="rect">
            <a:avLst/>
          </a:prstGeom>
          <a:noFill/>
          <a:ln>
            <a:noFill/>
          </a:ln>
        </p:spPr>
      </p:pic>
      <p:pic>
        <p:nvPicPr>
          <p:cNvPr id="188" name="Google Shape;188;p19"/>
          <p:cNvPicPr preferRelativeResize="0"/>
          <p:nvPr/>
        </p:nvPicPr>
        <p:blipFill>
          <a:blip r:embed="rId4">
            <a:alphaModFix/>
          </a:blip>
          <a:stretch>
            <a:fillRect/>
          </a:stretch>
        </p:blipFill>
        <p:spPr>
          <a:xfrm>
            <a:off x="6008450" y="1965325"/>
            <a:ext cx="2021799" cy="26957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0"/>
          <p:cNvSpPr txBox="1"/>
          <p:nvPr>
            <p:ph type="title"/>
          </p:nvPr>
        </p:nvSpPr>
        <p:spPr>
          <a:xfrm>
            <a:off x="1118950" y="563025"/>
            <a:ext cx="4287900" cy="78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lv" sz="2700"/>
              <a:t>Electricity saving</a:t>
            </a:r>
            <a:endParaRPr b="1" sz="2700"/>
          </a:p>
        </p:txBody>
      </p:sp>
      <p:sp>
        <p:nvSpPr>
          <p:cNvPr id="194" name="Google Shape;194;p20"/>
          <p:cNvSpPr txBox="1"/>
          <p:nvPr>
            <p:ph idx="1" type="body"/>
          </p:nvPr>
        </p:nvSpPr>
        <p:spPr>
          <a:xfrm>
            <a:off x="1297500" y="1605175"/>
            <a:ext cx="3883500" cy="29112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b="1" lang="lv" sz="1500"/>
              <a:t>To save electricity we could:</a:t>
            </a:r>
            <a:endParaRPr b="1" sz="1500"/>
          </a:p>
          <a:p>
            <a:pPr indent="0" lvl="0" marL="0" rtl="0" algn="l">
              <a:lnSpc>
                <a:spcPct val="100000"/>
              </a:lnSpc>
              <a:spcBef>
                <a:spcPts val="0"/>
              </a:spcBef>
              <a:spcAft>
                <a:spcPts val="0"/>
              </a:spcAft>
              <a:buNone/>
            </a:pPr>
            <a:r>
              <a:t/>
            </a:r>
            <a:endParaRPr sz="1500"/>
          </a:p>
          <a:p>
            <a:pPr indent="-323850" lvl="0" marL="457200" rtl="0" algn="l">
              <a:lnSpc>
                <a:spcPct val="100000"/>
              </a:lnSpc>
              <a:spcBef>
                <a:spcPts val="0"/>
              </a:spcBef>
              <a:spcAft>
                <a:spcPts val="0"/>
              </a:spcAft>
              <a:buSzPts val="1500"/>
              <a:buChar char="●"/>
            </a:pPr>
            <a:r>
              <a:rPr lang="lv" sz="1500"/>
              <a:t>change our light bulbs to LED, </a:t>
            </a:r>
            <a:endParaRPr sz="1500"/>
          </a:p>
          <a:p>
            <a:pPr indent="-323850" lvl="0" marL="457200" rtl="0" algn="l">
              <a:lnSpc>
                <a:spcPct val="100000"/>
              </a:lnSpc>
              <a:spcBef>
                <a:spcPts val="0"/>
              </a:spcBef>
              <a:spcAft>
                <a:spcPts val="0"/>
              </a:spcAft>
              <a:buSzPts val="1500"/>
              <a:buChar char="●"/>
            </a:pPr>
            <a:r>
              <a:rPr lang="lv" sz="1500"/>
              <a:t>turn off lights when we don’t need them, </a:t>
            </a:r>
            <a:endParaRPr sz="1500"/>
          </a:p>
          <a:p>
            <a:pPr indent="-323850" lvl="0" marL="457200" rtl="0" algn="l">
              <a:lnSpc>
                <a:spcPct val="100000"/>
              </a:lnSpc>
              <a:spcBef>
                <a:spcPts val="0"/>
              </a:spcBef>
              <a:spcAft>
                <a:spcPts val="0"/>
              </a:spcAft>
              <a:buSzPts val="1500"/>
              <a:buChar char="●"/>
            </a:pPr>
            <a:r>
              <a:rPr lang="lv" sz="1500"/>
              <a:t>turn off computers and monitors after work,</a:t>
            </a:r>
            <a:endParaRPr sz="1500"/>
          </a:p>
          <a:p>
            <a:pPr indent="-323850" lvl="0" marL="457200" rtl="0" algn="l">
              <a:lnSpc>
                <a:spcPct val="100000"/>
              </a:lnSpc>
              <a:spcBef>
                <a:spcPts val="0"/>
              </a:spcBef>
              <a:spcAft>
                <a:spcPts val="0"/>
              </a:spcAft>
              <a:buSzPts val="1500"/>
              <a:buChar char="●"/>
            </a:pPr>
            <a:r>
              <a:rPr lang="lv" sz="1500"/>
              <a:t>turn our thermostats a bit lower,</a:t>
            </a:r>
            <a:endParaRPr sz="1500"/>
          </a:p>
          <a:p>
            <a:pPr indent="-323850" lvl="0" marL="457200" rtl="0" algn="l">
              <a:lnSpc>
                <a:spcPct val="100000"/>
              </a:lnSpc>
              <a:spcBef>
                <a:spcPts val="0"/>
              </a:spcBef>
              <a:spcAft>
                <a:spcPts val="0"/>
              </a:spcAft>
              <a:buSzPts val="1500"/>
              <a:buChar char="●"/>
            </a:pPr>
            <a:r>
              <a:rPr lang="lv" sz="1500"/>
              <a:t>turn off ovens when not used,</a:t>
            </a:r>
            <a:endParaRPr sz="1500"/>
          </a:p>
          <a:p>
            <a:pPr indent="-323850" lvl="0" marL="457200" rtl="0" algn="l">
              <a:lnSpc>
                <a:spcPct val="100000"/>
              </a:lnSpc>
              <a:spcBef>
                <a:spcPts val="0"/>
              </a:spcBef>
              <a:spcAft>
                <a:spcPts val="0"/>
              </a:spcAft>
              <a:buSzPts val="1500"/>
              <a:buChar char="●"/>
            </a:pPr>
            <a:r>
              <a:rPr lang="lv" sz="1500"/>
              <a:t>unplug wi-fi when the school closes.</a:t>
            </a:r>
            <a:endParaRPr sz="1500"/>
          </a:p>
          <a:p>
            <a:pPr indent="0" lvl="0" marL="0" rtl="0" algn="l">
              <a:lnSpc>
                <a:spcPct val="100000"/>
              </a:lnSpc>
              <a:spcBef>
                <a:spcPts val="0"/>
              </a:spcBef>
              <a:spcAft>
                <a:spcPts val="0"/>
              </a:spcAft>
              <a:buNone/>
            </a:pPr>
            <a:r>
              <a:t/>
            </a:r>
            <a:endParaRPr sz="1400"/>
          </a:p>
          <a:p>
            <a:pPr indent="0" lvl="0" marL="0" rtl="0" algn="l">
              <a:spcBef>
                <a:spcPts val="0"/>
              </a:spcBef>
              <a:spcAft>
                <a:spcPts val="1200"/>
              </a:spcAft>
              <a:buNone/>
            </a:pPr>
            <a:r>
              <a:t/>
            </a:r>
            <a:endParaRPr/>
          </a:p>
        </p:txBody>
      </p:sp>
      <p:pic>
        <p:nvPicPr>
          <p:cNvPr id="195" name="Google Shape;195;p20"/>
          <p:cNvPicPr preferRelativeResize="0"/>
          <p:nvPr/>
        </p:nvPicPr>
        <p:blipFill rotWithShape="1">
          <a:blip r:embed="rId3">
            <a:alphaModFix/>
          </a:blip>
          <a:srcRect b="0" l="30433" r="27044" t="0"/>
          <a:stretch/>
        </p:blipFill>
        <p:spPr>
          <a:xfrm>
            <a:off x="6790125" y="440750"/>
            <a:ext cx="1252445" cy="2206225"/>
          </a:xfrm>
          <a:prstGeom prst="rect">
            <a:avLst/>
          </a:prstGeom>
          <a:noFill/>
          <a:ln>
            <a:noFill/>
          </a:ln>
        </p:spPr>
      </p:pic>
      <p:pic>
        <p:nvPicPr>
          <p:cNvPr id="196" name="Google Shape;196;p20"/>
          <p:cNvPicPr preferRelativeResize="0"/>
          <p:nvPr/>
        </p:nvPicPr>
        <p:blipFill>
          <a:blip r:embed="rId4">
            <a:alphaModFix/>
          </a:blip>
          <a:stretch>
            <a:fillRect/>
          </a:stretch>
        </p:blipFill>
        <p:spPr>
          <a:xfrm rot="5400000">
            <a:off x="5044463" y="1971363"/>
            <a:ext cx="1882200" cy="1307024"/>
          </a:xfrm>
          <a:prstGeom prst="rect">
            <a:avLst/>
          </a:prstGeom>
          <a:noFill/>
          <a:ln>
            <a:noFill/>
          </a:ln>
        </p:spPr>
      </p:pic>
      <p:pic>
        <p:nvPicPr>
          <p:cNvPr id="197" name="Google Shape;197;p20"/>
          <p:cNvPicPr preferRelativeResize="0"/>
          <p:nvPr/>
        </p:nvPicPr>
        <p:blipFill>
          <a:blip r:embed="rId5">
            <a:alphaModFix/>
          </a:blip>
          <a:stretch>
            <a:fillRect/>
          </a:stretch>
        </p:blipFill>
        <p:spPr>
          <a:xfrm rot="5400000">
            <a:off x="6823626" y="2717351"/>
            <a:ext cx="1765525" cy="1832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1"/>
          <p:cNvSpPr txBox="1"/>
          <p:nvPr>
            <p:ph type="title"/>
          </p:nvPr>
        </p:nvSpPr>
        <p:spPr>
          <a:xfrm>
            <a:off x="3952775" y="675650"/>
            <a:ext cx="5664900" cy="89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lv" sz="2800"/>
              <a:t> </a:t>
            </a:r>
            <a:r>
              <a:rPr b="1" lang="lv" sz="2800"/>
              <a:t>Our new science building</a:t>
            </a:r>
            <a:r>
              <a:rPr lang="lv"/>
              <a:t> </a:t>
            </a:r>
            <a:endParaRPr/>
          </a:p>
        </p:txBody>
      </p:sp>
      <p:sp>
        <p:nvSpPr>
          <p:cNvPr id="203" name="Google Shape;203;p21"/>
          <p:cNvSpPr txBox="1"/>
          <p:nvPr>
            <p:ph idx="1" type="body"/>
          </p:nvPr>
        </p:nvSpPr>
        <p:spPr>
          <a:xfrm>
            <a:off x="416850" y="2087475"/>
            <a:ext cx="4034100" cy="2886900"/>
          </a:xfrm>
          <a:prstGeom prst="rect">
            <a:avLst/>
          </a:prstGeom>
        </p:spPr>
        <p:txBody>
          <a:bodyPr anchorCtr="0" anchor="t" bIns="91425" lIns="91425" spcFirstLastPara="1" rIns="91425" wrap="square" tIns="91425">
            <a:normAutofit/>
          </a:bodyPr>
          <a:lstStyle/>
          <a:p>
            <a:pPr indent="-311150" lvl="0" marL="457200" rtl="0" algn="just">
              <a:spcBef>
                <a:spcPts val="0"/>
              </a:spcBef>
              <a:spcAft>
                <a:spcPts val="0"/>
              </a:spcAft>
              <a:buSzPts val="1300"/>
              <a:buChar char="●"/>
            </a:pPr>
            <a:r>
              <a:rPr lang="lv">
                <a:highlight>
                  <a:schemeClr val="dk1"/>
                </a:highlight>
              </a:rPr>
              <a:t>Our school, right now is building a new science building. It’s going to be conected to our school with a coridoor. It will be ready in August. </a:t>
            </a:r>
            <a:endParaRPr>
              <a:highlight>
                <a:schemeClr val="dk1"/>
              </a:highlight>
            </a:endParaRPr>
          </a:p>
          <a:p>
            <a:pPr indent="-311150" lvl="0" marL="457200" rtl="0" algn="just">
              <a:spcBef>
                <a:spcPts val="0"/>
              </a:spcBef>
              <a:spcAft>
                <a:spcPts val="0"/>
              </a:spcAft>
              <a:buSzPts val="1300"/>
              <a:buChar char="●"/>
            </a:pPr>
            <a:r>
              <a:rPr lang="lv">
                <a:highlight>
                  <a:schemeClr val="dk1"/>
                </a:highlight>
              </a:rPr>
              <a:t>Our school is going to be powerd by solar and electric energy. We are going to gain solar energy from solar panels, witch are going to be our main electricity source. </a:t>
            </a:r>
            <a:endParaRPr>
              <a:highlight>
                <a:schemeClr val="dk1"/>
              </a:highlight>
            </a:endParaRPr>
          </a:p>
          <a:p>
            <a:pPr indent="-311150" lvl="0" marL="457200" rtl="0" algn="just">
              <a:spcBef>
                <a:spcPts val="0"/>
              </a:spcBef>
              <a:spcAft>
                <a:spcPts val="0"/>
              </a:spcAft>
              <a:buSzPts val="1300"/>
              <a:buChar char="●"/>
            </a:pPr>
            <a:r>
              <a:rPr lang="lv">
                <a:highlight>
                  <a:schemeClr val="dk1"/>
                </a:highlight>
              </a:rPr>
              <a:t>Solar energy is going to be more nature friendly, though it isn’t going to be cheaper than electricity. </a:t>
            </a:r>
            <a:endParaRPr/>
          </a:p>
          <a:p>
            <a:pPr indent="0" lvl="0" marL="457200" rtl="0" algn="just">
              <a:spcBef>
                <a:spcPts val="1200"/>
              </a:spcBef>
              <a:spcAft>
                <a:spcPts val="1200"/>
              </a:spcAft>
              <a:buNone/>
            </a:pPr>
            <a:r>
              <a:t/>
            </a:r>
            <a:endParaRPr/>
          </a:p>
        </p:txBody>
      </p:sp>
      <p:pic>
        <p:nvPicPr>
          <p:cNvPr id="204" name="Google Shape;204;p21"/>
          <p:cNvPicPr preferRelativeResize="0"/>
          <p:nvPr/>
        </p:nvPicPr>
        <p:blipFill>
          <a:blip r:embed="rId3">
            <a:alphaModFix/>
          </a:blip>
          <a:stretch>
            <a:fillRect/>
          </a:stretch>
        </p:blipFill>
        <p:spPr>
          <a:xfrm>
            <a:off x="1262050" y="271675"/>
            <a:ext cx="2531800" cy="1533075"/>
          </a:xfrm>
          <a:prstGeom prst="rect">
            <a:avLst/>
          </a:prstGeom>
          <a:noFill/>
          <a:ln>
            <a:noFill/>
          </a:ln>
        </p:spPr>
      </p:pic>
      <p:pic>
        <p:nvPicPr>
          <p:cNvPr id="205" name="Google Shape;205;p21"/>
          <p:cNvPicPr preferRelativeResize="0"/>
          <p:nvPr/>
        </p:nvPicPr>
        <p:blipFill>
          <a:blip r:embed="rId4">
            <a:alphaModFix/>
          </a:blip>
          <a:stretch>
            <a:fillRect/>
          </a:stretch>
        </p:blipFill>
        <p:spPr>
          <a:xfrm>
            <a:off x="4572000" y="1632762"/>
            <a:ext cx="4104451" cy="30783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