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embeddedFontLst>
    <p:embeddedFont>
      <p:font typeface="Robot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old.fntdata"/><Relationship Id="rId12" Type="http://schemas.openxmlformats.org/officeDocument/2006/relationships/slide" Target="slides/slide7.xml"/><Relationship Id="rId56" Type="http://schemas.openxmlformats.org/officeDocument/2006/relationships/font" Target="fonts/Roboto-regular.fntdata"/><Relationship Id="rId15" Type="http://schemas.openxmlformats.org/officeDocument/2006/relationships/slide" Target="slides/slide10.xml"/><Relationship Id="rId59" Type="http://schemas.openxmlformats.org/officeDocument/2006/relationships/font" Target="fonts/Roboto-boldItalic.fntdata"/><Relationship Id="rId14" Type="http://schemas.openxmlformats.org/officeDocument/2006/relationships/slide" Target="slides/slide9.xml"/><Relationship Id="rId58"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5a66050d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5a66050d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5a66050d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5a66050d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5a66050d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5a66050d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5a66050d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b5a66050d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5a66050d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5a66050d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5a66050d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5a66050d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5a66050d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5a66050d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b5a66050d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b5a66050d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5a66050d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5a66050d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5a66050d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5a66050d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4727bd6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4727bd6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b5a66050d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b5a66050d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5a66050d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b5a66050d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5a66050d7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b5a66050d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5a66050d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5a66050d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5a66050d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5a66050d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b5a66050d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b5a66050d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5a66050d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5a66050d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5a66050d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b5a66050d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5a66050d7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5a66050d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b5a66050d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b5a66050d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b5a66050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b5a66050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5a66050d7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5a66050d7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5a66050d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b5a66050d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b5a66050d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b5a66050d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b5a66050d7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b5a66050d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b5a66050d7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b5a66050d7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5a66050d7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5a66050d7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b5a66050d7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b5a66050d7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b5a66050d7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b5a66050d7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b5a66050d7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b5a66050d7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5a66050d7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b5a66050d7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5a66050d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5a66050d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b5a66050d7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b5a66050d7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b5a66050d7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b5a66050d7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b5a66050d7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b5a66050d7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b5a66050d7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b5a66050d7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b5a66050d7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b5a66050d7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b5a66050d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b5a66050d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b5a66050d7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b5a66050d7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b5a66050d7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b5a66050d7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b5a66050d7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b5a66050d7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5a66050d7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b5a66050d7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5a66050d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5a66050d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b5ae8159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b5ae8159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5a66050d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5a66050d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5a66050d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5a66050d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5a66050d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5a66050d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5a66050d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5a66050d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id="21" name="Google Shape;21;p4"/>
          <p:cNvPicPr preferRelativeResize="0"/>
          <p:nvPr/>
        </p:nvPicPr>
        <p:blipFill>
          <a:blip r:embed="rId2">
            <a:alphaModFix/>
          </a:blip>
          <a:stretch>
            <a:fillRect/>
          </a:stretch>
        </p:blipFill>
        <p:spPr>
          <a:xfrm>
            <a:off x="3048417" y="4619888"/>
            <a:ext cx="3047151" cy="4802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id="27" name="Google Shape;27;p5"/>
          <p:cNvPicPr preferRelativeResize="0"/>
          <p:nvPr/>
        </p:nvPicPr>
        <p:blipFill>
          <a:blip r:embed="rId2">
            <a:alphaModFix/>
          </a:blip>
          <a:stretch>
            <a:fillRect/>
          </a:stretch>
        </p:blipFill>
        <p:spPr>
          <a:xfrm>
            <a:off x="3048417" y="4619875"/>
            <a:ext cx="3047151" cy="480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7210153" y="133074"/>
            <a:ext cx="1370248" cy="572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4.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9.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2.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5.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6.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7.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0.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3.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9.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7.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4.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0.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8.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5.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8.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87.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80.png"/><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83.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89.png"/><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88.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9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311700" y="744575"/>
            <a:ext cx="8520600" cy="1509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ICT SKILLS</a:t>
            </a:r>
            <a:endParaRPr/>
          </a:p>
        </p:txBody>
      </p:sp>
      <p:sp>
        <p:nvSpPr>
          <p:cNvPr id="58" name="Google Shape;58;p13"/>
          <p:cNvSpPr txBox="1"/>
          <p:nvPr>
            <p:ph idx="1" type="subTitle"/>
          </p:nvPr>
        </p:nvSpPr>
        <p:spPr>
          <a:xfrm>
            <a:off x="311700" y="23682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s">
                <a:solidFill>
                  <a:srgbClr val="0000FF"/>
                </a:solidFill>
              </a:rPr>
              <a:t>RESULTS OF THE SPANISH TEAM</a:t>
            </a:r>
            <a:endParaRPr b="1">
              <a:solidFill>
                <a:srgbClr val="0000FF"/>
              </a:solidFill>
            </a:endParaRPr>
          </a:p>
        </p:txBody>
      </p:sp>
      <p:pic>
        <p:nvPicPr>
          <p:cNvPr id="59" name="Google Shape;59;p13"/>
          <p:cNvPicPr preferRelativeResize="0"/>
          <p:nvPr/>
        </p:nvPicPr>
        <p:blipFill rotWithShape="1">
          <a:blip r:embed="rId3">
            <a:alphaModFix/>
          </a:blip>
          <a:srcRect b="0" l="0" r="49143" t="0"/>
          <a:stretch/>
        </p:blipFill>
        <p:spPr>
          <a:xfrm>
            <a:off x="2653200" y="3579925"/>
            <a:ext cx="4342826" cy="1345950"/>
          </a:xfrm>
          <a:prstGeom prst="rect">
            <a:avLst/>
          </a:prstGeom>
          <a:noFill/>
          <a:ln>
            <a:noFill/>
          </a:ln>
        </p:spPr>
      </p:pic>
      <p:pic>
        <p:nvPicPr>
          <p:cNvPr id="60" name="Google Shape;60;p13"/>
          <p:cNvPicPr preferRelativeResize="0"/>
          <p:nvPr/>
        </p:nvPicPr>
        <p:blipFill rotWithShape="1">
          <a:blip r:embed="rId4">
            <a:alphaModFix amt="30000"/>
          </a:blip>
          <a:srcRect b="8433" l="0" r="0" t="8723"/>
          <a:stretch/>
        </p:blipFill>
        <p:spPr>
          <a:xfrm>
            <a:off x="-469875" y="-341050"/>
            <a:ext cx="9742050" cy="581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a:p>
        </p:txBody>
      </p:sp>
      <p:sp>
        <p:nvSpPr>
          <p:cNvPr id="146" name="Google Shape;14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3.3. Using a program from a CD-ROM</a:t>
            </a:r>
            <a:endParaRPr/>
          </a:p>
        </p:txBody>
      </p:sp>
      <p:pic>
        <p:nvPicPr>
          <p:cNvPr descr="Gráfico de respuestas de formularios. Título de la pregunta: Using a program from a CD-ROM. Número de respuestas: 19 respuestas." id="147" name="Google Shape;147;p22"/>
          <p:cNvPicPr preferRelativeResize="0"/>
          <p:nvPr/>
        </p:nvPicPr>
        <p:blipFill rotWithShape="1">
          <a:blip r:embed="rId3">
            <a:alphaModFix/>
          </a:blip>
          <a:srcRect b="0" l="17804" r="48885" t="21253"/>
          <a:stretch/>
        </p:blipFill>
        <p:spPr>
          <a:xfrm>
            <a:off x="311700" y="1768300"/>
            <a:ext cx="2782476" cy="2768050"/>
          </a:xfrm>
          <a:prstGeom prst="rect">
            <a:avLst/>
          </a:prstGeom>
          <a:noFill/>
          <a:ln>
            <a:noFill/>
          </a:ln>
        </p:spPr>
      </p:pic>
      <p:sp>
        <p:nvSpPr>
          <p:cNvPr id="148" name="Google Shape;148;p22"/>
          <p:cNvSpPr txBox="1"/>
          <p:nvPr/>
        </p:nvSpPr>
        <p:spPr>
          <a:xfrm>
            <a:off x="715550" y="1614150"/>
            <a:ext cx="6954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149" name="Google Shape;149;p22" title="Gráfico"/>
          <p:cNvPicPr preferRelativeResize="0"/>
          <p:nvPr/>
        </p:nvPicPr>
        <p:blipFill>
          <a:blip r:embed="rId4">
            <a:alphaModFix/>
          </a:blip>
          <a:stretch>
            <a:fillRect/>
          </a:stretch>
        </p:blipFill>
        <p:spPr>
          <a:xfrm>
            <a:off x="4208579" y="2014975"/>
            <a:ext cx="3880122" cy="2412450"/>
          </a:xfrm>
          <a:prstGeom prst="rect">
            <a:avLst/>
          </a:prstGeom>
          <a:noFill/>
          <a:ln>
            <a:noFill/>
          </a:ln>
        </p:spPr>
      </p:pic>
      <p:sp>
        <p:nvSpPr>
          <p:cNvPr id="150" name="Google Shape;150;p22"/>
          <p:cNvSpPr txBox="1"/>
          <p:nvPr/>
        </p:nvSpPr>
        <p:spPr>
          <a:xfrm>
            <a:off x="3094175" y="3469075"/>
            <a:ext cx="244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Every student has now more experience.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a:p>
        </p:txBody>
      </p:sp>
      <p:sp>
        <p:nvSpPr>
          <p:cNvPr id="156" name="Google Shape;15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3.4. Using anti-virus software.</a:t>
            </a:r>
            <a:endParaRPr/>
          </a:p>
        </p:txBody>
      </p:sp>
      <p:pic>
        <p:nvPicPr>
          <p:cNvPr descr="Gráfico de respuestas de formularios. Título de la pregunta: Using anti-virus software. Número de respuestas: 19 respuestas." id="157" name="Google Shape;157;p23"/>
          <p:cNvPicPr preferRelativeResize="0"/>
          <p:nvPr/>
        </p:nvPicPr>
        <p:blipFill rotWithShape="1">
          <a:blip r:embed="rId3">
            <a:alphaModFix/>
          </a:blip>
          <a:srcRect b="0" l="17273" r="48087" t="21722"/>
          <a:stretch/>
        </p:blipFill>
        <p:spPr>
          <a:xfrm>
            <a:off x="235500" y="1788200"/>
            <a:ext cx="2923925" cy="2780675"/>
          </a:xfrm>
          <a:prstGeom prst="rect">
            <a:avLst/>
          </a:prstGeom>
          <a:noFill/>
          <a:ln>
            <a:noFill/>
          </a:ln>
        </p:spPr>
      </p:pic>
      <p:sp>
        <p:nvSpPr>
          <p:cNvPr id="158" name="Google Shape;158;p23"/>
          <p:cNvSpPr txBox="1"/>
          <p:nvPr/>
        </p:nvSpPr>
        <p:spPr>
          <a:xfrm>
            <a:off x="690575" y="1564200"/>
            <a:ext cx="72876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159" name="Google Shape;159;p23" title="Gráfico"/>
          <p:cNvPicPr preferRelativeResize="0"/>
          <p:nvPr/>
        </p:nvPicPr>
        <p:blipFill>
          <a:blip r:embed="rId4">
            <a:alphaModFix/>
          </a:blip>
          <a:stretch>
            <a:fillRect/>
          </a:stretch>
        </p:blipFill>
        <p:spPr>
          <a:xfrm>
            <a:off x="3921425" y="2025900"/>
            <a:ext cx="4062926" cy="2526126"/>
          </a:xfrm>
          <a:prstGeom prst="rect">
            <a:avLst/>
          </a:prstGeom>
          <a:noFill/>
          <a:ln>
            <a:noFill/>
          </a:ln>
        </p:spPr>
      </p:pic>
      <p:sp>
        <p:nvSpPr>
          <p:cNvPr id="160" name="Google Shape;160;p23"/>
          <p:cNvSpPr txBox="1"/>
          <p:nvPr/>
        </p:nvSpPr>
        <p:spPr>
          <a:xfrm>
            <a:off x="2408300" y="3536225"/>
            <a:ext cx="3618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Anti- virus usage increases. </a:t>
            </a:r>
            <a:endParaRPr sz="1800"/>
          </a:p>
          <a:p>
            <a:pPr indent="0" lvl="0" marL="0" rtl="0" algn="l">
              <a:spcBef>
                <a:spcPts val="0"/>
              </a:spcBef>
              <a:spcAft>
                <a:spcPts val="0"/>
              </a:spcAft>
              <a:buNone/>
            </a:pPr>
            <a:r>
              <a:rPr lang="es" sz="1800"/>
              <a:t>More </a:t>
            </a:r>
            <a:r>
              <a:rPr lang="es" sz="1800"/>
              <a:t>conscious</a:t>
            </a:r>
            <a:r>
              <a:rPr lang="es" sz="1800"/>
              <a:t> on the dangers of the internet.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a:p>
        </p:txBody>
      </p:sp>
      <p:sp>
        <p:nvSpPr>
          <p:cNvPr id="166" name="Google Shape;16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3.5. Opening computer programs independently.</a:t>
            </a:r>
            <a:endParaRPr/>
          </a:p>
        </p:txBody>
      </p:sp>
      <p:pic>
        <p:nvPicPr>
          <p:cNvPr descr="Gráfico de respuestas de formularios. Título de la pregunta: Opening computer programs independently. Número de respuestas: 19 respuestas." id="167" name="Google Shape;167;p24"/>
          <p:cNvPicPr preferRelativeResize="0"/>
          <p:nvPr/>
        </p:nvPicPr>
        <p:blipFill rotWithShape="1">
          <a:blip r:embed="rId3">
            <a:alphaModFix/>
          </a:blip>
          <a:srcRect b="-7" l="17290" r="45177" t="22769"/>
          <a:stretch/>
        </p:blipFill>
        <p:spPr>
          <a:xfrm>
            <a:off x="311700" y="1835150"/>
            <a:ext cx="3156900" cy="2733725"/>
          </a:xfrm>
          <a:prstGeom prst="rect">
            <a:avLst/>
          </a:prstGeom>
          <a:noFill/>
          <a:ln>
            <a:noFill/>
          </a:ln>
        </p:spPr>
      </p:pic>
      <p:sp>
        <p:nvSpPr>
          <p:cNvPr id="168" name="Google Shape;168;p24"/>
          <p:cNvSpPr txBox="1"/>
          <p:nvPr/>
        </p:nvSpPr>
        <p:spPr>
          <a:xfrm>
            <a:off x="640675" y="1605825"/>
            <a:ext cx="73875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169" name="Google Shape;169;p24" title="Gráfico"/>
          <p:cNvPicPr preferRelativeResize="0"/>
          <p:nvPr/>
        </p:nvPicPr>
        <p:blipFill>
          <a:blip r:embed="rId4">
            <a:alphaModFix/>
          </a:blip>
          <a:stretch>
            <a:fillRect/>
          </a:stretch>
        </p:blipFill>
        <p:spPr>
          <a:xfrm>
            <a:off x="3912075" y="1944025"/>
            <a:ext cx="3811300" cy="23696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a:p>
        </p:txBody>
      </p:sp>
      <p:sp>
        <p:nvSpPr>
          <p:cNvPr id="175" name="Google Shape;17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3.6. Being able to transfer photos from a digital camera to a computer. </a:t>
            </a:r>
            <a:endParaRPr/>
          </a:p>
        </p:txBody>
      </p:sp>
      <p:pic>
        <p:nvPicPr>
          <p:cNvPr descr="Gráfico de respuestas de formularios. Título de la pregunta: Being able to transfer photos from a digital camera to a computer. Número de respuestas: 19 respuestas." id="176" name="Google Shape;176;p25"/>
          <p:cNvPicPr preferRelativeResize="0"/>
          <p:nvPr/>
        </p:nvPicPr>
        <p:blipFill rotWithShape="1">
          <a:blip r:embed="rId3">
            <a:alphaModFix/>
          </a:blip>
          <a:srcRect b="0" l="17892" r="31746" t="20823"/>
          <a:stretch/>
        </p:blipFill>
        <p:spPr>
          <a:xfrm>
            <a:off x="311700" y="1750164"/>
            <a:ext cx="4260300" cy="2818712"/>
          </a:xfrm>
          <a:prstGeom prst="rect">
            <a:avLst/>
          </a:prstGeom>
          <a:noFill/>
          <a:ln>
            <a:noFill/>
          </a:ln>
        </p:spPr>
      </p:pic>
      <p:sp>
        <p:nvSpPr>
          <p:cNvPr id="177" name="Google Shape;177;p25"/>
          <p:cNvSpPr txBox="1"/>
          <p:nvPr/>
        </p:nvSpPr>
        <p:spPr>
          <a:xfrm>
            <a:off x="898600" y="1514300"/>
            <a:ext cx="6971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178" name="Google Shape;178;p25" title="Gráfico"/>
          <p:cNvPicPr preferRelativeResize="0"/>
          <p:nvPr/>
        </p:nvPicPr>
        <p:blipFill>
          <a:blip r:embed="rId4">
            <a:alphaModFix/>
          </a:blip>
          <a:stretch>
            <a:fillRect/>
          </a:stretch>
        </p:blipFill>
        <p:spPr>
          <a:xfrm>
            <a:off x="3813950" y="1976000"/>
            <a:ext cx="4267201" cy="2612778"/>
          </a:xfrm>
          <a:prstGeom prst="rect">
            <a:avLst/>
          </a:prstGeom>
          <a:noFill/>
          <a:ln>
            <a:noFill/>
          </a:ln>
        </p:spPr>
      </p:pic>
      <p:sp>
        <p:nvSpPr>
          <p:cNvPr id="179" name="Google Shape;179;p25"/>
          <p:cNvSpPr txBox="1"/>
          <p:nvPr/>
        </p:nvSpPr>
        <p:spPr>
          <a:xfrm>
            <a:off x="3077175" y="3697675"/>
            <a:ext cx="209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G</a:t>
            </a:r>
            <a:r>
              <a:rPr lang="es" sz="1800"/>
              <a:t>ained </a:t>
            </a:r>
            <a:r>
              <a:rPr lang="es" sz="1800"/>
              <a:t>autonomy</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6" title="Gráfico"/>
          <p:cNvPicPr preferRelativeResize="0"/>
          <p:nvPr/>
        </p:nvPicPr>
        <p:blipFill>
          <a:blip r:embed="rId3">
            <a:alphaModFix/>
          </a:blip>
          <a:stretch>
            <a:fillRect/>
          </a:stretch>
        </p:blipFill>
        <p:spPr>
          <a:xfrm>
            <a:off x="3688321" y="2072627"/>
            <a:ext cx="4381002" cy="2685774"/>
          </a:xfrm>
          <a:prstGeom prst="rect">
            <a:avLst/>
          </a:prstGeom>
          <a:noFill/>
          <a:ln>
            <a:noFill/>
          </a:ln>
        </p:spPr>
      </p:pic>
      <p:pic>
        <p:nvPicPr>
          <p:cNvPr descr="Gráfico de respuestas de formularios. Título de la pregunta: Creating a digital signature. Número de respuestas: 19 respuestas." id="185" name="Google Shape;185;p26"/>
          <p:cNvPicPr preferRelativeResize="0"/>
          <p:nvPr/>
        </p:nvPicPr>
        <p:blipFill rotWithShape="1">
          <a:blip r:embed="rId4">
            <a:alphaModFix/>
          </a:blip>
          <a:srcRect b="0" l="17956" r="45516" t="21875"/>
          <a:stretch/>
        </p:blipFill>
        <p:spPr>
          <a:xfrm>
            <a:off x="311700" y="1764775"/>
            <a:ext cx="3115301" cy="2804100"/>
          </a:xfrm>
          <a:prstGeom prst="rect">
            <a:avLst/>
          </a:prstGeom>
          <a:noFill/>
          <a:ln>
            <a:noFill/>
          </a:ln>
        </p:spPr>
      </p:pic>
      <p:sp>
        <p:nvSpPr>
          <p:cNvPr id="186" name="Google Shape;18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a:p>
        </p:txBody>
      </p:sp>
      <p:sp>
        <p:nvSpPr>
          <p:cNvPr id="187" name="Google Shape;18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3.7. Creating a digital signature</a:t>
            </a:r>
            <a:endParaRPr/>
          </a:p>
        </p:txBody>
      </p:sp>
      <p:sp>
        <p:nvSpPr>
          <p:cNvPr id="188" name="Google Shape;188;p26"/>
          <p:cNvSpPr txBox="1"/>
          <p:nvPr/>
        </p:nvSpPr>
        <p:spPr>
          <a:xfrm>
            <a:off x="740500" y="1555900"/>
            <a:ext cx="7171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189" name="Google Shape;189;p26"/>
          <p:cNvSpPr txBox="1"/>
          <p:nvPr/>
        </p:nvSpPr>
        <p:spPr>
          <a:xfrm>
            <a:off x="2862575" y="3411200"/>
            <a:ext cx="259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Digital signature increases significantly.</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a:p>
        </p:txBody>
      </p:sp>
      <p:sp>
        <p:nvSpPr>
          <p:cNvPr id="195" name="Google Shape;19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3.8. Creating a homepage</a:t>
            </a:r>
            <a:endParaRPr/>
          </a:p>
        </p:txBody>
      </p:sp>
      <p:pic>
        <p:nvPicPr>
          <p:cNvPr descr="Gráfico de respuestas de formularios. Título de la pregunta: Creating a homepage. Número de respuestas: 19 respuestas." id="196" name="Google Shape;196;p27"/>
          <p:cNvPicPr preferRelativeResize="0"/>
          <p:nvPr/>
        </p:nvPicPr>
        <p:blipFill rotWithShape="1">
          <a:blip r:embed="rId3">
            <a:alphaModFix/>
          </a:blip>
          <a:srcRect b="0" l="17459" r="31960" t="21813"/>
          <a:stretch/>
        </p:blipFill>
        <p:spPr>
          <a:xfrm>
            <a:off x="311700" y="1858900"/>
            <a:ext cx="4165726" cy="2709975"/>
          </a:xfrm>
          <a:prstGeom prst="rect">
            <a:avLst/>
          </a:prstGeom>
          <a:noFill/>
          <a:ln>
            <a:noFill/>
          </a:ln>
        </p:spPr>
      </p:pic>
      <p:sp>
        <p:nvSpPr>
          <p:cNvPr id="197" name="Google Shape;197;p27"/>
          <p:cNvSpPr txBox="1"/>
          <p:nvPr/>
        </p:nvSpPr>
        <p:spPr>
          <a:xfrm>
            <a:off x="474250" y="15475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198" name="Google Shape;198;p27" title="Gráfico"/>
          <p:cNvPicPr preferRelativeResize="0"/>
          <p:nvPr/>
        </p:nvPicPr>
        <p:blipFill>
          <a:blip r:embed="rId4">
            <a:alphaModFix/>
          </a:blip>
          <a:stretch>
            <a:fillRect/>
          </a:stretch>
        </p:blipFill>
        <p:spPr>
          <a:xfrm>
            <a:off x="4425402" y="2217302"/>
            <a:ext cx="4075300" cy="2495275"/>
          </a:xfrm>
          <a:prstGeom prst="rect">
            <a:avLst/>
          </a:prstGeom>
          <a:noFill/>
          <a:ln>
            <a:noFill/>
          </a:ln>
        </p:spPr>
      </p:pic>
      <p:sp>
        <p:nvSpPr>
          <p:cNvPr id="199" name="Google Shape;199;p27"/>
          <p:cNvSpPr txBox="1"/>
          <p:nvPr/>
        </p:nvSpPr>
        <p:spPr>
          <a:xfrm>
            <a:off x="2771950" y="3386325"/>
            <a:ext cx="3116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In two years we’ve changed, c</a:t>
            </a:r>
            <a:r>
              <a:rPr lang="es" sz="1800"/>
              <a:t>reating a blog and webpage are common tasks.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2000">
                <a:highlight>
                  <a:srgbClr val="FFFFFF"/>
                </a:highlight>
                <a:latin typeface="Roboto"/>
                <a:ea typeface="Roboto"/>
                <a:cs typeface="Roboto"/>
                <a:sym typeface="Roboto"/>
              </a:rPr>
              <a:t>4. Information management.</a:t>
            </a:r>
            <a:endParaRPr b="1" sz="3600"/>
          </a:p>
        </p:txBody>
      </p:sp>
      <p:sp>
        <p:nvSpPr>
          <p:cNvPr id="205" name="Google Shape;20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4.1. Select information one needs from the internet</a:t>
            </a:r>
            <a:endParaRPr/>
          </a:p>
        </p:txBody>
      </p:sp>
      <p:pic>
        <p:nvPicPr>
          <p:cNvPr descr="Gráfico de respuestas de formularios. Título de la pregunta: Select information one needs from the internet. Número de respuestas: 19 respuestas." id="206" name="Google Shape;206;p28"/>
          <p:cNvPicPr preferRelativeResize="0"/>
          <p:nvPr/>
        </p:nvPicPr>
        <p:blipFill rotWithShape="1">
          <a:blip r:embed="rId3">
            <a:alphaModFix/>
          </a:blip>
          <a:srcRect b="0" l="17567" r="32051" t="22546"/>
          <a:stretch/>
        </p:blipFill>
        <p:spPr>
          <a:xfrm>
            <a:off x="311700" y="1812567"/>
            <a:ext cx="4260300" cy="2756308"/>
          </a:xfrm>
          <a:prstGeom prst="rect">
            <a:avLst/>
          </a:prstGeom>
          <a:noFill/>
          <a:ln>
            <a:noFill/>
          </a:ln>
        </p:spPr>
      </p:pic>
      <p:pic>
        <p:nvPicPr>
          <p:cNvPr id="207" name="Google Shape;207;p28" title="Gráfico"/>
          <p:cNvPicPr preferRelativeResize="0"/>
          <p:nvPr/>
        </p:nvPicPr>
        <p:blipFill>
          <a:blip r:embed="rId4">
            <a:alphaModFix/>
          </a:blip>
          <a:stretch>
            <a:fillRect/>
          </a:stretch>
        </p:blipFill>
        <p:spPr>
          <a:xfrm>
            <a:off x="4672347" y="1876302"/>
            <a:ext cx="3906531" cy="2418325"/>
          </a:xfrm>
          <a:prstGeom prst="rect">
            <a:avLst/>
          </a:prstGeom>
          <a:noFill/>
          <a:ln>
            <a:noFill/>
          </a:ln>
        </p:spPr>
      </p:pic>
      <p:sp>
        <p:nvSpPr>
          <p:cNvPr id="208" name="Google Shape;208;p28"/>
          <p:cNvSpPr txBox="1"/>
          <p:nvPr/>
        </p:nvSpPr>
        <p:spPr>
          <a:xfrm>
            <a:off x="474250" y="15475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209" name="Google Shape;209;p28"/>
          <p:cNvSpPr txBox="1"/>
          <p:nvPr/>
        </p:nvSpPr>
        <p:spPr>
          <a:xfrm>
            <a:off x="2562175" y="4107175"/>
            <a:ext cx="454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Progress in selecting information</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4. Information management.</a:t>
            </a:r>
            <a:endParaRPr sz="3022"/>
          </a:p>
        </p:txBody>
      </p:sp>
      <p:sp>
        <p:nvSpPr>
          <p:cNvPr id="215" name="Google Shape;21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4.2. Organizing and storing files in one’s computer, so that they can be easily retrieved. </a:t>
            </a:r>
            <a:endParaRPr/>
          </a:p>
        </p:txBody>
      </p:sp>
      <p:pic>
        <p:nvPicPr>
          <p:cNvPr descr="Gráfico de respuestas de formularios. Título de la pregunta: Organizing and storing files in one’s computer, so that they can be easily retrieved. Número de respuestas: 19 respuestas." id="216" name="Google Shape;216;p29"/>
          <p:cNvPicPr preferRelativeResize="0"/>
          <p:nvPr/>
        </p:nvPicPr>
        <p:blipFill rotWithShape="1">
          <a:blip r:embed="rId3">
            <a:alphaModFix/>
          </a:blip>
          <a:srcRect b="9249" l="18163" r="38976" t="25382"/>
          <a:stretch/>
        </p:blipFill>
        <p:spPr>
          <a:xfrm>
            <a:off x="311700" y="2135875"/>
            <a:ext cx="3633101" cy="2332000"/>
          </a:xfrm>
          <a:prstGeom prst="rect">
            <a:avLst/>
          </a:prstGeom>
          <a:noFill/>
          <a:ln>
            <a:noFill/>
          </a:ln>
        </p:spPr>
      </p:pic>
      <p:sp>
        <p:nvSpPr>
          <p:cNvPr id="217" name="Google Shape;217;p29"/>
          <p:cNvSpPr txBox="1"/>
          <p:nvPr/>
        </p:nvSpPr>
        <p:spPr>
          <a:xfrm>
            <a:off x="779375" y="16741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218" name="Google Shape;218;p29" title="Gráfico"/>
          <p:cNvPicPr preferRelativeResize="0"/>
          <p:nvPr/>
        </p:nvPicPr>
        <p:blipFill>
          <a:blip r:embed="rId4">
            <a:alphaModFix/>
          </a:blip>
          <a:stretch>
            <a:fillRect/>
          </a:stretch>
        </p:blipFill>
        <p:spPr>
          <a:xfrm>
            <a:off x="4572000" y="2025165"/>
            <a:ext cx="4124000" cy="2553425"/>
          </a:xfrm>
          <a:prstGeom prst="rect">
            <a:avLst/>
          </a:prstGeom>
          <a:noFill/>
          <a:ln>
            <a:noFill/>
          </a:ln>
        </p:spPr>
      </p:pic>
      <p:sp>
        <p:nvSpPr>
          <p:cNvPr id="219" name="Google Shape;219;p29"/>
          <p:cNvSpPr txBox="1"/>
          <p:nvPr/>
        </p:nvSpPr>
        <p:spPr>
          <a:xfrm>
            <a:off x="3160925" y="3884400"/>
            <a:ext cx="2082900" cy="103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800"/>
              <a:t>File organization improvements.</a:t>
            </a:r>
            <a:endParaRPr sz="1800"/>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4. Information management.</a:t>
            </a:r>
            <a:endParaRPr b="1" sz="3022"/>
          </a:p>
        </p:txBody>
      </p:sp>
      <p:sp>
        <p:nvSpPr>
          <p:cNvPr id="225" name="Google Shape;22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s"/>
              <a:t>4.3. Being able to organize the information found, for example by arranging it into lists or tables. </a:t>
            </a:r>
            <a:endParaRPr/>
          </a:p>
        </p:txBody>
      </p:sp>
      <p:pic>
        <p:nvPicPr>
          <p:cNvPr descr="Gráfico de respuestas de formularios. Título de la pregunta: Being able to organize the information found, for example by arranging it into lists or tables. Número de respuestas: 19 respuestas." id="226" name="Google Shape;226;p30"/>
          <p:cNvPicPr preferRelativeResize="0"/>
          <p:nvPr/>
        </p:nvPicPr>
        <p:blipFill rotWithShape="1">
          <a:blip r:embed="rId3">
            <a:alphaModFix/>
          </a:blip>
          <a:srcRect b="0" l="18233" r="37649" t="26073"/>
          <a:stretch/>
        </p:blipFill>
        <p:spPr>
          <a:xfrm>
            <a:off x="360100" y="2167525"/>
            <a:ext cx="3759074" cy="2650950"/>
          </a:xfrm>
          <a:prstGeom prst="rect">
            <a:avLst/>
          </a:prstGeom>
          <a:noFill/>
          <a:ln>
            <a:noFill/>
          </a:ln>
        </p:spPr>
      </p:pic>
      <p:sp>
        <p:nvSpPr>
          <p:cNvPr id="227" name="Google Shape;227;p30"/>
          <p:cNvSpPr txBox="1"/>
          <p:nvPr/>
        </p:nvSpPr>
        <p:spPr>
          <a:xfrm>
            <a:off x="485150" y="177120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228" name="Google Shape;228;p30" title="Gráfico"/>
          <p:cNvPicPr preferRelativeResize="0"/>
          <p:nvPr/>
        </p:nvPicPr>
        <p:blipFill>
          <a:blip r:embed="rId4">
            <a:alphaModFix/>
          </a:blip>
          <a:stretch>
            <a:fillRect/>
          </a:stretch>
        </p:blipFill>
        <p:spPr>
          <a:xfrm>
            <a:off x="4337100" y="2167525"/>
            <a:ext cx="4036789" cy="2499424"/>
          </a:xfrm>
          <a:prstGeom prst="rect">
            <a:avLst/>
          </a:prstGeom>
          <a:noFill/>
          <a:ln>
            <a:noFill/>
          </a:ln>
        </p:spPr>
      </p:pic>
      <p:sp>
        <p:nvSpPr>
          <p:cNvPr id="229" name="Google Shape;229;p30"/>
          <p:cNvSpPr txBox="1"/>
          <p:nvPr/>
        </p:nvSpPr>
        <p:spPr>
          <a:xfrm>
            <a:off x="3171100" y="3737750"/>
            <a:ext cx="244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Better skills in organizing information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4. Information management.</a:t>
            </a:r>
            <a:endParaRPr sz="3022"/>
          </a:p>
        </p:txBody>
      </p:sp>
      <p:sp>
        <p:nvSpPr>
          <p:cNvPr id="235" name="Google Shape;23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es"/>
              <a:t>4.4. Being able to transfer figures from a </a:t>
            </a:r>
            <a:r>
              <a:rPr lang="es"/>
              <a:t>spreadsheet</a:t>
            </a:r>
            <a:r>
              <a:rPr lang="es"/>
              <a:t> to a different program and vice versa. </a:t>
            </a:r>
            <a:endParaRPr/>
          </a:p>
        </p:txBody>
      </p:sp>
      <p:pic>
        <p:nvPicPr>
          <p:cNvPr descr="Gráfico de respuestas de formularios. Título de la pregunta: Being able to transfer figures from a spread sheet to a different program and vice versa. Número de respuestas: 19 respuestas." id="236" name="Google Shape;236;p31"/>
          <p:cNvPicPr preferRelativeResize="0"/>
          <p:nvPr/>
        </p:nvPicPr>
        <p:blipFill rotWithShape="1">
          <a:blip r:embed="rId3">
            <a:alphaModFix/>
          </a:blip>
          <a:srcRect b="4978" l="18223" r="38357" t="24702"/>
          <a:stretch/>
        </p:blipFill>
        <p:spPr>
          <a:xfrm>
            <a:off x="311700" y="1973950"/>
            <a:ext cx="3807451" cy="2594925"/>
          </a:xfrm>
          <a:prstGeom prst="rect">
            <a:avLst/>
          </a:prstGeom>
          <a:noFill/>
          <a:ln>
            <a:noFill/>
          </a:ln>
        </p:spPr>
      </p:pic>
      <p:sp>
        <p:nvSpPr>
          <p:cNvPr id="237" name="Google Shape;237;p31"/>
          <p:cNvSpPr txBox="1"/>
          <p:nvPr/>
        </p:nvSpPr>
        <p:spPr>
          <a:xfrm>
            <a:off x="474250" y="16999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238" name="Google Shape;238;p31" title="Gráfico"/>
          <p:cNvPicPr preferRelativeResize="0"/>
          <p:nvPr/>
        </p:nvPicPr>
        <p:blipFill>
          <a:blip r:embed="rId4">
            <a:alphaModFix/>
          </a:blip>
          <a:stretch>
            <a:fillRect/>
          </a:stretch>
        </p:blipFill>
        <p:spPr>
          <a:xfrm>
            <a:off x="3825225" y="2107775"/>
            <a:ext cx="3807450" cy="2385274"/>
          </a:xfrm>
          <a:prstGeom prst="rect">
            <a:avLst/>
          </a:prstGeom>
          <a:noFill/>
          <a:ln>
            <a:noFill/>
          </a:ln>
        </p:spPr>
      </p:pic>
      <p:sp>
        <p:nvSpPr>
          <p:cNvPr id="239" name="Google Shape;239;p31"/>
          <p:cNvSpPr txBox="1"/>
          <p:nvPr/>
        </p:nvSpPr>
        <p:spPr>
          <a:xfrm>
            <a:off x="2865975" y="3442375"/>
            <a:ext cx="243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All students have reached some experience.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2000">
                <a:highlight>
                  <a:srgbClr val="FFFFFF"/>
                </a:highlight>
                <a:latin typeface="Roboto"/>
                <a:ea typeface="Roboto"/>
                <a:cs typeface="Roboto"/>
                <a:sym typeface="Roboto"/>
              </a:rPr>
              <a:t>1. Defining information needs.</a:t>
            </a:r>
            <a:endParaRPr b="1" sz="3600"/>
          </a:p>
        </p:txBody>
      </p:sp>
      <p:pic>
        <p:nvPicPr>
          <p:cNvPr descr="Gráfico de respuestas de formularios. Título de la pregunta: Determining what kind of information you need and that can possibly be retrieved using a computer/the internet, for example pertaining or common tasks like shopping, travel and contact with governmental agencies. Número de respuestas: 19 respuestas." id="66" name="Google Shape;66;p14"/>
          <p:cNvPicPr preferRelativeResize="0"/>
          <p:nvPr/>
        </p:nvPicPr>
        <p:blipFill rotWithShape="1">
          <a:blip r:embed="rId3">
            <a:alphaModFix/>
          </a:blip>
          <a:srcRect b="7545" l="16266" r="50690" t="32089"/>
          <a:stretch/>
        </p:blipFill>
        <p:spPr>
          <a:xfrm>
            <a:off x="98650" y="1741025"/>
            <a:ext cx="2898000" cy="2398925"/>
          </a:xfrm>
          <a:prstGeom prst="rect">
            <a:avLst/>
          </a:prstGeom>
          <a:noFill/>
          <a:ln>
            <a:noFill/>
          </a:ln>
        </p:spPr>
      </p:pic>
      <p:sp>
        <p:nvSpPr>
          <p:cNvPr id="67" name="Google Shape;67;p14"/>
          <p:cNvSpPr txBox="1"/>
          <p:nvPr>
            <p:ph idx="2" type="body"/>
          </p:nvPr>
        </p:nvSpPr>
        <p:spPr>
          <a:xfrm>
            <a:off x="631375" y="1093025"/>
            <a:ext cx="809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1800"/>
              <a:t>September 2018                                                           </a:t>
            </a:r>
            <a:r>
              <a:rPr b="1" lang="es" sz="1800"/>
              <a:t>January 2021 </a:t>
            </a:r>
            <a:endParaRPr b="1" sz="1800"/>
          </a:p>
        </p:txBody>
      </p:sp>
      <p:pic>
        <p:nvPicPr>
          <p:cNvPr id="68" name="Google Shape;68;p14" title="Gráfico"/>
          <p:cNvPicPr preferRelativeResize="0"/>
          <p:nvPr/>
        </p:nvPicPr>
        <p:blipFill rotWithShape="1">
          <a:blip r:embed="rId4">
            <a:alphaModFix/>
          </a:blip>
          <a:srcRect b="0" l="0" r="45438" t="14661"/>
          <a:stretch/>
        </p:blipFill>
        <p:spPr>
          <a:xfrm>
            <a:off x="5853025" y="1777737"/>
            <a:ext cx="2406275" cy="2325525"/>
          </a:xfrm>
          <a:prstGeom prst="rect">
            <a:avLst/>
          </a:prstGeom>
          <a:noFill/>
          <a:ln>
            <a:noFill/>
          </a:ln>
        </p:spPr>
      </p:pic>
      <p:pic>
        <p:nvPicPr>
          <p:cNvPr id="69" name="Google Shape;69;p14" title="Gráfico"/>
          <p:cNvPicPr preferRelativeResize="0"/>
          <p:nvPr/>
        </p:nvPicPr>
        <p:blipFill rotWithShape="1">
          <a:blip r:embed="rId4">
            <a:alphaModFix/>
          </a:blip>
          <a:srcRect b="59181" l="56011" r="0" t="12087"/>
          <a:stretch/>
        </p:blipFill>
        <p:spPr>
          <a:xfrm>
            <a:off x="3292200" y="1847463"/>
            <a:ext cx="1940051" cy="782924"/>
          </a:xfrm>
          <a:prstGeom prst="rect">
            <a:avLst/>
          </a:prstGeom>
          <a:noFill/>
          <a:ln>
            <a:noFill/>
          </a:ln>
        </p:spPr>
      </p:pic>
      <p:sp>
        <p:nvSpPr>
          <p:cNvPr id="70" name="Google Shape;70;p14"/>
          <p:cNvSpPr txBox="1"/>
          <p:nvPr/>
        </p:nvSpPr>
        <p:spPr>
          <a:xfrm>
            <a:off x="3048900" y="3240100"/>
            <a:ext cx="3046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Gained experience in defining information needs.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SzPts val="1100"/>
              <a:buFont typeface="Arial"/>
              <a:buNone/>
            </a:pPr>
            <a:r>
              <a:rPr b="1" lang="es" sz="2222">
                <a:highlight>
                  <a:schemeClr val="lt1"/>
                </a:highlight>
                <a:latin typeface="Roboto"/>
                <a:ea typeface="Roboto"/>
                <a:cs typeface="Roboto"/>
                <a:sym typeface="Roboto"/>
              </a:rPr>
              <a:t>5. Information</a:t>
            </a:r>
            <a:r>
              <a:rPr lang="es" sz="1200">
                <a:highlight>
                  <a:srgbClr val="FFFFFF"/>
                </a:highlight>
                <a:latin typeface="Roboto"/>
                <a:ea typeface="Roboto"/>
                <a:cs typeface="Roboto"/>
                <a:sym typeface="Roboto"/>
              </a:rPr>
              <a:t> </a:t>
            </a:r>
            <a:r>
              <a:rPr b="1" lang="es" sz="2222">
                <a:highlight>
                  <a:schemeClr val="lt1"/>
                </a:highlight>
                <a:latin typeface="Roboto"/>
                <a:ea typeface="Roboto"/>
                <a:cs typeface="Roboto"/>
                <a:sym typeface="Roboto"/>
              </a:rPr>
              <a:t>assessment</a:t>
            </a:r>
            <a:endParaRPr/>
          </a:p>
        </p:txBody>
      </p:sp>
      <p:sp>
        <p:nvSpPr>
          <p:cNvPr id="245" name="Google Shape;24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s"/>
              <a:t>5.1 Assessing the quality of the information that you find on the internet, for example whether it is old, biased or untrustworthy.</a:t>
            </a:r>
            <a:endParaRPr/>
          </a:p>
        </p:txBody>
      </p:sp>
      <p:pic>
        <p:nvPicPr>
          <p:cNvPr descr="Gráfico de respuestas de formularios. Título de la pregunta: Assessing the quality of the information that you find on the internet, for example whether it is old, biased or untrustworthy. Número de respuestas: 19 respuestas." id="246" name="Google Shape;246;p32"/>
          <p:cNvPicPr preferRelativeResize="0"/>
          <p:nvPr/>
        </p:nvPicPr>
        <p:blipFill rotWithShape="1">
          <a:blip r:embed="rId3">
            <a:alphaModFix/>
          </a:blip>
          <a:srcRect b="5475" l="17897" r="38808" t="29411"/>
          <a:stretch/>
        </p:blipFill>
        <p:spPr>
          <a:xfrm>
            <a:off x="311700" y="1907025"/>
            <a:ext cx="3905926" cy="2661850"/>
          </a:xfrm>
          <a:prstGeom prst="rect">
            <a:avLst/>
          </a:prstGeom>
          <a:noFill/>
          <a:ln>
            <a:noFill/>
          </a:ln>
        </p:spPr>
      </p:pic>
      <p:pic>
        <p:nvPicPr>
          <p:cNvPr id="247" name="Google Shape;247;p32" title="Gráfico"/>
          <p:cNvPicPr preferRelativeResize="0"/>
          <p:nvPr/>
        </p:nvPicPr>
        <p:blipFill>
          <a:blip r:embed="rId4">
            <a:alphaModFix/>
          </a:blip>
          <a:stretch>
            <a:fillRect/>
          </a:stretch>
        </p:blipFill>
        <p:spPr>
          <a:xfrm>
            <a:off x="4097775" y="2102400"/>
            <a:ext cx="4188275" cy="2593225"/>
          </a:xfrm>
          <a:prstGeom prst="rect">
            <a:avLst/>
          </a:prstGeom>
          <a:noFill/>
          <a:ln>
            <a:noFill/>
          </a:ln>
        </p:spPr>
      </p:pic>
      <p:sp>
        <p:nvSpPr>
          <p:cNvPr id="248" name="Google Shape;248;p32"/>
          <p:cNvSpPr txBox="1"/>
          <p:nvPr/>
        </p:nvSpPr>
        <p:spPr>
          <a:xfrm>
            <a:off x="684800" y="179300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249" name="Google Shape;249;p32"/>
          <p:cNvSpPr txBox="1"/>
          <p:nvPr/>
        </p:nvSpPr>
        <p:spPr>
          <a:xfrm>
            <a:off x="2746100" y="3180825"/>
            <a:ext cx="3280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Assessing the quality of information has become much more difficult nowadays, because of the big amounth of  fake news and pseudo science in the net. All students have gained experience on this field.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000">
                <a:highlight>
                  <a:schemeClr val="lt1"/>
                </a:highlight>
                <a:latin typeface="Roboto"/>
                <a:ea typeface="Roboto"/>
                <a:cs typeface="Roboto"/>
                <a:sym typeface="Roboto"/>
              </a:rPr>
              <a:t>5. Information</a:t>
            </a:r>
            <a:r>
              <a:rPr lang="es" sz="2000">
                <a:highlight>
                  <a:schemeClr val="lt1"/>
                </a:highlight>
                <a:latin typeface="Roboto"/>
                <a:ea typeface="Roboto"/>
                <a:cs typeface="Roboto"/>
                <a:sym typeface="Roboto"/>
              </a:rPr>
              <a:t> </a:t>
            </a:r>
            <a:r>
              <a:rPr b="1" lang="es" sz="2000">
                <a:highlight>
                  <a:schemeClr val="lt1"/>
                </a:highlight>
                <a:latin typeface="Roboto"/>
                <a:ea typeface="Roboto"/>
                <a:cs typeface="Roboto"/>
                <a:sym typeface="Roboto"/>
              </a:rPr>
              <a:t>assessment.</a:t>
            </a:r>
            <a:endParaRPr sz="2000"/>
          </a:p>
        </p:txBody>
      </p:sp>
      <p:sp>
        <p:nvSpPr>
          <p:cNvPr id="255" name="Google Shape;25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5.2 Assessing the safety of publishing information on the internet, for example on Facebook, in </a:t>
            </a:r>
            <a:r>
              <a:rPr lang="es"/>
              <a:t>chat rooms</a:t>
            </a:r>
            <a:r>
              <a:rPr lang="es"/>
              <a:t>, etc.</a:t>
            </a:r>
            <a:endParaRPr/>
          </a:p>
        </p:txBody>
      </p:sp>
      <p:pic>
        <p:nvPicPr>
          <p:cNvPr descr="Gráfico de respuestas de formularios. Título de la pregunta: Assessing the safety of publishing information on the internet, for example on Facebook, in chat rooms, etc.. Número de respuestas: 19 respuestas." id="256" name="Google Shape;256;p33"/>
          <p:cNvPicPr preferRelativeResize="0"/>
          <p:nvPr/>
        </p:nvPicPr>
        <p:blipFill rotWithShape="1">
          <a:blip r:embed="rId3">
            <a:alphaModFix/>
          </a:blip>
          <a:srcRect b="6079" l="17923" r="39124" t="31046"/>
          <a:stretch/>
        </p:blipFill>
        <p:spPr>
          <a:xfrm>
            <a:off x="311700" y="1997125"/>
            <a:ext cx="4025400" cy="2669824"/>
          </a:xfrm>
          <a:prstGeom prst="rect">
            <a:avLst/>
          </a:prstGeom>
          <a:noFill/>
          <a:ln>
            <a:noFill/>
          </a:ln>
        </p:spPr>
      </p:pic>
      <p:pic>
        <p:nvPicPr>
          <p:cNvPr id="257" name="Google Shape;257;p33" title="Gráfico"/>
          <p:cNvPicPr preferRelativeResize="0"/>
          <p:nvPr/>
        </p:nvPicPr>
        <p:blipFill>
          <a:blip r:embed="rId4">
            <a:alphaModFix/>
          </a:blip>
          <a:stretch>
            <a:fillRect/>
          </a:stretch>
        </p:blipFill>
        <p:spPr>
          <a:xfrm>
            <a:off x="4337100" y="1997125"/>
            <a:ext cx="4312008" cy="2669825"/>
          </a:xfrm>
          <a:prstGeom prst="rect">
            <a:avLst/>
          </a:prstGeom>
          <a:noFill/>
          <a:ln>
            <a:noFill/>
          </a:ln>
        </p:spPr>
      </p:pic>
      <p:sp>
        <p:nvSpPr>
          <p:cNvPr id="258" name="Google Shape;258;p33"/>
          <p:cNvSpPr txBox="1"/>
          <p:nvPr/>
        </p:nvSpPr>
        <p:spPr>
          <a:xfrm>
            <a:off x="801175" y="177120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s" sz="2222">
                <a:highlight>
                  <a:schemeClr val="lt1"/>
                </a:highlight>
                <a:latin typeface="Roboto"/>
                <a:ea typeface="Roboto"/>
                <a:cs typeface="Roboto"/>
                <a:sym typeface="Roboto"/>
              </a:rPr>
              <a:t>6. Integration of information</a:t>
            </a:r>
            <a:endParaRPr b="1" sz="2222">
              <a:highlight>
                <a:schemeClr val="lt1"/>
              </a:highlight>
              <a:latin typeface="Roboto"/>
              <a:ea typeface="Roboto"/>
              <a:cs typeface="Roboto"/>
              <a:sym typeface="Roboto"/>
            </a:endParaRPr>
          </a:p>
        </p:txBody>
      </p:sp>
      <p:sp>
        <p:nvSpPr>
          <p:cNvPr id="264" name="Google Shape;26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6.1 Writing, editing and transferring text in word processors.</a:t>
            </a:r>
            <a:endParaRPr/>
          </a:p>
        </p:txBody>
      </p:sp>
      <p:pic>
        <p:nvPicPr>
          <p:cNvPr descr="Gráfico de respuestas de formularios. Título de la pregunta: Writing, editing and transferring text in word processors. Número de respuestas: 19 respuestas." id="265" name="Google Shape;265;p34"/>
          <p:cNvPicPr preferRelativeResize="0"/>
          <p:nvPr/>
        </p:nvPicPr>
        <p:blipFill rotWithShape="1">
          <a:blip r:embed="rId3">
            <a:alphaModFix/>
          </a:blip>
          <a:srcRect b="5676" l="17607" r="38550" t="26508"/>
          <a:stretch/>
        </p:blipFill>
        <p:spPr>
          <a:xfrm>
            <a:off x="311700" y="1795612"/>
            <a:ext cx="4260300" cy="2773263"/>
          </a:xfrm>
          <a:prstGeom prst="rect">
            <a:avLst/>
          </a:prstGeom>
          <a:noFill/>
          <a:ln>
            <a:noFill/>
          </a:ln>
        </p:spPr>
      </p:pic>
      <p:pic>
        <p:nvPicPr>
          <p:cNvPr id="266" name="Google Shape;266;p34" title="Gráfico"/>
          <p:cNvPicPr preferRelativeResize="0"/>
          <p:nvPr/>
        </p:nvPicPr>
        <p:blipFill>
          <a:blip r:embed="rId4">
            <a:alphaModFix/>
          </a:blip>
          <a:stretch>
            <a:fillRect/>
          </a:stretch>
        </p:blipFill>
        <p:spPr>
          <a:xfrm>
            <a:off x="4315300" y="1893130"/>
            <a:ext cx="4328725" cy="2675746"/>
          </a:xfrm>
          <a:prstGeom prst="rect">
            <a:avLst/>
          </a:prstGeom>
          <a:noFill/>
          <a:ln>
            <a:noFill/>
          </a:ln>
        </p:spPr>
      </p:pic>
      <p:sp>
        <p:nvSpPr>
          <p:cNvPr id="267" name="Google Shape;267;p34"/>
          <p:cNvSpPr txBox="1"/>
          <p:nvPr/>
        </p:nvSpPr>
        <p:spPr>
          <a:xfrm>
            <a:off x="931925" y="16295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268" name="Google Shape;268;p34"/>
          <p:cNvSpPr txBox="1"/>
          <p:nvPr/>
        </p:nvSpPr>
        <p:spPr>
          <a:xfrm>
            <a:off x="3160200" y="2853925"/>
            <a:ext cx="2833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Mastering ofimatic tools has become a must these days. The experience gained is very important in all of them.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6. Integration of information</a:t>
            </a:r>
            <a:endParaRPr/>
          </a:p>
        </p:txBody>
      </p:sp>
      <p:sp>
        <p:nvSpPr>
          <p:cNvPr id="274" name="Google Shape;27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6.2 Using spell checkers/ dictionaries.</a:t>
            </a:r>
            <a:endParaRPr/>
          </a:p>
        </p:txBody>
      </p:sp>
      <p:pic>
        <p:nvPicPr>
          <p:cNvPr descr="Gráfico de respuestas de formularios. Título de la pregunta: Using spell checkers/dictionaries. Número de respuestas: 19 respuestas." id="275" name="Google Shape;275;p35"/>
          <p:cNvPicPr preferRelativeResize="0"/>
          <p:nvPr/>
        </p:nvPicPr>
        <p:blipFill rotWithShape="1">
          <a:blip r:embed="rId3">
            <a:alphaModFix/>
          </a:blip>
          <a:srcRect b="5986" l="17619" r="38277" t="23749"/>
          <a:stretch/>
        </p:blipFill>
        <p:spPr>
          <a:xfrm>
            <a:off x="311700" y="1712665"/>
            <a:ext cx="4260300" cy="2856209"/>
          </a:xfrm>
          <a:prstGeom prst="rect">
            <a:avLst/>
          </a:prstGeom>
          <a:noFill/>
          <a:ln>
            <a:noFill/>
          </a:ln>
        </p:spPr>
      </p:pic>
      <p:pic>
        <p:nvPicPr>
          <p:cNvPr id="276" name="Google Shape;276;p35" title="Gráfico"/>
          <p:cNvPicPr preferRelativeResize="0"/>
          <p:nvPr/>
        </p:nvPicPr>
        <p:blipFill>
          <a:blip r:embed="rId4">
            <a:alphaModFix/>
          </a:blip>
          <a:stretch>
            <a:fillRect/>
          </a:stretch>
        </p:blipFill>
        <p:spPr>
          <a:xfrm>
            <a:off x="4211650" y="1857550"/>
            <a:ext cx="4386274" cy="2711325"/>
          </a:xfrm>
          <a:prstGeom prst="rect">
            <a:avLst/>
          </a:prstGeom>
          <a:noFill/>
          <a:ln>
            <a:noFill/>
          </a:ln>
        </p:spPr>
      </p:pic>
      <p:sp>
        <p:nvSpPr>
          <p:cNvPr id="277" name="Google Shape;277;p35"/>
          <p:cNvSpPr txBox="1"/>
          <p:nvPr/>
        </p:nvSpPr>
        <p:spPr>
          <a:xfrm>
            <a:off x="594125" y="152062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6. Integration of information</a:t>
            </a:r>
            <a:endParaRPr/>
          </a:p>
        </p:txBody>
      </p:sp>
      <p:sp>
        <p:nvSpPr>
          <p:cNvPr id="283" name="Google Shape;283;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6.3 Inserting images/symbols in word processors.</a:t>
            </a:r>
            <a:endParaRPr/>
          </a:p>
        </p:txBody>
      </p:sp>
      <p:pic>
        <p:nvPicPr>
          <p:cNvPr descr="Gráfico de respuestas de formularios. Título de la pregunta: Inserting images/symbols in word processors. Número de respuestas: 19 respuestas." id="284" name="Google Shape;284;p36"/>
          <p:cNvPicPr preferRelativeResize="0"/>
          <p:nvPr/>
        </p:nvPicPr>
        <p:blipFill rotWithShape="1">
          <a:blip r:embed="rId3">
            <a:alphaModFix/>
          </a:blip>
          <a:srcRect b="5824" l="18244" r="38828" t="25734"/>
          <a:stretch/>
        </p:blipFill>
        <p:spPr>
          <a:xfrm>
            <a:off x="311700" y="1710579"/>
            <a:ext cx="4260300" cy="2858296"/>
          </a:xfrm>
          <a:prstGeom prst="rect">
            <a:avLst/>
          </a:prstGeom>
          <a:noFill/>
          <a:ln>
            <a:noFill/>
          </a:ln>
        </p:spPr>
      </p:pic>
      <p:sp>
        <p:nvSpPr>
          <p:cNvPr id="285" name="Google Shape;285;p36"/>
          <p:cNvSpPr txBox="1"/>
          <p:nvPr/>
        </p:nvSpPr>
        <p:spPr>
          <a:xfrm>
            <a:off x="877450" y="15750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pic>
        <p:nvPicPr>
          <p:cNvPr id="286" name="Google Shape;286;p36" title="Gráfico"/>
          <p:cNvPicPr preferRelativeResize="0"/>
          <p:nvPr/>
        </p:nvPicPr>
        <p:blipFill>
          <a:blip r:embed="rId4">
            <a:alphaModFix/>
          </a:blip>
          <a:stretch>
            <a:fillRect/>
          </a:stretch>
        </p:blipFill>
        <p:spPr>
          <a:xfrm>
            <a:off x="4497727" y="1970515"/>
            <a:ext cx="3783025" cy="23384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6. Integration of information</a:t>
            </a:r>
            <a:endParaRPr/>
          </a:p>
        </p:txBody>
      </p:sp>
      <p:sp>
        <p:nvSpPr>
          <p:cNvPr id="292" name="Google Shape;29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6.4 Inserting and editing tables in word processors.</a:t>
            </a:r>
            <a:endParaRPr/>
          </a:p>
        </p:txBody>
      </p:sp>
      <p:pic>
        <p:nvPicPr>
          <p:cNvPr descr="Gráfico de respuestas de formularios. Título de la pregunta: Inserting and editing tables in word processors. Número de respuestas: 19 respuestas." id="293" name="Google Shape;293;p37"/>
          <p:cNvPicPr preferRelativeResize="0"/>
          <p:nvPr/>
        </p:nvPicPr>
        <p:blipFill rotWithShape="1">
          <a:blip r:embed="rId3">
            <a:alphaModFix/>
          </a:blip>
          <a:srcRect b="5924" l="17650" r="39087" t="27060"/>
          <a:stretch/>
        </p:blipFill>
        <p:spPr>
          <a:xfrm>
            <a:off x="311700" y="1900734"/>
            <a:ext cx="4260300" cy="2777116"/>
          </a:xfrm>
          <a:prstGeom prst="rect">
            <a:avLst/>
          </a:prstGeom>
          <a:noFill/>
          <a:ln>
            <a:noFill/>
          </a:ln>
        </p:spPr>
      </p:pic>
      <p:pic>
        <p:nvPicPr>
          <p:cNvPr id="294" name="Google Shape;294;p37" title="Gráfico"/>
          <p:cNvPicPr preferRelativeResize="0"/>
          <p:nvPr/>
        </p:nvPicPr>
        <p:blipFill>
          <a:blip r:embed="rId4">
            <a:alphaModFix/>
          </a:blip>
          <a:stretch>
            <a:fillRect/>
          </a:stretch>
        </p:blipFill>
        <p:spPr>
          <a:xfrm>
            <a:off x="4228125" y="1866275"/>
            <a:ext cx="4604175" cy="2846025"/>
          </a:xfrm>
          <a:prstGeom prst="rect">
            <a:avLst/>
          </a:prstGeom>
          <a:noFill/>
          <a:ln>
            <a:noFill/>
          </a:ln>
        </p:spPr>
      </p:pic>
      <p:sp>
        <p:nvSpPr>
          <p:cNvPr id="295" name="Google Shape;295;p37"/>
          <p:cNvSpPr txBox="1"/>
          <p:nvPr/>
        </p:nvSpPr>
        <p:spPr>
          <a:xfrm>
            <a:off x="877450" y="162952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000">
                <a:highlight>
                  <a:schemeClr val="lt1"/>
                </a:highlight>
                <a:latin typeface="Roboto"/>
                <a:ea typeface="Roboto"/>
                <a:cs typeface="Roboto"/>
                <a:sym typeface="Roboto"/>
              </a:rPr>
              <a:t>6. Integration of information.</a:t>
            </a:r>
            <a:endParaRPr sz="2000"/>
          </a:p>
        </p:txBody>
      </p:sp>
      <p:sp>
        <p:nvSpPr>
          <p:cNvPr id="301" name="Google Shape;301;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6.5 Using drawing/graphics applications, for example </a:t>
            </a:r>
            <a:r>
              <a:rPr lang="es"/>
              <a:t>Powerpoint</a:t>
            </a:r>
            <a:r>
              <a:rPr lang="es"/>
              <a:t>.</a:t>
            </a:r>
            <a:endParaRPr/>
          </a:p>
        </p:txBody>
      </p:sp>
      <p:pic>
        <p:nvPicPr>
          <p:cNvPr descr="Gráfico de respuestas de formularios. Título de la pregunta: Using drawing/graphics applications, for example Power Point. Número de respuestas: 19 respuestas." id="302" name="Google Shape;302;p38"/>
          <p:cNvPicPr preferRelativeResize="0"/>
          <p:nvPr/>
        </p:nvPicPr>
        <p:blipFill rotWithShape="1">
          <a:blip r:embed="rId3">
            <a:alphaModFix/>
          </a:blip>
          <a:srcRect b="6242" l="17165" r="38967" t="25005"/>
          <a:stretch/>
        </p:blipFill>
        <p:spPr>
          <a:xfrm>
            <a:off x="311700" y="1759088"/>
            <a:ext cx="4260300" cy="2809787"/>
          </a:xfrm>
          <a:prstGeom prst="rect">
            <a:avLst/>
          </a:prstGeom>
          <a:noFill/>
          <a:ln>
            <a:noFill/>
          </a:ln>
        </p:spPr>
      </p:pic>
      <p:pic>
        <p:nvPicPr>
          <p:cNvPr id="303" name="Google Shape;303;p38" title="Gráfico"/>
          <p:cNvPicPr preferRelativeResize="0"/>
          <p:nvPr/>
        </p:nvPicPr>
        <p:blipFill>
          <a:blip r:embed="rId4">
            <a:alphaModFix/>
          </a:blip>
          <a:stretch>
            <a:fillRect/>
          </a:stretch>
        </p:blipFill>
        <p:spPr>
          <a:xfrm>
            <a:off x="4079700" y="1935424"/>
            <a:ext cx="4260300" cy="2633451"/>
          </a:xfrm>
          <a:prstGeom prst="rect">
            <a:avLst/>
          </a:prstGeom>
          <a:noFill/>
          <a:ln>
            <a:noFill/>
          </a:ln>
        </p:spPr>
      </p:pic>
      <p:sp>
        <p:nvSpPr>
          <p:cNvPr id="304" name="Google Shape;304;p38"/>
          <p:cNvSpPr txBox="1"/>
          <p:nvPr/>
        </p:nvSpPr>
        <p:spPr>
          <a:xfrm>
            <a:off x="801150" y="15968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s" sz="2022">
                <a:highlight>
                  <a:schemeClr val="lt1"/>
                </a:highlight>
                <a:latin typeface="Roboto"/>
                <a:ea typeface="Roboto"/>
                <a:cs typeface="Roboto"/>
                <a:sym typeface="Roboto"/>
              </a:rPr>
              <a:t>7. Communication and information sharing.</a:t>
            </a:r>
            <a:endParaRPr b="1" sz="2022">
              <a:highlight>
                <a:schemeClr val="lt1"/>
              </a:highlight>
              <a:latin typeface="Roboto"/>
              <a:ea typeface="Roboto"/>
              <a:cs typeface="Roboto"/>
              <a:sym typeface="Roboto"/>
            </a:endParaRPr>
          </a:p>
        </p:txBody>
      </p:sp>
      <p:sp>
        <p:nvSpPr>
          <p:cNvPr id="310" name="Google Shape;31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7.1 Sending/receiving SMS/MMS messages from a mobile phone.</a:t>
            </a:r>
            <a:endParaRPr/>
          </a:p>
        </p:txBody>
      </p:sp>
      <p:pic>
        <p:nvPicPr>
          <p:cNvPr descr="Gráfico de respuestas de formularios. Título de la pregunta: Sending/receiving SMS/MMS messages from a mobile phone. Número de respuestas: 19 respuestas." id="311" name="Google Shape;311;p39"/>
          <p:cNvPicPr preferRelativeResize="0"/>
          <p:nvPr/>
        </p:nvPicPr>
        <p:blipFill rotWithShape="1">
          <a:blip r:embed="rId3">
            <a:alphaModFix/>
          </a:blip>
          <a:srcRect b="4685" l="17769" r="38181" t="23992"/>
          <a:stretch/>
        </p:blipFill>
        <p:spPr>
          <a:xfrm>
            <a:off x="311700" y="1798050"/>
            <a:ext cx="4066476" cy="2770825"/>
          </a:xfrm>
          <a:prstGeom prst="rect">
            <a:avLst/>
          </a:prstGeom>
          <a:noFill/>
          <a:ln>
            <a:noFill/>
          </a:ln>
        </p:spPr>
      </p:pic>
      <p:pic>
        <p:nvPicPr>
          <p:cNvPr id="312" name="Google Shape;312;p39" title="Gráfico"/>
          <p:cNvPicPr preferRelativeResize="0"/>
          <p:nvPr/>
        </p:nvPicPr>
        <p:blipFill>
          <a:blip r:embed="rId4">
            <a:alphaModFix/>
          </a:blip>
          <a:stretch>
            <a:fillRect/>
          </a:stretch>
        </p:blipFill>
        <p:spPr>
          <a:xfrm>
            <a:off x="4112225" y="1944275"/>
            <a:ext cx="4245974" cy="2624600"/>
          </a:xfrm>
          <a:prstGeom prst="rect">
            <a:avLst/>
          </a:prstGeom>
          <a:noFill/>
          <a:ln>
            <a:noFill/>
          </a:ln>
        </p:spPr>
      </p:pic>
      <p:sp>
        <p:nvSpPr>
          <p:cNvPr id="313" name="Google Shape;313;p39"/>
          <p:cNvSpPr txBox="1"/>
          <p:nvPr/>
        </p:nvSpPr>
        <p:spPr>
          <a:xfrm>
            <a:off x="893575" y="15750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314" name="Google Shape;314;p39"/>
          <p:cNvSpPr txBox="1"/>
          <p:nvPr/>
        </p:nvSpPr>
        <p:spPr>
          <a:xfrm>
            <a:off x="3040200" y="2886600"/>
            <a:ext cx="2778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In this section, we can see an important growth on experience.</a:t>
            </a:r>
            <a:endParaRPr/>
          </a:p>
          <a:p>
            <a:pPr indent="0" lvl="0" marL="0" rtl="0" algn="l">
              <a:spcBef>
                <a:spcPts val="0"/>
              </a:spcBef>
              <a:spcAft>
                <a:spcPts val="0"/>
              </a:spcAft>
              <a:buNone/>
            </a:pPr>
            <a:r>
              <a:rPr lang="es"/>
              <a:t>Many of the tools were already well known in 2018, but are much better mastered now.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20" name="Google Shape;320;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7.2 Connecting to the internet using a mobile phone.</a:t>
            </a:r>
            <a:endParaRPr/>
          </a:p>
        </p:txBody>
      </p:sp>
      <p:pic>
        <p:nvPicPr>
          <p:cNvPr descr="Gráfico de respuestas de formularios. Título de la pregunta: Connecting to the internet using a mobile phone. Número de respuestas: 19 respuestas." id="321" name="Google Shape;321;p40"/>
          <p:cNvPicPr preferRelativeResize="0"/>
          <p:nvPr/>
        </p:nvPicPr>
        <p:blipFill rotWithShape="1">
          <a:blip r:embed="rId3">
            <a:alphaModFix/>
          </a:blip>
          <a:srcRect b="5060" l="17231" r="39254" t="24847"/>
          <a:stretch/>
        </p:blipFill>
        <p:spPr>
          <a:xfrm>
            <a:off x="311700" y="1885225"/>
            <a:ext cx="3958999" cy="2683650"/>
          </a:xfrm>
          <a:prstGeom prst="rect">
            <a:avLst/>
          </a:prstGeom>
          <a:noFill/>
          <a:ln>
            <a:noFill/>
          </a:ln>
        </p:spPr>
      </p:pic>
      <p:pic>
        <p:nvPicPr>
          <p:cNvPr id="322" name="Google Shape;322;p40" title="Gráfico"/>
          <p:cNvPicPr preferRelativeResize="0"/>
          <p:nvPr/>
        </p:nvPicPr>
        <p:blipFill>
          <a:blip r:embed="rId4">
            <a:alphaModFix/>
          </a:blip>
          <a:stretch>
            <a:fillRect/>
          </a:stretch>
        </p:blipFill>
        <p:spPr>
          <a:xfrm>
            <a:off x="4315300" y="1948550"/>
            <a:ext cx="4239050" cy="2620325"/>
          </a:xfrm>
          <a:prstGeom prst="rect">
            <a:avLst/>
          </a:prstGeom>
          <a:noFill/>
          <a:ln>
            <a:noFill/>
          </a:ln>
        </p:spPr>
      </p:pic>
      <p:sp>
        <p:nvSpPr>
          <p:cNvPr id="323" name="Google Shape;323;p40"/>
          <p:cNvSpPr txBox="1"/>
          <p:nvPr/>
        </p:nvSpPr>
        <p:spPr>
          <a:xfrm>
            <a:off x="842250" y="165132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324" name="Google Shape;324;p40"/>
          <p:cNvSpPr txBox="1"/>
          <p:nvPr/>
        </p:nvSpPr>
        <p:spPr>
          <a:xfrm>
            <a:off x="3062000" y="2995575"/>
            <a:ext cx="2746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Those skills related to online teaching and communication have of course improved a lot, due to the lockdown months, but also thanks to the project activities.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30" name="Google Shape;33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7.3 Sending/receiving </a:t>
            </a:r>
            <a:r>
              <a:rPr lang="es"/>
              <a:t>email</a:t>
            </a:r>
            <a:endParaRPr/>
          </a:p>
        </p:txBody>
      </p:sp>
      <p:pic>
        <p:nvPicPr>
          <p:cNvPr descr="Gráfico de respuestas de formularios. Título de la pregunta: Sending/receiving e-mail. Número de respuestas: 19 respuestas." id="331" name="Google Shape;331;p41"/>
          <p:cNvPicPr preferRelativeResize="0"/>
          <p:nvPr/>
        </p:nvPicPr>
        <p:blipFill rotWithShape="1">
          <a:blip r:embed="rId3">
            <a:alphaModFix/>
          </a:blip>
          <a:srcRect b="5020" l="17833" r="39357" t="25438"/>
          <a:stretch/>
        </p:blipFill>
        <p:spPr>
          <a:xfrm>
            <a:off x="311700" y="1863425"/>
            <a:ext cx="3854124" cy="2634825"/>
          </a:xfrm>
          <a:prstGeom prst="rect">
            <a:avLst/>
          </a:prstGeom>
          <a:noFill/>
          <a:ln>
            <a:noFill/>
          </a:ln>
        </p:spPr>
      </p:pic>
      <p:pic>
        <p:nvPicPr>
          <p:cNvPr id="332" name="Google Shape;332;p41" title="Gráfico"/>
          <p:cNvPicPr preferRelativeResize="0"/>
          <p:nvPr/>
        </p:nvPicPr>
        <p:blipFill>
          <a:blip r:embed="rId4">
            <a:alphaModFix/>
          </a:blip>
          <a:stretch>
            <a:fillRect/>
          </a:stretch>
        </p:blipFill>
        <p:spPr>
          <a:xfrm>
            <a:off x="4165825" y="1934050"/>
            <a:ext cx="4262521" cy="2634825"/>
          </a:xfrm>
          <a:prstGeom prst="rect">
            <a:avLst/>
          </a:prstGeom>
          <a:noFill/>
          <a:ln>
            <a:noFill/>
          </a:ln>
        </p:spPr>
      </p:pic>
      <p:sp>
        <p:nvSpPr>
          <p:cNvPr id="333" name="Google Shape;333;p41"/>
          <p:cNvSpPr txBox="1"/>
          <p:nvPr/>
        </p:nvSpPr>
        <p:spPr>
          <a:xfrm>
            <a:off x="844750" y="16513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SzPts val="1100"/>
              <a:buFont typeface="Arial"/>
              <a:buNone/>
            </a:pPr>
            <a:r>
              <a:rPr b="1" lang="es" sz="2222">
                <a:highlight>
                  <a:schemeClr val="lt1"/>
                </a:highlight>
                <a:latin typeface="Roboto"/>
                <a:ea typeface="Roboto"/>
                <a:cs typeface="Roboto"/>
                <a:sym typeface="Roboto"/>
              </a:rPr>
              <a:t>2. Access to information</a:t>
            </a:r>
            <a:endParaRPr b="1" sz="2222">
              <a:highlight>
                <a:schemeClr val="lt1"/>
              </a:highlight>
              <a:latin typeface="Roboto"/>
              <a:ea typeface="Roboto"/>
              <a:cs typeface="Roboto"/>
              <a:sym typeface="Roboto"/>
            </a:endParaRPr>
          </a:p>
        </p:txBody>
      </p:sp>
      <p:sp>
        <p:nvSpPr>
          <p:cNvPr id="76" name="Google Shape;76;p15"/>
          <p:cNvSpPr txBox="1"/>
          <p:nvPr>
            <p:ph idx="1" type="body"/>
          </p:nvPr>
        </p:nvSpPr>
        <p:spPr>
          <a:xfrm>
            <a:off x="311700" y="1152475"/>
            <a:ext cx="7275300" cy="4236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s" sz="1800"/>
              <a:t>2.1. Using search engines on the internet (e.g. Google, Yahoo, etc.)</a:t>
            </a:r>
            <a:endParaRPr sz="1800"/>
          </a:p>
        </p:txBody>
      </p:sp>
      <p:pic>
        <p:nvPicPr>
          <p:cNvPr descr="Gráfico de respuestas de formularios. Título de la pregunta: Using search engines on the internet (e.g. Google, Yahoo, etc.). Número de respuestas: 19 respuestas." id="77" name="Google Shape;77;p15"/>
          <p:cNvPicPr preferRelativeResize="0"/>
          <p:nvPr/>
        </p:nvPicPr>
        <p:blipFill rotWithShape="1">
          <a:blip r:embed="rId3">
            <a:alphaModFix/>
          </a:blip>
          <a:srcRect b="0" l="15076" r="51022" t="23195"/>
          <a:stretch/>
        </p:blipFill>
        <p:spPr>
          <a:xfrm>
            <a:off x="311700" y="2061925"/>
            <a:ext cx="2740874" cy="2613150"/>
          </a:xfrm>
          <a:prstGeom prst="rect">
            <a:avLst/>
          </a:prstGeom>
          <a:noFill/>
          <a:ln>
            <a:noFill/>
          </a:ln>
        </p:spPr>
      </p:pic>
      <p:pic>
        <p:nvPicPr>
          <p:cNvPr id="78" name="Google Shape;78;p15" title="Gráfico"/>
          <p:cNvPicPr preferRelativeResize="0"/>
          <p:nvPr/>
        </p:nvPicPr>
        <p:blipFill>
          <a:blip r:embed="rId4">
            <a:alphaModFix/>
          </a:blip>
          <a:stretch>
            <a:fillRect/>
          </a:stretch>
        </p:blipFill>
        <p:spPr>
          <a:xfrm>
            <a:off x="5299950" y="2116575"/>
            <a:ext cx="3636325" cy="2246700"/>
          </a:xfrm>
          <a:prstGeom prst="rect">
            <a:avLst/>
          </a:prstGeom>
          <a:noFill/>
          <a:ln>
            <a:noFill/>
          </a:ln>
        </p:spPr>
      </p:pic>
      <p:sp>
        <p:nvSpPr>
          <p:cNvPr id="79" name="Google Shape;79;p15"/>
          <p:cNvSpPr txBox="1"/>
          <p:nvPr/>
        </p:nvSpPr>
        <p:spPr>
          <a:xfrm>
            <a:off x="3052575" y="2428150"/>
            <a:ext cx="2033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Added new students, younger ones. </a:t>
            </a:r>
            <a:endParaRPr sz="1800"/>
          </a:p>
        </p:txBody>
      </p:sp>
      <p:sp>
        <p:nvSpPr>
          <p:cNvPr id="80" name="Google Shape;80;p15"/>
          <p:cNvSpPr txBox="1"/>
          <p:nvPr>
            <p:ph idx="2" type="body"/>
          </p:nvPr>
        </p:nvSpPr>
        <p:spPr>
          <a:xfrm>
            <a:off x="572100" y="1607200"/>
            <a:ext cx="7275300" cy="42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1800"/>
              <a:t>September 2018                                                       January 2021 </a:t>
            </a:r>
            <a:endParaRPr b="1"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39" name="Google Shape;339;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7.4 Sending attachments (files) with emails. </a:t>
            </a:r>
            <a:endParaRPr/>
          </a:p>
        </p:txBody>
      </p:sp>
      <p:pic>
        <p:nvPicPr>
          <p:cNvPr descr="Gráfico de respuestas de formularios. Título de la pregunta: Sending attachments (files) with e-mails. Número de respuestas: 19 respuestas." id="340" name="Google Shape;340;p42"/>
          <p:cNvPicPr preferRelativeResize="0"/>
          <p:nvPr/>
        </p:nvPicPr>
        <p:blipFill rotWithShape="1">
          <a:blip r:embed="rId3">
            <a:alphaModFix/>
          </a:blip>
          <a:srcRect b="4781" l="17183" r="38891" t="25918"/>
          <a:stretch/>
        </p:blipFill>
        <p:spPr>
          <a:xfrm>
            <a:off x="311700" y="1911036"/>
            <a:ext cx="4003601" cy="2657839"/>
          </a:xfrm>
          <a:prstGeom prst="rect">
            <a:avLst/>
          </a:prstGeom>
          <a:noFill/>
          <a:ln>
            <a:noFill/>
          </a:ln>
        </p:spPr>
      </p:pic>
      <p:pic>
        <p:nvPicPr>
          <p:cNvPr id="341" name="Google Shape;341;p42" title="Gráfico"/>
          <p:cNvPicPr preferRelativeResize="0"/>
          <p:nvPr/>
        </p:nvPicPr>
        <p:blipFill>
          <a:blip r:embed="rId4">
            <a:alphaModFix/>
          </a:blip>
          <a:stretch>
            <a:fillRect/>
          </a:stretch>
        </p:blipFill>
        <p:spPr>
          <a:xfrm>
            <a:off x="4315300" y="1982250"/>
            <a:ext cx="4184551" cy="2586625"/>
          </a:xfrm>
          <a:prstGeom prst="rect">
            <a:avLst/>
          </a:prstGeom>
          <a:noFill/>
          <a:ln>
            <a:noFill/>
          </a:ln>
        </p:spPr>
      </p:pic>
      <p:sp>
        <p:nvSpPr>
          <p:cNvPr id="342" name="Google Shape;342;p42"/>
          <p:cNvSpPr txBox="1"/>
          <p:nvPr/>
        </p:nvSpPr>
        <p:spPr>
          <a:xfrm>
            <a:off x="1120200" y="165132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48" name="Google Shape;34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7.5 Using email/calendar systems to organize/arrange meetings.</a:t>
            </a:r>
            <a:endParaRPr/>
          </a:p>
        </p:txBody>
      </p:sp>
      <p:pic>
        <p:nvPicPr>
          <p:cNvPr descr="Gráfico de respuestas de formularios. Título de la pregunta: Using e-mail/calendar systems to organize/arrange meetings. Número de respuestas: 19 respuestas." id="349" name="Google Shape;349;p43"/>
          <p:cNvPicPr preferRelativeResize="0"/>
          <p:nvPr/>
        </p:nvPicPr>
        <p:blipFill rotWithShape="1">
          <a:blip r:embed="rId3">
            <a:alphaModFix/>
          </a:blip>
          <a:srcRect b="0" l="17701" r="41836" t="24150"/>
          <a:stretch/>
        </p:blipFill>
        <p:spPr>
          <a:xfrm>
            <a:off x="311700" y="1776675"/>
            <a:ext cx="3785676" cy="2986538"/>
          </a:xfrm>
          <a:prstGeom prst="rect">
            <a:avLst/>
          </a:prstGeom>
          <a:noFill/>
          <a:ln>
            <a:noFill/>
          </a:ln>
        </p:spPr>
      </p:pic>
      <p:pic>
        <p:nvPicPr>
          <p:cNvPr id="350" name="Google Shape;350;p43" title="Gráfico"/>
          <p:cNvPicPr preferRelativeResize="0"/>
          <p:nvPr/>
        </p:nvPicPr>
        <p:blipFill>
          <a:blip r:embed="rId4">
            <a:alphaModFix/>
          </a:blip>
          <a:stretch>
            <a:fillRect/>
          </a:stretch>
        </p:blipFill>
        <p:spPr>
          <a:xfrm>
            <a:off x="3977500" y="1905625"/>
            <a:ext cx="4355472" cy="2728626"/>
          </a:xfrm>
          <a:prstGeom prst="rect">
            <a:avLst/>
          </a:prstGeom>
          <a:noFill/>
          <a:ln>
            <a:noFill/>
          </a:ln>
        </p:spPr>
      </p:pic>
      <p:sp>
        <p:nvSpPr>
          <p:cNvPr id="351" name="Google Shape;351;p43"/>
          <p:cNvSpPr txBox="1"/>
          <p:nvPr/>
        </p:nvSpPr>
        <p:spPr>
          <a:xfrm>
            <a:off x="1030000" y="16077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352" name="Google Shape;352;p43"/>
          <p:cNvSpPr txBox="1"/>
          <p:nvPr/>
        </p:nvSpPr>
        <p:spPr>
          <a:xfrm>
            <a:off x="3029300" y="3878250"/>
            <a:ext cx="259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Remarkable improvement.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58" name="Google Shape;358;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7.6 Ordering/purchasing tickets over the internet.</a:t>
            </a:r>
            <a:endParaRPr/>
          </a:p>
        </p:txBody>
      </p:sp>
      <p:pic>
        <p:nvPicPr>
          <p:cNvPr descr="Gráfico de respuestas de formularios. Título de la pregunta: Ordering/purchasing tickets over the internet. Número de respuestas: 19 respuestas." id="359" name="Google Shape;359;p44"/>
          <p:cNvPicPr preferRelativeResize="0"/>
          <p:nvPr/>
        </p:nvPicPr>
        <p:blipFill rotWithShape="1">
          <a:blip r:embed="rId3">
            <a:alphaModFix/>
          </a:blip>
          <a:srcRect b="0" l="17413" r="39610" t="27351"/>
          <a:stretch/>
        </p:blipFill>
        <p:spPr>
          <a:xfrm>
            <a:off x="311700" y="1840250"/>
            <a:ext cx="3835582" cy="2728625"/>
          </a:xfrm>
          <a:prstGeom prst="rect">
            <a:avLst/>
          </a:prstGeom>
          <a:noFill/>
          <a:ln>
            <a:noFill/>
          </a:ln>
        </p:spPr>
      </p:pic>
      <p:pic>
        <p:nvPicPr>
          <p:cNvPr id="360" name="Google Shape;360;p44" title="Gráfico"/>
          <p:cNvPicPr preferRelativeResize="0"/>
          <p:nvPr/>
        </p:nvPicPr>
        <p:blipFill>
          <a:blip r:embed="rId4">
            <a:alphaModFix/>
          </a:blip>
          <a:stretch>
            <a:fillRect/>
          </a:stretch>
        </p:blipFill>
        <p:spPr>
          <a:xfrm>
            <a:off x="4097375" y="1840250"/>
            <a:ext cx="4355472" cy="2728626"/>
          </a:xfrm>
          <a:prstGeom prst="rect">
            <a:avLst/>
          </a:prstGeom>
          <a:noFill/>
          <a:ln>
            <a:noFill/>
          </a:ln>
        </p:spPr>
      </p:pic>
      <p:sp>
        <p:nvSpPr>
          <p:cNvPr id="361" name="Google Shape;361;p44"/>
          <p:cNvSpPr txBox="1"/>
          <p:nvPr/>
        </p:nvSpPr>
        <p:spPr>
          <a:xfrm>
            <a:off x="997325" y="15096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362" name="Google Shape;362;p44"/>
          <p:cNvSpPr txBox="1"/>
          <p:nvPr/>
        </p:nvSpPr>
        <p:spPr>
          <a:xfrm>
            <a:off x="2963925" y="3344300"/>
            <a:ext cx="281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Online market has spread a lot in the last year.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68" name="Google Shape;368;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7.7 Entering information by using a net-based template, for example electricity meter reading, etc. </a:t>
            </a:r>
            <a:endParaRPr/>
          </a:p>
        </p:txBody>
      </p:sp>
      <p:pic>
        <p:nvPicPr>
          <p:cNvPr descr="Gráfico de respuestas de formularios. Título de la pregunta: Entering information by using a net-based template, for example electricity meter reading, etc.. Número de respuestas: 19 respuestas." id="369" name="Google Shape;369;p45"/>
          <p:cNvPicPr preferRelativeResize="0"/>
          <p:nvPr/>
        </p:nvPicPr>
        <p:blipFill rotWithShape="1">
          <a:blip r:embed="rId3">
            <a:alphaModFix/>
          </a:blip>
          <a:srcRect b="0" l="17333" r="38131" t="27357"/>
          <a:stretch/>
        </p:blipFill>
        <p:spPr>
          <a:xfrm>
            <a:off x="311700" y="2156625"/>
            <a:ext cx="3894624" cy="2673300"/>
          </a:xfrm>
          <a:prstGeom prst="rect">
            <a:avLst/>
          </a:prstGeom>
          <a:noFill/>
          <a:ln>
            <a:noFill/>
          </a:ln>
        </p:spPr>
      </p:pic>
      <p:pic>
        <p:nvPicPr>
          <p:cNvPr id="370" name="Google Shape;370;p45" title="Gráfico"/>
          <p:cNvPicPr preferRelativeResize="0"/>
          <p:nvPr/>
        </p:nvPicPr>
        <p:blipFill>
          <a:blip r:embed="rId4">
            <a:alphaModFix/>
          </a:blip>
          <a:stretch>
            <a:fillRect/>
          </a:stretch>
        </p:blipFill>
        <p:spPr>
          <a:xfrm>
            <a:off x="4097350" y="2090050"/>
            <a:ext cx="4010201" cy="2478826"/>
          </a:xfrm>
          <a:prstGeom prst="rect">
            <a:avLst/>
          </a:prstGeom>
          <a:noFill/>
          <a:ln>
            <a:noFill/>
          </a:ln>
        </p:spPr>
      </p:pic>
      <p:sp>
        <p:nvSpPr>
          <p:cNvPr id="371" name="Google Shape;371;p45"/>
          <p:cNvSpPr txBox="1"/>
          <p:nvPr/>
        </p:nvSpPr>
        <p:spPr>
          <a:xfrm>
            <a:off x="594100" y="18138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77" name="Google Shape;377;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7.8 Buying and selling goods through Spanish websites</a:t>
            </a:r>
            <a:endParaRPr/>
          </a:p>
        </p:txBody>
      </p:sp>
      <p:pic>
        <p:nvPicPr>
          <p:cNvPr descr="Gráfico de respuestas de formularios. Título de la pregunta: Buying and selling goods through Spanish websites. Número de respuestas: 19 respuestas." id="378" name="Google Shape;378;p46"/>
          <p:cNvPicPr preferRelativeResize="0"/>
          <p:nvPr/>
        </p:nvPicPr>
        <p:blipFill rotWithShape="1">
          <a:blip r:embed="rId3">
            <a:alphaModFix/>
          </a:blip>
          <a:srcRect b="0" l="18321" r="38671" t="26680"/>
          <a:stretch/>
        </p:blipFill>
        <p:spPr>
          <a:xfrm>
            <a:off x="311700" y="1913125"/>
            <a:ext cx="3960024" cy="2841000"/>
          </a:xfrm>
          <a:prstGeom prst="rect">
            <a:avLst/>
          </a:prstGeom>
          <a:noFill/>
          <a:ln>
            <a:noFill/>
          </a:ln>
        </p:spPr>
      </p:pic>
      <p:pic>
        <p:nvPicPr>
          <p:cNvPr id="379" name="Google Shape;379;p46" title="Gráfico"/>
          <p:cNvPicPr preferRelativeResize="0"/>
          <p:nvPr/>
        </p:nvPicPr>
        <p:blipFill>
          <a:blip r:embed="rId4">
            <a:alphaModFix/>
          </a:blip>
          <a:stretch>
            <a:fillRect/>
          </a:stretch>
        </p:blipFill>
        <p:spPr>
          <a:xfrm>
            <a:off x="3961200" y="1913126"/>
            <a:ext cx="4262260" cy="2609750"/>
          </a:xfrm>
          <a:prstGeom prst="rect">
            <a:avLst/>
          </a:prstGeom>
          <a:noFill/>
          <a:ln>
            <a:noFill/>
          </a:ln>
        </p:spPr>
      </p:pic>
      <p:sp>
        <p:nvSpPr>
          <p:cNvPr id="380" name="Google Shape;380;p46"/>
          <p:cNvSpPr txBox="1"/>
          <p:nvPr/>
        </p:nvSpPr>
        <p:spPr>
          <a:xfrm>
            <a:off x="715950" y="15968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022">
                <a:highlight>
                  <a:schemeClr val="lt1"/>
                </a:highlight>
                <a:latin typeface="Roboto"/>
                <a:ea typeface="Roboto"/>
                <a:cs typeface="Roboto"/>
                <a:sym typeface="Roboto"/>
              </a:rPr>
              <a:t>7. Communication and information sharing.</a:t>
            </a:r>
            <a:endParaRPr sz="2600"/>
          </a:p>
        </p:txBody>
      </p:sp>
      <p:sp>
        <p:nvSpPr>
          <p:cNvPr id="386" name="Google Shape;386;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7.9 Buying and selling goods through websites in other languages than Spanish.</a:t>
            </a:r>
            <a:endParaRPr/>
          </a:p>
        </p:txBody>
      </p:sp>
      <p:pic>
        <p:nvPicPr>
          <p:cNvPr descr="Gráfico de respuestas de formularios. Título de la pregunta: Buying and selling goods through websites in other languages than Spanish. Número de respuestas: 19 respuestas." id="387" name="Google Shape;387;p47"/>
          <p:cNvPicPr preferRelativeResize="0"/>
          <p:nvPr/>
        </p:nvPicPr>
        <p:blipFill rotWithShape="1">
          <a:blip r:embed="rId3">
            <a:alphaModFix/>
          </a:blip>
          <a:srcRect b="0" l="18033" r="39466" t="25361"/>
          <a:stretch/>
        </p:blipFill>
        <p:spPr>
          <a:xfrm>
            <a:off x="311700" y="1853224"/>
            <a:ext cx="3986177" cy="2945850"/>
          </a:xfrm>
          <a:prstGeom prst="rect">
            <a:avLst/>
          </a:prstGeom>
          <a:noFill/>
          <a:ln>
            <a:noFill/>
          </a:ln>
        </p:spPr>
      </p:pic>
      <p:pic>
        <p:nvPicPr>
          <p:cNvPr id="388" name="Google Shape;388;p47" title="Gráfico"/>
          <p:cNvPicPr preferRelativeResize="0"/>
          <p:nvPr/>
        </p:nvPicPr>
        <p:blipFill>
          <a:blip r:embed="rId4">
            <a:alphaModFix/>
          </a:blip>
          <a:stretch>
            <a:fillRect/>
          </a:stretch>
        </p:blipFill>
        <p:spPr>
          <a:xfrm>
            <a:off x="4297875" y="2048675"/>
            <a:ext cx="4317950" cy="2705100"/>
          </a:xfrm>
          <a:prstGeom prst="rect">
            <a:avLst/>
          </a:prstGeom>
          <a:noFill/>
          <a:ln>
            <a:noFill/>
          </a:ln>
        </p:spPr>
      </p:pic>
      <p:sp>
        <p:nvSpPr>
          <p:cNvPr id="389" name="Google Shape;389;p47"/>
          <p:cNvSpPr txBox="1"/>
          <p:nvPr/>
        </p:nvSpPr>
        <p:spPr>
          <a:xfrm>
            <a:off x="1040925" y="15869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395" name="Google Shape;395;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7.10 Using IP telephony or Skype</a:t>
            </a:r>
            <a:endParaRPr/>
          </a:p>
        </p:txBody>
      </p:sp>
      <p:pic>
        <p:nvPicPr>
          <p:cNvPr descr="Gráfico de respuestas de formularios. Título de la pregunta: Using IP telephony or Skype. Número de respuestas: 19 respuestas." id="396" name="Google Shape;396;p48"/>
          <p:cNvPicPr preferRelativeResize="0"/>
          <p:nvPr/>
        </p:nvPicPr>
        <p:blipFill rotWithShape="1">
          <a:blip r:embed="rId3">
            <a:alphaModFix/>
          </a:blip>
          <a:srcRect b="0" l="18229" r="38252" t="25110"/>
          <a:stretch/>
        </p:blipFill>
        <p:spPr>
          <a:xfrm>
            <a:off x="311700" y="1996150"/>
            <a:ext cx="3883469" cy="2812450"/>
          </a:xfrm>
          <a:prstGeom prst="rect">
            <a:avLst/>
          </a:prstGeom>
          <a:noFill/>
          <a:ln>
            <a:noFill/>
          </a:ln>
        </p:spPr>
      </p:pic>
      <p:pic>
        <p:nvPicPr>
          <p:cNvPr id="397" name="Google Shape;397;p48" title="Gráfico"/>
          <p:cNvPicPr preferRelativeResize="0"/>
          <p:nvPr/>
        </p:nvPicPr>
        <p:blipFill>
          <a:blip r:embed="rId4">
            <a:alphaModFix/>
          </a:blip>
          <a:stretch>
            <a:fillRect/>
          </a:stretch>
        </p:blipFill>
        <p:spPr>
          <a:xfrm>
            <a:off x="4239025" y="1996150"/>
            <a:ext cx="4379736" cy="2681700"/>
          </a:xfrm>
          <a:prstGeom prst="rect">
            <a:avLst/>
          </a:prstGeom>
          <a:noFill/>
          <a:ln>
            <a:noFill/>
          </a:ln>
        </p:spPr>
      </p:pic>
      <p:sp>
        <p:nvSpPr>
          <p:cNvPr id="398" name="Google Shape;398;p48"/>
          <p:cNvSpPr txBox="1"/>
          <p:nvPr/>
        </p:nvSpPr>
        <p:spPr>
          <a:xfrm>
            <a:off x="953725" y="166225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404" name="Google Shape;404;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7.11 Using a digital signature</a:t>
            </a:r>
            <a:endParaRPr/>
          </a:p>
        </p:txBody>
      </p:sp>
      <p:pic>
        <p:nvPicPr>
          <p:cNvPr descr="Gráfico de respuestas de formularios. Título de la pregunta: Using a digital signature. Número de respuestas: 19 respuestas." id="405" name="Google Shape;405;p49"/>
          <p:cNvPicPr preferRelativeResize="0"/>
          <p:nvPr/>
        </p:nvPicPr>
        <p:blipFill rotWithShape="1">
          <a:blip r:embed="rId3">
            <a:alphaModFix/>
          </a:blip>
          <a:srcRect b="0" l="17791" r="40059" t="26486"/>
          <a:stretch/>
        </p:blipFill>
        <p:spPr>
          <a:xfrm>
            <a:off x="311700" y="2091225"/>
            <a:ext cx="3850025" cy="2825800"/>
          </a:xfrm>
          <a:prstGeom prst="rect">
            <a:avLst/>
          </a:prstGeom>
          <a:noFill/>
          <a:ln>
            <a:noFill/>
          </a:ln>
        </p:spPr>
      </p:pic>
      <p:pic>
        <p:nvPicPr>
          <p:cNvPr id="406" name="Google Shape;406;p49" title="Gráfico"/>
          <p:cNvPicPr preferRelativeResize="0"/>
          <p:nvPr/>
        </p:nvPicPr>
        <p:blipFill>
          <a:blip r:embed="rId4">
            <a:alphaModFix/>
          </a:blip>
          <a:stretch>
            <a:fillRect/>
          </a:stretch>
        </p:blipFill>
        <p:spPr>
          <a:xfrm>
            <a:off x="4260826" y="1906526"/>
            <a:ext cx="4571474" cy="2825800"/>
          </a:xfrm>
          <a:prstGeom prst="rect">
            <a:avLst/>
          </a:prstGeom>
          <a:noFill/>
          <a:ln>
            <a:noFill/>
          </a:ln>
        </p:spPr>
      </p:pic>
      <p:sp>
        <p:nvSpPr>
          <p:cNvPr id="407" name="Google Shape;407;p49"/>
          <p:cNvSpPr txBox="1"/>
          <p:nvPr/>
        </p:nvSpPr>
        <p:spPr>
          <a:xfrm>
            <a:off x="833875" y="162952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413" name="Google Shape;413;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7.12 Participating in network societies, for example Facebook or Twitter.</a:t>
            </a:r>
            <a:endParaRPr/>
          </a:p>
        </p:txBody>
      </p:sp>
      <p:pic>
        <p:nvPicPr>
          <p:cNvPr descr="Gráfico de respuestas de formularios. Título de la pregunta: Participating in network societies, for example Facebook or Twitter. Número de respuestas: 19 respuestas." id="414" name="Google Shape;414;p50"/>
          <p:cNvPicPr preferRelativeResize="0"/>
          <p:nvPr/>
        </p:nvPicPr>
        <p:blipFill rotWithShape="1">
          <a:blip r:embed="rId3">
            <a:alphaModFix/>
          </a:blip>
          <a:srcRect b="0" l="17285" r="38380" t="25782"/>
          <a:stretch/>
        </p:blipFill>
        <p:spPr>
          <a:xfrm>
            <a:off x="311700" y="1798050"/>
            <a:ext cx="4482125" cy="3157775"/>
          </a:xfrm>
          <a:prstGeom prst="rect">
            <a:avLst/>
          </a:prstGeom>
          <a:noFill/>
          <a:ln>
            <a:noFill/>
          </a:ln>
        </p:spPr>
      </p:pic>
      <p:pic>
        <p:nvPicPr>
          <p:cNvPr id="415" name="Google Shape;415;p50" title="Gráfico"/>
          <p:cNvPicPr preferRelativeResize="0"/>
          <p:nvPr/>
        </p:nvPicPr>
        <p:blipFill>
          <a:blip r:embed="rId4">
            <a:alphaModFix/>
          </a:blip>
          <a:stretch>
            <a:fillRect/>
          </a:stretch>
        </p:blipFill>
        <p:spPr>
          <a:xfrm>
            <a:off x="4206325" y="1798050"/>
            <a:ext cx="4422850" cy="2770825"/>
          </a:xfrm>
          <a:prstGeom prst="rect">
            <a:avLst/>
          </a:prstGeom>
          <a:noFill/>
          <a:ln>
            <a:noFill/>
          </a:ln>
        </p:spPr>
      </p:pic>
      <p:sp>
        <p:nvSpPr>
          <p:cNvPr id="416" name="Google Shape;416;p50"/>
          <p:cNvSpPr txBox="1"/>
          <p:nvPr/>
        </p:nvSpPr>
        <p:spPr>
          <a:xfrm>
            <a:off x="1019100" y="15314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422" name="Google Shape;422;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7.13 Reading and/or commenting on a blog.</a:t>
            </a:r>
            <a:endParaRPr/>
          </a:p>
        </p:txBody>
      </p:sp>
      <p:pic>
        <p:nvPicPr>
          <p:cNvPr descr="Gráfico de respuestas de formularios. Título de la pregunta: Reading and/or commenting on a blog. Número de respuestas: 19 respuestas." id="423" name="Google Shape;423;p51"/>
          <p:cNvPicPr preferRelativeResize="0"/>
          <p:nvPr/>
        </p:nvPicPr>
        <p:blipFill rotWithShape="1">
          <a:blip r:embed="rId3">
            <a:alphaModFix/>
          </a:blip>
          <a:srcRect b="0" l="18067" r="38290" t="24311"/>
          <a:stretch/>
        </p:blipFill>
        <p:spPr>
          <a:xfrm>
            <a:off x="311700" y="1861302"/>
            <a:ext cx="4147625" cy="3027473"/>
          </a:xfrm>
          <a:prstGeom prst="rect">
            <a:avLst/>
          </a:prstGeom>
          <a:noFill/>
          <a:ln>
            <a:noFill/>
          </a:ln>
        </p:spPr>
      </p:pic>
      <p:pic>
        <p:nvPicPr>
          <p:cNvPr id="424" name="Google Shape;424;p51" title="Gráfico"/>
          <p:cNvPicPr preferRelativeResize="0"/>
          <p:nvPr/>
        </p:nvPicPr>
        <p:blipFill>
          <a:blip r:embed="rId4">
            <a:alphaModFix/>
          </a:blip>
          <a:stretch>
            <a:fillRect/>
          </a:stretch>
        </p:blipFill>
        <p:spPr>
          <a:xfrm>
            <a:off x="4196100" y="2000825"/>
            <a:ext cx="4147626" cy="2568058"/>
          </a:xfrm>
          <a:prstGeom prst="rect">
            <a:avLst/>
          </a:prstGeom>
          <a:noFill/>
          <a:ln>
            <a:noFill/>
          </a:ln>
        </p:spPr>
      </p:pic>
      <p:sp>
        <p:nvSpPr>
          <p:cNvPr id="425" name="Google Shape;425;p51"/>
          <p:cNvSpPr txBox="1"/>
          <p:nvPr/>
        </p:nvSpPr>
        <p:spPr>
          <a:xfrm>
            <a:off x="715950" y="16527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426" name="Google Shape;426;p51"/>
          <p:cNvSpPr txBox="1"/>
          <p:nvPr/>
        </p:nvSpPr>
        <p:spPr>
          <a:xfrm>
            <a:off x="3094825" y="3039175"/>
            <a:ext cx="2593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Remarkable improvement in the skills related to online communication.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2. Access to information</a:t>
            </a:r>
            <a:endParaRPr b="1" sz="3022"/>
          </a:p>
        </p:txBody>
      </p:sp>
      <p:sp>
        <p:nvSpPr>
          <p:cNvPr id="86" name="Google Shape;86;p16"/>
          <p:cNvSpPr txBox="1"/>
          <p:nvPr>
            <p:ph idx="1" type="body"/>
          </p:nvPr>
        </p:nvSpPr>
        <p:spPr>
          <a:xfrm>
            <a:off x="311700" y="1046175"/>
            <a:ext cx="8155500" cy="465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s" sz="1800"/>
              <a:t>2.2. Locating websites that contain the information you need.</a:t>
            </a:r>
            <a:endParaRPr sz="1800"/>
          </a:p>
        </p:txBody>
      </p:sp>
      <p:pic>
        <p:nvPicPr>
          <p:cNvPr descr="Gráfico de respuestas de formularios. Título de la pregunta: Locating websites that contain the information you need. Número de respuestas: 19 respuestas." id="87" name="Google Shape;87;p16"/>
          <p:cNvPicPr preferRelativeResize="0"/>
          <p:nvPr/>
        </p:nvPicPr>
        <p:blipFill rotWithShape="1">
          <a:blip r:embed="rId3">
            <a:alphaModFix/>
          </a:blip>
          <a:srcRect b="0" l="17532" r="49450" t="21334"/>
          <a:stretch/>
        </p:blipFill>
        <p:spPr>
          <a:xfrm>
            <a:off x="311700" y="1779000"/>
            <a:ext cx="2782476" cy="2789875"/>
          </a:xfrm>
          <a:prstGeom prst="rect">
            <a:avLst/>
          </a:prstGeom>
          <a:noFill/>
          <a:ln>
            <a:noFill/>
          </a:ln>
        </p:spPr>
      </p:pic>
      <p:pic>
        <p:nvPicPr>
          <p:cNvPr id="88" name="Google Shape;88;p16" title="Gráfico"/>
          <p:cNvPicPr preferRelativeResize="0"/>
          <p:nvPr/>
        </p:nvPicPr>
        <p:blipFill>
          <a:blip r:embed="rId4">
            <a:alphaModFix/>
          </a:blip>
          <a:stretch>
            <a:fillRect/>
          </a:stretch>
        </p:blipFill>
        <p:spPr>
          <a:xfrm>
            <a:off x="4048200" y="1839625"/>
            <a:ext cx="3979324" cy="2458625"/>
          </a:xfrm>
          <a:prstGeom prst="rect">
            <a:avLst/>
          </a:prstGeom>
          <a:noFill/>
          <a:ln>
            <a:noFill/>
          </a:ln>
        </p:spPr>
      </p:pic>
      <p:sp>
        <p:nvSpPr>
          <p:cNvPr id="89" name="Google Shape;89;p16"/>
          <p:cNvSpPr txBox="1"/>
          <p:nvPr/>
        </p:nvSpPr>
        <p:spPr>
          <a:xfrm>
            <a:off x="2915425" y="3404750"/>
            <a:ext cx="247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Better skills in locating information.</a:t>
            </a:r>
            <a:endParaRPr sz="1800"/>
          </a:p>
        </p:txBody>
      </p:sp>
      <p:sp>
        <p:nvSpPr>
          <p:cNvPr id="90" name="Google Shape;90;p16"/>
          <p:cNvSpPr txBox="1"/>
          <p:nvPr>
            <p:ph idx="2" type="body"/>
          </p:nvPr>
        </p:nvSpPr>
        <p:spPr>
          <a:xfrm>
            <a:off x="874200" y="1533875"/>
            <a:ext cx="7395600" cy="62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1800"/>
              <a:t>September 2018                                                    J</a:t>
            </a:r>
            <a:r>
              <a:rPr b="1" lang="es" sz="1800"/>
              <a:t>anuary</a:t>
            </a:r>
            <a:r>
              <a:rPr b="1" lang="es" sz="1800"/>
              <a:t> 2021 </a:t>
            </a:r>
            <a:endParaRPr b="1"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7. Communication and information sharing</a:t>
            </a:r>
            <a:endParaRPr/>
          </a:p>
        </p:txBody>
      </p:sp>
      <p:sp>
        <p:nvSpPr>
          <p:cNvPr id="432" name="Google Shape;432;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7.14 Participating in cooperation and project groups over the internet. </a:t>
            </a:r>
            <a:endParaRPr/>
          </a:p>
        </p:txBody>
      </p:sp>
      <p:pic>
        <p:nvPicPr>
          <p:cNvPr descr="Gráfico de respuestas de formularios. Título de la pregunta: Participating in cooperation and project groups over the internet. Número de respuestas: 19 respuestas." id="433" name="Google Shape;433;p52"/>
          <p:cNvPicPr preferRelativeResize="0"/>
          <p:nvPr/>
        </p:nvPicPr>
        <p:blipFill rotWithShape="1">
          <a:blip r:embed="rId3">
            <a:alphaModFix/>
          </a:blip>
          <a:srcRect b="0" l="17514" r="47188" t="24225"/>
          <a:stretch/>
        </p:blipFill>
        <p:spPr>
          <a:xfrm>
            <a:off x="311700" y="1750500"/>
            <a:ext cx="3317076" cy="2996700"/>
          </a:xfrm>
          <a:prstGeom prst="rect">
            <a:avLst/>
          </a:prstGeom>
          <a:noFill/>
          <a:ln>
            <a:noFill/>
          </a:ln>
        </p:spPr>
      </p:pic>
      <p:pic>
        <p:nvPicPr>
          <p:cNvPr id="434" name="Google Shape;434;p52" title="Gráfico"/>
          <p:cNvPicPr preferRelativeResize="0"/>
          <p:nvPr/>
        </p:nvPicPr>
        <p:blipFill>
          <a:blip r:embed="rId4">
            <a:alphaModFix/>
          </a:blip>
          <a:stretch>
            <a:fillRect/>
          </a:stretch>
        </p:blipFill>
        <p:spPr>
          <a:xfrm>
            <a:off x="4217225" y="1928825"/>
            <a:ext cx="4214099" cy="2640051"/>
          </a:xfrm>
          <a:prstGeom prst="rect">
            <a:avLst/>
          </a:prstGeom>
          <a:noFill/>
          <a:ln>
            <a:noFill/>
          </a:ln>
        </p:spPr>
      </p:pic>
      <p:sp>
        <p:nvSpPr>
          <p:cNvPr id="435" name="Google Shape;435;p52"/>
          <p:cNvSpPr txBox="1"/>
          <p:nvPr/>
        </p:nvSpPr>
        <p:spPr>
          <a:xfrm>
            <a:off x="910150" y="1615075"/>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436" name="Google Shape;436;p52"/>
          <p:cNvSpPr txBox="1"/>
          <p:nvPr/>
        </p:nvSpPr>
        <p:spPr>
          <a:xfrm>
            <a:off x="3192900" y="2941100"/>
            <a:ext cx="2506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Robots’R Us means a big opportunity to cooperate with mate students through the internet.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s" sz="2222">
                <a:highlight>
                  <a:schemeClr val="lt1"/>
                </a:highlight>
                <a:latin typeface="Roboto"/>
                <a:ea typeface="Roboto"/>
                <a:cs typeface="Roboto"/>
                <a:sym typeface="Roboto"/>
              </a:rPr>
              <a:t>8. Creating new information</a:t>
            </a:r>
            <a:endParaRPr b="1" sz="2222">
              <a:highlight>
                <a:schemeClr val="lt1"/>
              </a:highlight>
              <a:latin typeface="Roboto"/>
              <a:ea typeface="Roboto"/>
              <a:cs typeface="Roboto"/>
              <a:sym typeface="Roboto"/>
            </a:endParaRPr>
          </a:p>
        </p:txBody>
      </p:sp>
      <p:sp>
        <p:nvSpPr>
          <p:cNvPr id="442" name="Google Shape;442;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s"/>
              <a:t>8.1 Composing information that you have found, being able to present it to others electronically. </a:t>
            </a:r>
            <a:endParaRPr/>
          </a:p>
        </p:txBody>
      </p:sp>
      <p:pic>
        <p:nvPicPr>
          <p:cNvPr descr="Gráfico de respuestas de formularios. Título de la pregunta: Composing information that you have found, being able to present it to others electronically. Número de respuestas: 19 respuestas." id="443" name="Google Shape;443;p53"/>
          <p:cNvPicPr preferRelativeResize="0"/>
          <p:nvPr/>
        </p:nvPicPr>
        <p:blipFill rotWithShape="1">
          <a:blip r:embed="rId3">
            <a:alphaModFix/>
          </a:blip>
          <a:srcRect b="0" l="17424" r="48323" t="26610"/>
          <a:stretch/>
        </p:blipFill>
        <p:spPr>
          <a:xfrm>
            <a:off x="83100" y="1993225"/>
            <a:ext cx="3110026" cy="2804150"/>
          </a:xfrm>
          <a:prstGeom prst="rect">
            <a:avLst/>
          </a:prstGeom>
          <a:noFill/>
          <a:ln>
            <a:noFill/>
          </a:ln>
        </p:spPr>
      </p:pic>
      <p:pic>
        <p:nvPicPr>
          <p:cNvPr id="444" name="Google Shape;444;p53" title="Gráfico"/>
          <p:cNvPicPr preferRelativeResize="0"/>
          <p:nvPr/>
        </p:nvPicPr>
        <p:blipFill>
          <a:blip r:embed="rId4">
            <a:alphaModFix/>
          </a:blip>
          <a:stretch>
            <a:fillRect/>
          </a:stretch>
        </p:blipFill>
        <p:spPr>
          <a:xfrm>
            <a:off x="4572000" y="2069425"/>
            <a:ext cx="4036825" cy="2499450"/>
          </a:xfrm>
          <a:prstGeom prst="rect">
            <a:avLst/>
          </a:prstGeom>
          <a:noFill/>
          <a:ln>
            <a:noFill/>
          </a:ln>
        </p:spPr>
      </p:pic>
      <p:sp>
        <p:nvSpPr>
          <p:cNvPr id="445" name="Google Shape;445;p53"/>
          <p:cNvSpPr txBox="1"/>
          <p:nvPr/>
        </p:nvSpPr>
        <p:spPr>
          <a:xfrm>
            <a:off x="896725" y="1771200"/>
            <a:ext cx="771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446" name="Google Shape;446;p53"/>
          <p:cNvSpPr txBox="1"/>
          <p:nvPr/>
        </p:nvSpPr>
        <p:spPr>
          <a:xfrm>
            <a:off x="3040325" y="3082750"/>
            <a:ext cx="282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All students have gained experience in presenting self composed  information.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2000">
                <a:highlight>
                  <a:schemeClr val="lt1"/>
                </a:highlight>
                <a:latin typeface="Roboto"/>
                <a:ea typeface="Roboto"/>
                <a:cs typeface="Roboto"/>
                <a:sym typeface="Roboto"/>
              </a:rPr>
              <a:t>9. Exchange of information.</a:t>
            </a:r>
            <a:endParaRPr sz="2000"/>
          </a:p>
        </p:txBody>
      </p:sp>
      <p:sp>
        <p:nvSpPr>
          <p:cNvPr id="452" name="Google Shape;452;p54"/>
          <p:cNvSpPr txBox="1"/>
          <p:nvPr>
            <p:ph idx="1" type="body"/>
          </p:nvPr>
        </p:nvSpPr>
        <p:spPr>
          <a:xfrm>
            <a:off x="223800" y="1047000"/>
            <a:ext cx="4260300" cy="642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s" sz="1600"/>
              <a:t>9.1 Sharing documents on a team platform.</a:t>
            </a:r>
            <a:endParaRPr sz="1600"/>
          </a:p>
        </p:txBody>
      </p:sp>
      <p:pic>
        <p:nvPicPr>
          <p:cNvPr id="453" name="Google Shape;453;p54" title="Gráfico"/>
          <p:cNvPicPr preferRelativeResize="0"/>
          <p:nvPr/>
        </p:nvPicPr>
        <p:blipFill rotWithShape="1">
          <a:blip r:embed="rId3">
            <a:alphaModFix/>
          </a:blip>
          <a:srcRect b="0" l="35654" r="0" t="0"/>
          <a:stretch/>
        </p:blipFill>
        <p:spPr>
          <a:xfrm>
            <a:off x="311701" y="1719175"/>
            <a:ext cx="2741400" cy="2633450"/>
          </a:xfrm>
          <a:prstGeom prst="rect">
            <a:avLst/>
          </a:prstGeom>
          <a:noFill/>
          <a:ln>
            <a:noFill/>
          </a:ln>
        </p:spPr>
      </p:pic>
      <p:sp>
        <p:nvSpPr>
          <p:cNvPr id="454" name="Google Shape;454;p54"/>
          <p:cNvSpPr txBox="1"/>
          <p:nvPr/>
        </p:nvSpPr>
        <p:spPr>
          <a:xfrm>
            <a:off x="4827475" y="1588100"/>
            <a:ext cx="3804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b="1"/>
          </a:p>
        </p:txBody>
      </p:sp>
      <p:pic>
        <p:nvPicPr>
          <p:cNvPr id="455" name="Google Shape;455;p54" title="Gráfico"/>
          <p:cNvPicPr preferRelativeResize="0"/>
          <p:nvPr/>
        </p:nvPicPr>
        <p:blipFill>
          <a:blip r:embed="rId4">
            <a:alphaModFix/>
          </a:blip>
          <a:stretch>
            <a:fillRect/>
          </a:stretch>
        </p:blipFill>
        <p:spPr>
          <a:xfrm>
            <a:off x="4371177" y="1719175"/>
            <a:ext cx="4260300" cy="2633451"/>
          </a:xfrm>
          <a:prstGeom prst="rect">
            <a:avLst/>
          </a:prstGeom>
          <a:noFill/>
          <a:ln>
            <a:noFill/>
          </a:ln>
        </p:spPr>
      </p:pic>
      <p:sp>
        <p:nvSpPr>
          <p:cNvPr id="456" name="Google Shape;456;p54"/>
          <p:cNvSpPr txBox="1"/>
          <p:nvPr>
            <p:ph idx="1" type="body"/>
          </p:nvPr>
        </p:nvSpPr>
        <p:spPr>
          <a:xfrm>
            <a:off x="4571875" y="932325"/>
            <a:ext cx="434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lang="es" sz="1600"/>
              <a:t>9.2 Using Skype for international information exchange</a:t>
            </a:r>
            <a:endParaRPr sz="1600"/>
          </a:p>
        </p:txBody>
      </p:sp>
      <p:sp>
        <p:nvSpPr>
          <p:cNvPr id="457" name="Google Shape;457;p54"/>
          <p:cNvSpPr txBox="1"/>
          <p:nvPr/>
        </p:nvSpPr>
        <p:spPr>
          <a:xfrm>
            <a:off x="3225450" y="3202650"/>
            <a:ext cx="2811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Project activities, as well as our situation during last year have lead students to use these tools intensively.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9. Exchange of information.</a:t>
            </a:r>
            <a:endParaRPr/>
          </a:p>
        </p:txBody>
      </p:sp>
      <p:sp>
        <p:nvSpPr>
          <p:cNvPr id="463" name="Google Shape;463;p55"/>
          <p:cNvSpPr txBox="1"/>
          <p:nvPr>
            <p:ph idx="1" type="body"/>
          </p:nvPr>
        </p:nvSpPr>
        <p:spPr>
          <a:xfrm>
            <a:off x="311700" y="115247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s" sz="1600"/>
              <a:t>9.3 Creating a homepage for publishing a project.</a:t>
            </a:r>
            <a:endParaRPr sz="1600"/>
          </a:p>
        </p:txBody>
      </p:sp>
      <p:pic>
        <p:nvPicPr>
          <p:cNvPr id="464" name="Google Shape;464;p55" title="Gráfico"/>
          <p:cNvPicPr preferRelativeResize="0"/>
          <p:nvPr/>
        </p:nvPicPr>
        <p:blipFill rotWithShape="1">
          <a:blip r:embed="rId3">
            <a:alphaModFix/>
          </a:blip>
          <a:srcRect b="0" l="35140" r="0" t="0"/>
          <a:stretch/>
        </p:blipFill>
        <p:spPr>
          <a:xfrm>
            <a:off x="311701" y="1725175"/>
            <a:ext cx="2763175" cy="2633450"/>
          </a:xfrm>
          <a:prstGeom prst="rect">
            <a:avLst/>
          </a:prstGeom>
          <a:noFill/>
          <a:ln>
            <a:noFill/>
          </a:ln>
        </p:spPr>
      </p:pic>
      <p:pic>
        <p:nvPicPr>
          <p:cNvPr id="465" name="Google Shape;465;p55" title="Gráfico"/>
          <p:cNvPicPr preferRelativeResize="0"/>
          <p:nvPr/>
        </p:nvPicPr>
        <p:blipFill>
          <a:blip r:embed="rId4">
            <a:alphaModFix/>
          </a:blip>
          <a:stretch>
            <a:fillRect/>
          </a:stretch>
        </p:blipFill>
        <p:spPr>
          <a:xfrm>
            <a:off x="4572002" y="1725175"/>
            <a:ext cx="4260300" cy="2633451"/>
          </a:xfrm>
          <a:prstGeom prst="rect">
            <a:avLst/>
          </a:prstGeom>
          <a:noFill/>
          <a:ln>
            <a:noFill/>
          </a:ln>
        </p:spPr>
      </p:pic>
      <p:sp>
        <p:nvSpPr>
          <p:cNvPr id="466" name="Google Shape;466;p55"/>
          <p:cNvSpPr txBox="1"/>
          <p:nvPr>
            <p:ph idx="1" type="body"/>
          </p:nvPr>
        </p:nvSpPr>
        <p:spPr>
          <a:xfrm>
            <a:off x="4572000" y="1152475"/>
            <a:ext cx="4448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lang="es" sz="1660"/>
              <a:t>9.4 Searching for specific information on automation.</a:t>
            </a:r>
            <a:endParaRPr sz="1660"/>
          </a:p>
        </p:txBody>
      </p:sp>
      <p:sp>
        <p:nvSpPr>
          <p:cNvPr id="467" name="Google Shape;467;p55"/>
          <p:cNvSpPr txBox="1"/>
          <p:nvPr/>
        </p:nvSpPr>
        <p:spPr>
          <a:xfrm>
            <a:off x="3410700" y="3289825"/>
            <a:ext cx="264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All students have gained experience in these fields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022">
                <a:highlight>
                  <a:schemeClr val="lt1"/>
                </a:highlight>
                <a:latin typeface="Roboto"/>
                <a:ea typeface="Roboto"/>
                <a:cs typeface="Roboto"/>
                <a:sym typeface="Roboto"/>
              </a:rPr>
              <a:t>9. Exchange of information.</a:t>
            </a:r>
            <a:endParaRPr sz="2600"/>
          </a:p>
        </p:txBody>
      </p:sp>
      <p:sp>
        <p:nvSpPr>
          <p:cNvPr id="473" name="Google Shape;473;p56"/>
          <p:cNvSpPr txBox="1"/>
          <p:nvPr>
            <p:ph idx="1" type="body"/>
          </p:nvPr>
        </p:nvSpPr>
        <p:spPr>
          <a:xfrm>
            <a:off x="311700" y="11524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9.5 Searching for specific information on materials.</a:t>
            </a:r>
            <a:endParaRPr/>
          </a:p>
        </p:txBody>
      </p:sp>
      <p:pic>
        <p:nvPicPr>
          <p:cNvPr id="474" name="Google Shape;474;p56" title="Gráfico"/>
          <p:cNvPicPr preferRelativeResize="0"/>
          <p:nvPr/>
        </p:nvPicPr>
        <p:blipFill>
          <a:blip r:embed="rId3">
            <a:alphaModFix/>
          </a:blip>
          <a:stretch>
            <a:fillRect/>
          </a:stretch>
        </p:blipFill>
        <p:spPr>
          <a:xfrm>
            <a:off x="2245927" y="1725175"/>
            <a:ext cx="4260300" cy="26334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s" sz="2222">
                <a:highlight>
                  <a:schemeClr val="lt1"/>
                </a:highlight>
                <a:latin typeface="Roboto"/>
                <a:ea typeface="Roboto"/>
                <a:cs typeface="Roboto"/>
                <a:sym typeface="Roboto"/>
              </a:rPr>
              <a:t>10. </a:t>
            </a:r>
            <a:r>
              <a:rPr b="1" lang="es" sz="2022">
                <a:highlight>
                  <a:schemeClr val="lt1"/>
                </a:highlight>
                <a:latin typeface="Roboto"/>
                <a:ea typeface="Roboto"/>
                <a:cs typeface="Roboto"/>
                <a:sym typeface="Roboto"/>
              </a:rPr>
              <a:t>Programming robots</a:t>
            </a:r>
            <a:endParaRPr b="1" sz="2022">
              <a:highlight>
                <a:schemeClr val="lt1"/>
              </a:highlight>
              <a:latin typeface="Roboto"/>
              <a:ea typeface="Roboto"/>
              <a:cs typeface="Roboto"/>
              <a:sym typeface="Roboto"/>
            </a:endParaRPr>
          </a:p>
        </p:txBody>
      </p:sp>
      <p:sp>
        <p:nvSpPr>
          <p:cNvPr id="480" name="Google Shape;480;p57"/>
          <p:cNvSpPr txBox="1"/>
          <p:nvPr>
            <p:ph idx="1" type="body"/>
          </p:nvPr>
        </p:nvSpPr>
        <p:spPr>
          <a:xfrm>
            <a:off x="311700" y="1152475"/>
            <a:ext cx="4260300" cy="64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10.1 Coding (Lego or Arduino)</a:t>
            </a:r>
            <a:endParaRPr/>
          </a:p>
        </p:txBody>
      </p:sp>
      <p:pic>
        <p:nvPicPr>
          <p:cNvPr id="481" name="Google Shape;481;p57" title="Gráfico"/>
          <p:cNvPicPr preferRelativeResize="0"/>
          <p:nvPr/>
        </p:nvPicPr>
        <p:blipFill rotWithShape="1">
          <a:blip r:embed="rId3">
            <a:alphaModFix/>
          </a:blip>
          <a:srcRect b="0" l="36676" r="0" t="0"/>
          <a:stretch/>
        </p:blipFill>
        <p:spPr>
          <a:xfrm>
            <a:off x="311701" y="1801075"/>
            <a:ext cx="2697801" cy="2633450"/>
          </a:xfrm>
          <a:prstGeom prst="rect">
            <a:avLst/>
          </a:prstGeom>
          <a:noFill/>
          <a:ln>
            <a:noFill/>
          </a:ln>
        </p:spPr>
      </p:pic>
      <p:pic>
        <p:nvPicPr>
          <p:cNvPr id="482" name="Google Shape;482;p57" title="Gráfico"/>
          <p:cNvPicPr preferRelativeResize="0"/>
          <p:nvPr/>
        </p:nvPicPr>
        <p:blipFill>
          <a:blip r:embed="rId4">
            <a:alphaModFix/>
          </a:blip>
          <a:stretch>
            <a:fillRect/>
          </a:stretch>
        </p:blipFill>
        <p:spPr>
          <a:xfrm>
            <a:off x="4506627" y="1813528"/>
            <a:ext cx="4260299" cy="2608550"/>
          </a:xfrm>
          <a:prstGeom prst="rect">
            <a:avLst/>
          </a:prstGeom>
          <a:noFill/>
          <a:ln>
            <a:noFill/>
          </a:ln>
        </p:spPr>
      </p:pic>
      <p:sp>
        <p:nvSpPr>
          <p:cNvPr id="483" name="Google Shape;483;p57"/>
          <p:cNvSpPr txBox="1"/>
          <p:nvPr>
            <p:ph idx="1" type="body"/>
          </p:nvPr>
        </p:nvSpPr>
        <p:spPr>
          <a:xfrm>
            <a:off x="4356975" y="968625"/>
            <a:ext cx="4706700" cy="756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s"/>
              <a:t>10.2 Working with different programmes for coding.</a:t>
            </a:r>
            <a:endParaRPr/>
          </a:p>
        </p:txBody>
      </p:sp>
      <p:sp>
        <p:nvSpPr>
          <p:cNvPr id="484" name="Google Shape;484;p57"/>
          <p:cNvSpPr txBox="1"/>
          <p:nvPr/>
        </p:nvSpPr>
        <p:spPr>
          <a:xfrm>
            <a:off x="3138275" y="2952000"/>
            <a:ext cx="3051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Spanish students were organized in different teams. Those who worked directly with coding have gained a lot of experience. Other students took care of other aspects.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222">
                <a:highlight>
                  <a:schemeClr val="lt1"/>
                </a:highlight>
                <a:latin typeface="Roboto"/>
                <a:ea typeface="Roboto"/>
                <a:cs typeface="Roboto"/>
                <a:sym typeface="Roboto"/>
              </a:rPr>
              <a:t>10. Programming robots</a:t>
            </a:r>
            <a:endParaRPr/>
          </a:p>
        </p:txBody>
      </p:sp>
      <p:sp>
        <p:nvSpPr>
          <p:cNvPr id="490" name="Google Shape;490;p58"/>
          <p:cNvSpPr txBox="1"/>
          <p:nvPr>
            <p:ph idx="1" type="body"/>
          </p:nvPr>
        </p:nvSpPr>
        <p:spPr>
          <a:xfrm>
            <a:off x="311700" y="1152475"/>
            <a:ext cx="4260300" cy="5727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s"/>
              <a:t>10.3 Using an Open-code platform (MAKER)</a:t>
            </a:r>
            <a:endParaRPr/>
          </a:p>
        </p:txBody>
      </p:sp>
      <p:pic>
        <p:nvPicPr>
          <p:cNvPr id="491" name="Google Shape;491;p58" title="Gráfico"/>
          <p:cNvPicPr preferRelativeResize="0"/>
          <p:nvPr/>
        </p:nvPicPr>
        <p:blipFill rotWithShape="1">
          <a:blip r:embed="rId3">
            <a:alphaModFix/>
          </a:blip>
          <a:srcRect b="0" l="36419" r="0" t="0"/>
          <a:stretch/>
        </p:blipFill>
        <p:spPr>
          <a:xfrm>
            <a:off x="311701" y="1768825"/>
            <a:ext cx="2708701" cy="2633450"/>
          </a:xfrm>
          <a:prstGeom prst="rect">
            <a:avLst/>
          </a:prstGeom>
          <a:noFill/>
          <a:ln>
            <a:noFill/>
          </a:ln>
        </p:spPr>
      </p:pic>
      <p:pic>
        <p:nvPicPr>
          <p:cNvPr id="492" name="Google Shape;492;p58" title="Gráfico"/>
          <p:cNvPicPr preferRelativeResize="0"/>
          <p:nvPr/>
        </p:nvPicPr>
        <p:blipFill>
          <a:blip r:embed="rId4">
            <a:alphaModFix/>
          </a:blip>
          <a:stretch>
            <a:fillRect/>
          </a:stretch>
        </p:blipFill>
        <p:spPr>
          <a:xfrm>
            <a:off x="4473702" y="1768825"/>
            <a:ext cx="4260300" cy="2633451"/>
          </a:xfrm>
          <a:prstGeom prst="rect">
            <a:avLst/>
          </a:prstGeom>
          <a:noFill/>
          <a:ln>
            <a:noFill/>
          </a:ln>
        </p:spPr>
      </p:pic>
      <p:sp>
        <p:nvSpPr>
          <p:cNvPr id="493" name="Google Shape;493;p58"/>
          <p:cNvSpPr txBox="1"/>
          <p:nvPr>
            <p:ph idx="1" type="body"/>
          </p:nvPr>
        </p:nvSpPr>
        <p:spPr>
          <a:xfrm>
            <a:off x="4473700" y="1108825"/>
            <a:ext cx="4260300" cy="660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s"/>
              <a:t>10.4 Programming sensors (function, application)</a:t>
            </a:r>
            <a:endParaRPr/>
          </a:p>
        </p:txBody>
      </p:sp>
      <p:sp>
        <p:nvSpPr>
          <p:cNvPr id="494" name="Google Shape;494;p58"/>
          <p:cNvSpPr txBox="1"/>
          <p:nvPr/>
        </p:nvSpPr>
        <p:spPr>
          <a:xfrm>
            <a:off x="3279950" y="2908400"/>
            <a:ext cx="282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All students are now familiar with open-code platforms and sensors to some point.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s" sz="2222">
                <a:highlight>
                  <a:schemeClr val="lt1"/>
                </a:highlight>
                <a:latin typeface="Roboto"/>
                <a:ea typeface="Roboto"/>
                <a:cs typeface="Roboto"/>
                <a:sym typeface="Roboto"/>
              </a:rPr>
              <a:t>11. CAD/CAM</a:t>
            </a:r>
            <a:endParaRPr b="1" sz="2222">
              <a:highlight>
                <a:schemeClr val="lt1"/>
              </a:highlight>
              <a:latin typeface="Roboto"/>
              <a:ea typeface="Roboto"/>
              <a:cs typeface="Roboto"/>
              <a:sym typeface="Roboto"/>
            </a:endParaRPr>
          </a:p>
        </p:txBody>
      </p:sp>
      <p:sp>
        <p:nvSpPr>
          <p:cNvPr id="500" name="Google Shape;500;p59"/>
          <p:cNvSpPr txBox="1"/>
          <p:nvPr>
            <p:ph idx="1" type="body"/>
          </p:nvPr>
        </p:nvSpPr>
        <p:spPr>
          <a:xfrm>
            <a:off x="311700" y="1152475"/>
            <a:ext cx="4260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600"/>
              <a:t>11.1 Designing a robot with the help of CAD</a:t>
            </a:r>
            <a:endParaRPr sz="1600"/>
          </a:p>
        </p:txBody>
      </p:sp>
      <p:pic>
        <p:nvPicPr>
          <p:cNvPr id="501" name="Google Shape;501;p59" title="Gráfico"/>
          <p:cNvPicPr preferRelativeResize="0"/>
          <p:nvPr/>
        </p:nvPicPr>
        <p:blipFill rotWithShape="1">
          <a:blip r:embed="rId3">
            <a:alphaModFix/>
          </a:blip>
          <a:srcRect b="0" l="36163" r="0" t="0"/>
          <a:stretch/>
        </p:blipFill>
        <p:spPr>
          <a:xfrm>
            <a:off x="311701" y="1815525"/>
            <a:ext cx="2719599" cy="2633450"/>
          </a:xfrm>
          <a:prstGeom prst="rect">
            <a:avLst/>
          </a:prstGeom>
          <a:noFill/>
          <a:ln>
            <a:noFill/>
          </a:ln>
        </p:spPr>
      </p:pic>
      <p:pic>
        <p:nvPicPr>
          <p:cNvPr id="502" name="Google Shape;502;p59" title="Gráfico"/>
          <p:cNvPicPr preferRelativeResize="0"/>
          <p:nvPr/>
        </p:nvPicPr>
        <p:blipFill>
          <a:blip r:embed="rId4">
            <a:alphaModFix/>
          </a:blip>
          <a:stretch>
            <a:fillRect/>
          </a:stretch>
        </p:blipFill>
        <p:spPr>
          <a:xfrm>
            <a:off x="4572002" y="1859928"/>
            <a:ext cx="4260299" cy="2608550"/>
          </a:xfrm>
          <a:prstGeom prst="rect">
            <a:avLst/>
          </a:prstGeom>
          <a:noFill/>
          <a:ln>
            <a:noFill/>
          </a:ln>
        </p:spPr>
      </p:pic>
      <p:sp>
        <p:nvSpPr>
          <p:cNvPr id="503" name="Google Shape;503;p59"/>
          <p:cNvSpPr txBox="1"/>
          <p:nvPr>
            <p:ph idx="1" type="body"/>
          </p:nvPr>
        </p:nvSpPr>
        <p:spPr>
          <a:xfrm>
            <a:off x="5099550" y="1152475"/>
            <a:ext cx="3732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600"/>
              <a:t>11.2 Using a 3D printer</a:t>
            </a:r>
            <a:endParaRPr sz="1600"/>
          </a:p>
        </p:txBody>
      </p:sp>
      <p:sp>
        <p:nvSpPr>
          <p:cNvPr id="504" name="Google Shape;504;p59"/>
          <p:cNvSpPr txBox="1"/>
          <p:nvPr/>
        </p:nvSpPr>
        <p:spPr>
          <a:xfrm>
            <a:off x="3105575" y="3028275"/>
            <a:ext cx="3073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 Members of CAD/Printer Team are now real experts. All students have gained some experience with the software.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sz="2000">
                <a:highlight>
                  <a:schemeClr val="lt1"/>
                </a:highlight>
                <a:latin typeface="Roboto"/>
                <a:ea typeface="Roboto"/>
                <a:cs typeface="Roboto"/>
                <a:sym typeface="Roboto"/>
              </a:rPr>
              <a:t>11. CAD/CAM</a:t>
            </a:r>
            <a:endParaRPr sz="2000"/>
          </a:p>
        </p:txBody>
      </p:sp>
      <p:sp>
        <p:nvSpPr>
          <p:cNvPr id="510" name="Google Shape;510;p60"/>
          <p:cNvSpPr txBox="1"/>
          <p:nvPr>
            <p:ph idx="1" type="body"/>
          </p:nvPr>
        </p:nvSpPr>
        <p:spPr>
          <a:xfrm>
            <a:off x="311700" y="10869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600"/>
              <a:t>11.3 Programming CAM systems</a:t>
            </a:r>
            <a:endParaRPr sz="1600"/>
          </a:p>
        </p:txBody>
      </p:sp>
      <p:pic>
        <p:nvPicPr>
          <p:cNvPr id="511" name="Google Shape;511;p60" title="Gráfico"/>
          <p:cNvPicPr preferRelativeResize="0"/>
          <p:nvPr/>
        </p:nvPicPr>
        <p:blipFill>
          <a:blip r:embed="rId3">
            <a:alphaModFix/>
          </a:blip>
          <a:stretch>
            <a:fillRect/>
          </a:stretch>
        </p:blipFill>
        <p:spPr>
          <a:xfrm>
            <a:off x="2441850" y="1485175"/>
            <a:ext cx="5096251" cy="3150176"/>
          </a:xfrm>
          <a:prstGeom prst="rect">
            <a:avLst/>
          </a:prstGeom>
          <a:noFill/>
          <a:ln>
            <a:noFill/>
          </a:ln>
        </p:spPr>
      </p:pic>
      <p:sp>
        <p:nvSpPr>
          <p:cNvPr id="512" name="Google Shape;512;p60"/>
          <p:cNvSpPr txBox="1"/>
          <p:nvPr/>
        </p:nvSpPr>
        <p:spPr>
          <a:xfrm>
            <a:off x="672975" y="3156850"/>
            <a:ext cx="26043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a:t>We have very little experience in Computer Aided Manufacturing systems.</a:t>
            </a:r>
            <a:endParaRPr/>
          </a:p>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s" sz="2022">
                <a:highlight>
                  <a:schemeClr val="lt1"/>
                </a:highlight>
                <a:latin typeface="Roboto"/>
                <a:ea typeface="Roboto"/>
                <a:cs typeface="Roboto"/>
                <a:sym typeface="Roboto"/>
              </a:rPr>
              <a:t>12. ICT in industry.</a:t>
            </a:r>
            <a:endParaRPr b="1" sz="2022">
              <a:highlight>
                <a:schemeClr val="lt1"/>
              </a:highlight>
              <a:latin typeface="Roboto"/>
              <a:ea typeface="Roboto"/>
              <a:cs typeface="Roboto"/>
              <a:sym typeface="Roboto"/>
            </a:endParaRPr>
          </a:p>
        </p:txBody>
      </p:sp>
      <p:sp>
        <p:nvSpPr>
          <p:cNvPr id="518" name="Google Shape;518;p61"/>
          <p:cNvSpPr txBox="1"/>
          <p:nvPr>
            <p:ph idx="1" type="body"/>
          </p:nvPr>
        </p:nvSpPr>
        <p:spPr>
          <a:xfrm>
            <a:off x="311700" y="11524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12.1 Using ICT for mechanical engineering.</a:t>
            </a:r>
            <a:endParaRPr/>
          </a:p>
        </p:txBody>
      </p:sp>
      <p:pic>
        <p:nvPicPr>
          <p:cNvPr id="519" name="Google Shape;519;p61" title="Gráfico"/>
          <p:cNvPicPr preferRelativeResize="0"/>
          <p:nvPr/>
        </p:nvPicPr>
        <p:blipFill>
          <a:blip r:embed="rId3">
            <a:alphaModFix/>
          </a:blip>
          <a:stretch>
            <a:fillRect/>
          </a:stretch>
        </p:blipFill>
        <p:spPr>
          <a:xfrm>
            <a:off x="2441850" y="1557275"/>
            <a:ext cx="4660051" cy="2880550"/>
          </a:xfrm>
          <a:prstGeom prst="rect">
            <a:avLst/>
          </a:prstGeom>
          <a:noFill/>
          <a:ln>
            <a:noFill/>
          </a:ln>
        </p:spPr>
      </p:pic>
      <p:sp>
        <p:nvSpPr>
          <p:cNvPr id="520" name="Google Shape;520;p61"/>
          <p:cNvSpPr txBox="1"/>
          <p:nvPr/>
        </p:nvSpPr>
        <p:spPr>
          <a:xfrm>
            <a:off x="446650" y="2930200"/>
            <a:ext cx="3846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Our students are not in contact with mechanical </a:t>
            </a:r>
            <a:r>
              <a:rPr lang="es"/>
              <a:t>engineering</a:t>
            </a:r>
            <a:r>
              <a:rPr lang="es"/>
              <a:t> yet. However, More than half of them have gained experience, while working directly on the robots.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2. Access to information</a:t>
            </a:r>
            <a:endParaRPr/>
          </a:p>
        </p:txBody>
      </p:sp>
      <p:sp>
        <p:nvSpPr>
          <p:cNvPr id="96" name="Google Shape;96;p17"/>
          <p:cNvSpPr txBox="1"/>
          <p:nvPr>
            <p:ph idx="1" type="body"/>
          </p:nvPr>
        </p:nvSpPr>
        <p:spPr>
          <a:xfrm>
            <a:off x="311700" y="1039475"/>
            <a:ext cx="8362500" cy="461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800"/>
              <a:t>2.3. Obtaining an overview and navigating on a website.</a:t>
            </a:r>
            <a:endParaRPr sz="1800"/>
          </a:p>
        </p:txBody>
      </p:sp>
      <p:pic>
        <p:nvPicPr>
          <p:cNvPr descr="Gráfico de respuestas de formularios. Título de la pregunta: Obtaining an overview and navigating on a website. Número de respuestas: 19 respuestas." id="97" name="Google Shape;97;p17"/>
          <p:cNvPicPr preferRelativeResize="0"/>
          <p:nvPr/>
        </p:nvPicPr>
        <p:blipFill rotWithShape="1">
          <a:blip r:embed="rId3">
            <a:alphaModFix/>
          </a:blip>
          <a:srcRect b="0" l="14496" r="48877" t="20741"/>
          <a:stretch/>
        </p:blipFill>
        <p:spPr>
          <a:xfrm>
            <a:off x="311700" y="1761275"/>
            <a:ext cx="2915599" cy="2655200"/>
          </a:xfrm>
          <a:prstGeom prst="rect">
            <a:avLst/>
          </a:prstGeom>
          <a:noFill/>
          <a:ln>
            <a:noFill/>
          </a:ln>
        </p:spPr>
      </p:pic>
      <p:sp>
        <p:nvSpPr>
          <p:cNvPr id="98" name="Google Shape;98;p17"/>
          <p:cNvSpPr txBox="1"/>
          <p:nvPr>
            <p:ph idx="2" type="body"/>
          </p:nvPr>
        </p:nvSpPr>
        <p:spPr>
          <a:xfrm>
            <a:off x="834750" y="1501175"/>
            <a:ext cx="7785000" cy="642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1800"/>
              <a:t>September 2018                                                    January 2021 </a:t>
            </a:r>
            <a:endParaRPr b="1" sz="1800"/>
          </a:p>
        </p:txBody>
      </p:sp>
      <p:pic>
        <p:nvPicPr>
          <p:cNvPr id="99" name="Google Shape;99;p17" title="Gráfico"/>
          <p:cNvPicPr preferRelativeResize="0"/>
          <p:nvPr/>
        </p:nvPicPr>
        <p:blipFill>
          <a:blip r:embed="rId4">
            <a:alphaModFix/>
          </a:blip>
          <a:stretch>
            <a:fillRect/>
          </a:stretch>
        </p:blipFill>
        <p:spPr>
          <a:xfrm>
            <a:off x="4353000" y="1938150"/>
            <a:ext cx="3541675" cy="2188224"/>
          </a:xfrm>
          <a:prstGeom prst="rect">
            <a:avLst/>
          </a:prstGeom>
          <a:noFill/>
          <a:ln>
            <a:noFill/>
          </a:ln>
        </p:spPr>
      </p:pic>
      <p:sp>
        <p:nvSpPr>
          <p:cNvPr id="100" name="Google Shape;100;p17"/>
          <p:cNvSpPr txBox="1"/>
          <p:nvPr/>
        </p:nvSpPr>
        <p:spPr>
          <a:xfrm>
            <a:off x="3302175" y="3830800"/>
            <a:ext cx="231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Gained experience</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2. Access to information</a:t>
            </a:r>
            <a:endParaRPr/>
          </a:p>
        </p:txBody>
      </p:sp>
      <p:sp>
        <p:nvSpPr>
          <p:cNvPr id="106" name="Google Shape;106;p18"/>
          <p:cNvSpPr txBox="1"/>
          <p:nvPr>
            <p:ph idx="1" type="body"/>
          </p:nvPr>
        </p:nvSpPr>
        <p:spPr>
          <a:xfrm>
            <a:off x="311700" y="1017725"/>
            <a:ext cx="84171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 sz="1800"/>
              <a:t>2. 4. Finding specific information on websites of government agencies. </a:t>
            </a:r>
            <a:endParaRPr sz="1800"/>
          </a:p>
        </p:txBody>
      </p:sp>
      <p:pic>
        <p:nvPicPr>
          <p:cNvPr descr="Gráfico de respuestas de formularios. Título de la pregunta: Finding specific information that you need on the websites of government agencies. Número de respuestas: 19 respuestas." id="107" name="Google Shape;107;p18"/>
          <p:cNvPicPr preferRelativeResize="0"/>
          <p:nvPr/>
        </p:nvPicPr>
        <p:blipFill rotWithShape="1">
          <a:blip r:embed="rId3">
            <a:alphaModFix/>
          </a:blip>
          <a:srcRect b="0" l="18233" r="45745" t="20754"/>
          <a:stretch/>
        </p:blipFill>
        <p:spPr>
          <a:xfrm>
            <a:off x="311700" y="1699900"/>
            <a:ext cx="3098650" cy="2868975"/>
          </a:xfrm>
          <a:prstGeom prst="rect">
            <a:avLst/>
          </a:prstGeom>
          <a:noFill/>
          <a:ln>
            <a:noFill/>
          </a:ln>
        </p:spPr>
      </p:pic>
      <p:pic>
        <p:nvPicPr>
          <p:cNvPr id="108" name="Google Shape;108;p18" title="Gráfico"/>
          <p:cNvPicPr preferRelativeResize="0"/>
          <p:nvPr/>
        </p:nvPicPr>
        <p:blipFill>
          <a:blip r:embed="rId4">
            <a:alphaModFix/>
          </a:blip>
          <a:stretch>
            <a:fillRect/>
          </a:stretch>
        </p:blipFill>
        <p:spPr>
          <a:xfrm>
            <a:off x="4085470" y="1935095"/>
            <a:ext cx="4036300" cy="2465625"/>
          </a:xfrm>
          <a:prstGeom prst="rect">
            <a:avLst/>
          </a:prstGeom>
          <a:noFill/>
          <a:ln>
            <a:noFill/>
          </a:ln>
        </p:spPr>
      </p:pic>
      <p:sp>
        <p:nvSpPr>
          <p:cNvPr id="109" name="Google Shape;109;p18"/>
          <p:cNvSpPr txBox="1"/>
          <p:nvPr/>
        </p:nvSpPr>
        <p:spPr>
          <a:xfrm>
            <a:off x="756175" y="1397825"/>
            <a:ext cx="723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b="1" sz="1800">
              <a:solidFill>
                <a:schemeClr val="dk2"/>
              </a:solidFill>
            </a:endParaRPr>
          </a:p>
        </p:txBody>
      </p:sp>
      <p:sp>
        <p:nvSpPr>
          <p:cNvPr id="110" name="Google Shape;110;p18"/>
          <p:cNvSpPr txBox="1"/>
          <p:nvPr/>
        </p:nvSpPr>
        <p:spPr>
          <a:xfrm>
            <a:off x="2778000" y="3384925"/>
            <a:ext cx="2887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More experience in finding information on websites of government.</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2. Access to information</a:t>
            </a:r>
            <a:endParaRPr/>
          </a:p>
        </p:txBody>
      </p:sp>
      <p:sp>
        <p:nvSpPr>
          <p:cNvPr id="116" name="Google Shape;116;p19"/>
          <p:cNvSpPr txBox="1"/>
          <p:nvPr>
            <p:ph idx="1" type="body"/>
          </p:nvPr>
        </p:nvSpPr>
        <p:spPr>
          <a:xfrm>
            <a:off x="403225" y="1017725"/>
            <a:ext cx="7392000" cy="639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 sz="1800"/>
              <a:t>2.5. Finding websites in a language other than Spanish.</a:t>
            </a:r>
            <a:endParaRPr sz="1800"/>
          </a:p>
        </p:txBody>
      </p:sp>
      <p:pic>
        <p:nvPicPr>
          <p:cNvPr descr="Gráfico de respuestas de formularios. Título de la pregunta: Finding websites in a language other than Spanish. Número de respuestas: 19 respuestas." id="117" name="Google Shape;117;p19"/>
          <p:cNvPicPr preferRelativeResize="0"/>
          <p:nvPr/>
        </p:nvPicPr>
        <p:blipFill rotWithShape="1">
          <a:blip r:embed="rId3">
            <a:alphaModFix/>
          </a:blip>
          <a:srcRect b="0" l="18227" r="45970" t="21764"/>
          <a:stretch/>
        </p:blipFill>
        <p:spPr>
          <a:xfrm>
            <a:off x="311700" y="1719375"/>
            <a:ext cx="3098650" cy="2849500"/>
          </a:xfrm>
          <a:prstGeom prst="rect">
            <a:avLst/>
          </a:prstGeom>
          <a:noFill/>
          <a:ln>
            <a:noFill/>
          </a:ln>
        </p:spPr>
      </p:pic>
      <p:pic>
        <p:nvPicPr>
          <p:cNvPr id="118" name="Google Shape;118;p19" title="Gráfico"/>
          <p:cNvPicPr preferRelativeResize="0"/>
          <p:nvPr/>
        </p:nvPicPr>
        <p:blipFill>
          <a:blip r:embed="rId4">
            <a:alphaModFix/>
          </a:blip>
          <a:stretch>
            <a:fillRect/>
          </a:stretch>
        </p:blipFill>
        <p:spPr>
          <a:xfrm>
            <a:off x="4266775" y="1854076"/>
            <a:ext cx="4027575" cy="2460275"/>
          </a:xfrm>
          <a:prstGeom prst="rect">
            <a:avLst/>
          </a:prstGeom>
          <a:noFill/>
          <a:ln>
            <a:noFill/>
          </a:ln>
        </p:spPr>
      </p:pic>
      <p:sp>
        <p:nvSpPr>
          <p:cNvPr id="119" name="Google Shape;119;p19"/>
          <p:cNvSpPr txBox="1"/>
          <p:nvPr/>
        </p:nvSpPr>
        <p:spPr>
          <a:xfrm>
            <a:off x="670725" y="1447750"/>
            <a:ext cx="723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b="1" sz="1800">
              <a:solidFill>
                <a:schemeClr val="dk2"/>
              </a:solidFill>
            </a:endParaRPr>
          </a:p>
        </p:txBody>
      </p:sp>
      <p:sp>
        <p:nvSpPr>
          <p:cNvPr id="120" name="Google Shape;120;p19"/>
          <p:cNvSpPr txBox="1"/>
          <p:nvPr/>
        </p:nvSpPr>
        <p:spPr>
          <a:xfrm>
            <a:off x="3079575" y="3242175"/>
            <a:ext cx="242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Language Skill increases remarkably.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2000">
                <a:highlight>
                  <a:srgbClr val="FFFFFF"/>
                </a:highlight>
                <a:latin typeface="Roboto"/>
                <a:ea typeface="Roboto"/>
                <a:cs typeface="Roboto"/>
                <a:sym typeface="Roboto"/>
              </a:rPr>
              <a:t>3. Technological self-reliance.</a:t>
            </a:r>
            <a:endParaRPr b="1" sz="2000"/>
          </a:p>
        </p:txBody>
      </p:sp>
      <p:sp>
        <p:nvSpPr>
          <p:cNvPr id="126" name="Google Shape;12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3.1. Creating an </a:t>
            </a:r>
            <a:r>
              <a:rPr lang="es"/>
              <a:t>email</a:t>
            </a:r>
            <a:r>
              <a:rPr lang="es"/>
              <a:t> address independently.</a:t>
            </a:r>
            <a:endParaRPr/>
          </a:p>
        </p:txBody>
      </p:sp>
      <p:pic>
        <p:nvPicPr>
          <p:cNvPr descr="Gráfico de respuestas de formularios. Título de la pregunta: Creating an e-mail address independently. Número de respuestas: 19 respuestas." id="127" name="Google Shape;127;p20"/>
          <p:cNvPicPr preferRelativeResize="0"/>
          <p:nvPr/>
        </p:nvPicPr>
        <p:blipFill rotWithShape="1">
          <a:blip r:embed="rId3">
            <a:alphaModFix/>
          </a:blip>
          <a:srcRect b="0" l="17701" r="49407" t="20942"/>
          <a:stretch/>
        </p:blipFill>
        <p:spPr>
          <a:xfrm>
            <a:off x="464100" y="1926050"/>
            <a:ext cx="2763199" cy="2795226"/>
          </a:xfrm>
          <a:prstGeom prst="rect">
            <a:avLst/>
          </a:prstGeom>
          <a:noFill/>
          <a:ln>
            <a:noFill/>
          </a:ln>
        </p:spPr>
      </p:pic>
      <p:sp>
        <p:nvSpPr>
          <p:cNvPr id="128" name="Google Shape;128;p20"/>
          <p:cNvSpPr txBox="1"/>
          <p:nvPr/>
        </p:nvSpPr>
        <p:spPr>
          <a:xfrm>
            <a:off x="756175" y="1626425"/>
            <a:ext cx="723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b="1" sz="1800">
              <a:solidFill>
                <a:schemeClr val="dk2"/>
              </a:solidFill>
            </a:endParaRPr>
          </a:p>
        </p:txBody>
      </p:sp>
      <p:pic>
        <p:nvPicPr>
          <p:cNvPr id="129" name="Google Shape;129;p20" title="Gráfico"/>
          <p:cNvPicPr preferRelativeResize="0"/>
          <p:nvPr/>
        </p:nvPicPr>
        <p:blipFill rotWithShape="1">
          <a:blip r:embed="rId4">
            <a:alphaModFix/>
          </a:blip>
          <a:srcRect b="0" l="30594" r="0" t="0"/>
          <a:stretch/>
        </p:blipFill>
        <p:spPr>
          <a:xfrm>
            <a:off x="5242675" y="1982600"/>
            <a:ext cx="2805199" cy="2497175"/>
          </a:xfrm>
          <a:prstGeom prst="rect">
            <a:avLst/>
          </a:prstGeom>
          <a:noFill/>
          <a:ln>
            <a:noFill/>
          </a:ln>
        </p:spPr>
      </p:pic>
      <p:sp>
        <p:nvSpPr>
          <p:cNvPr id="130" name="Google Shape;130;p20"/>
          <p:cNvSpPr txBox="1"/>
          <p:nvPr/>
        </p:nvSpPr>
        <p:spPr>
          <a:xfrm>
            <a:off x="3089375" y="3148375"/>
            <a:ext cx="2459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All students are able now to create an email by themselves.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9500"/>
              <a:buFont typeface="Arial"/>
              <a:buNone/>
            </a:pPr>
            <a:r>
              <a:rPr b="1" lang="es" sz="2222">
                <a:highlight>
                  <a:schemeClr val="lt1"/>
                </a:highlight>
                <a:latin typeface="Roboto"/>
                <a:ea typeface="Roboto"/>
                <a:cs typeface="Roboto"/>
                <a:sym typeface="Roboto"/>
              </a:rPr>
              <a:t>3. Technological self-reliance.</a:t>
            </a:r>
            <a:endParaRPr sz="3022"/>
          </a:p>
        </p:txBody>
      </p:sp>
      <p:sp>
        <p:nvSpPr>
          <p:cNvPr id="136" name="Google Shape;13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3.2. Being able to install programs on the computer independently.</a:t>
            </a:r>
            <a:endParaRPr/>
          </a:p>
        </p:txBody>
      </p:sp>
      <p:pic>
        <p:nvPicPr>
          <p:cNvPr descr="Gráfico de respuestas de formularios. Título de la pregunta: Being able to install programs on the computer independently. Número de respuestas: 19 respuestas." id="137" name="Google Shape;137;p21"/>
          <p:cNvPicPr preferRelativeResize="0"/>
          <p:nvPr/>
        </p:nvPicPr>
        <p:blipFill rotWithShape="1">
          <a:blip r:embed="rId3">
            <a:alphaModFix/>
          </a:blip>
          <a:srcRect b="0" l="17034" r="32311" t="20892"/>
          <a:stretch/>
        </p:blipFill>
        <p:spPr>
          <a:xfrm>
            <a:off x="508750" y="1936225"/>
            <a:ext cx="4260300" cy="2799888"/>
          </a:xfrm>
          <a:prstGeom prst="rect">
            <a:avLst/>
          </a:prstGeom>
          <a:noFill/>
          <a:ln>
            <a:noFill/>
          </a:ln>
        </p:spPr>
      </p:pic>
      <p:pic>
        <p:nvPicPr>
          <p:cNvPr id="138" name="Google Shape;138;p21" title="Gráfico"/>
          <p:cNvPicPr preferRelativeResize="0"/>
          <p:nvPr/>
        </p:nvPicPr>
        <p:blipFill>
          <a:blip r:embed="rId4">
            <a:alphaModFix/>
          </a:blip>
          <a:stretch>
            <a:fillRect/>
          </a:stretch>
        </p:blipFill>
        <p:spPr>
          <a:xfrm>
            <a:off x="4240775" y="2109817"/>
            <a:ext cx="4260300" cy="2587658"/>
          </a:xfrm>
          <a:prstGeom prst="rect">
            <a:avLst/>
          </a:prstGeom>
          <a:noFill/>
          <a:ln>
            <a:noFill/>
          </a:ln>
        </p:spPr>
      </p:pic>
      <p:sp>
        <p:nvSpPr>
          <p:cNvPr id="139" name="Google Shape;139;p21"/>
          <p:cNvSpPr txBox="1"/>
          <p:nvPr/>
        </p:nvSpPr>
        <p:spPr>
          <a:xfrm>
            <a:off x="765450" y="1597500"/>
            <a:ext cx="7537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s" sz="1800">
                <a:solidFill>
                  <a:schemeClr val="dk2"/>
                </a:solidFill>
              </a:rPr>
              <a:t>September 2018                                                      January 2021 </a:t>
            </a:r>
            <a:endParaRPr/>
          </a:p>
        </p:txBody>
      </p:sp>
      <p:sp>
        <p:nvSpPr>
          <p:cNvPr id="140" name="Google Shape;140;p21"/>
          <p:cNvSpPr txBox="1"/>
          <p:nvPr/>
        </p:nvSpPr>
        <p:spPr>
          <a:xfrm>
            <a:off x="3529050" y="3532300"/>
            <a:ext cx="201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t>Bigger autonomy</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