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7BA32-048B-4C94-A9FB-A3E8CC36C729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4E52-EAA7-4A1D-89C9-44B116F2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DA1E-8C52-49DA-8C27-283B660F0B83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5650-D06F-46CF-806E-FC02510C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4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75650-D06F-46CF-806E-FC02510C3A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1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93855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87450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46530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12001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8618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200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9550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494885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41510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9293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4653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851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204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836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8295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2088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7A5F-55B6-497C-B704-3B24F489136E}" type="datetimeFigureOut">
              <a:rPr lang="en-GB" smtClean="0"/>
              <a:t>05/02/2019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FDFE14-DC22-4B2F-B602-8F4D58134E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7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4936B-EB48-4CFE-AAF4-153917A9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8490" y="790501"/>
            <a:ext cx="4777547" cy="1329115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en-GB" sz="6000" dirty="0">
                <a:ln w="19050">
                  <a:solidFill>
                    <a:schemeClr val="accent2"/>
                  </a:solidFill>
                </a:ln>
              </a:rPr>
              <a:t>Immigration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872C63-06D7-46B9-8F6E-C80412E50335}"/>
              </a:ext>
            </a:extLst>
          </p:cNvPr>
          <p:cNvSpPr txBox="1"/>
          <p:nvPr/>
        </p:nvSpPr>
        <p:spPr>
          <a:xfrm>
            <a:off x="3427915" y="5020032"/>
            <a:ext cx="3278695" cy="101566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GB" sz="6000" dirty="0">
                <a:ln w="19050">
                  <a:solidFill>
                    <a:schemeClr val="accent2"/>
                  </a:solidFill>
                </a:ln>
                <a:solidFill>
                  <a:schemeClr val="accent1"/>
                </a:solidFill>
                <a:latin typeface="+mj-lt"/>
              </a:rPr>
              <a:t>Scotland</a:t>
            </a:r>
            <a:r>
              <a:rPr lang="en-GB" sz="6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CBAF3B-FDD6-4BA0-A0EE-D34228EDC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52" y="2467707"/>
            <a:ext cx="3916822" cy="23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3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2CE49-64E4-4D86-9449-22E0B413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0" y="67376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</a:rPr>
              <a:t>How could foreign students be best integrated into your school, and into society?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77A570-D2FC-40E6-88A9-5950D228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25445" cy="4364036"/>
          </a:xfrm>
        </p:spPr>
        <p:txBody>
          <a:bodyPr/>
          <a:lstStyle/>
          <a:p>
            <a:r>
              <a:rPr lang="en-GB" sz="2000" dirty="0"/>
              <a:t>School</a:t>
            </a:r>
          </a:p>
          <a:p>
            <a:pPr lvl="1"/>
            <a:r>
              <a:rPr lang="en-GB" sz="1800" dirty="0"/>
              <a:t>More translators available when needed</a:t>
            </a:r>
          </a:p>
          <a:p>
            <a:pPr lvl="1"/>
            <a:r>
              <a:rPr lang="en-GB" sz="1800" dirty="0"/>
              <a:t>Increase number of teachers coming from a migrant background to increase role models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A1B1AC9-9BBC-400C-8F8D-49E3104F67F8}"/>
              </a:ext>
            </a:extLst>
          </p:cNvPr>
          <p:cNvSpPr txBox="1">
            <a:spLocks/>
          </p:cNvSpPr>
          <p:nvPr/>
        </p:nvSpPr>
        <p:spPr>
          <a:xfrm>
            <a:off x="677334" y="3903664"/>
            <a:ext cx="8596668" cy="2620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Society</a:t>
            </a:r>
          </a:p>
          <a:p>
            <a:pPr lvl="1"/>
            <a:r>
              <a:rPr lang="en-GB" sz="1800" dirty="0"/>
              <a:t>We should make sure that they are able to access jobs, benefits and the NHS just as easily as Scottish people can</a:t>
            </a:r>
          </a:p>
          <a:p>
            <a:pPr lvl="1"/>
            <a:r>
              <a:rPr lang="en-GB" sz="1800" dirty="0"/>
              <a:t>Give more help to immigrants who want to learn/improve their English</a:t>
            </a:r>
          </a:p>
          <a:p>
            <a:pPr lvl="1"/>
            <a:r>
              <a:rPr lang="en-GB" sz="1800" dirty="0"/>
              <a:t>Support them in getting a job</a:t>
            </a:r>
          </a:p>
          <a:p>
            <a:pPr lvl="1"/>
            <a:r>
              <a:rPr lang="en-GB" sz="1800" dirty="0"/>
              <a:t>By making it easy for immigrants to become members of our society we will increase the level that they are integrated </a:t>
            </a:r>
            <a:r>
              <a:rPr lang="en-GB" sz="1800" dirty="0" smtClean="0"/>
              <a:t>into </a:t>
            </a:r>
            <a:r>
              <a:rPr lang="en-GB" sz="1800" dirty="0"/>
              <a:t>our country </a:t>
            </a:r>
          </a:p>
          <a:p>
            <a:pPr marL="457200" lvl="1" indent="0">
              <a:buFont typeface="Wingdings 3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652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66646-37AA-4FA0-A888-7730B178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60" y="593558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Immigrants in Peebles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4F86-ECFA-4295-A43F-834D0A14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860" y="2032252"/>
            <a:ext cx="8596668" cy="3880773"/>
          </a:xfrm>
        </p:spPr>
        <p:txBody>
          <a:bodyPr/>
          <a:lstStyle/>
          <a:p>
            <a:r>
              <a:rPr lang="en-GB" dirty="0"/>
              <a:t>5 immigrants </a:t>
            </a:r>
          </a:p>
          <a:p>
            <a:r>
              <a:rPr lang="en-GB" dirty="0"/>
              <a:t>Approximately 1300 pupils in the school </a:t>
            </a:r>
          </a:p>
          <a:p>
            <a:endParaRPr lang="en-GB" dirty="0"/>
          </a:p>
          <a:p>
            <a:r>
              <a:rPr lang="en-GB" dirty="0"/>
              <a:t>2 boys from South Africa  - S1 (age 12) and S3 (age 14)</a:t>
            </a:r>
          </a:p>
          <a:p>
            <a:r>
              <a:rPr lang="en-GB" dirty="0"/>
              <a:t>1 boy from Sri Lanka - S2 (age 13)</a:t>
            </a:r>
          </a:p>
          <a:p>
            <a:r>
              <a:rPr lang="en-GB" dirty="0"/>
              <a:t>2 girls from Poland - S3 (age 14)</a:t>
            </a:r>
          </a:p>
          <a:p>
            <a:endParaRPr lang="en-GB" dirty="0"/>
          </a:p>
          <a:p>
            <a:r>
              <a:rPr lang="en-GB" dirty="0"/>
              <a:t>In other schools in Scotland, such as Glasgow, the percentage of immigrants is much higher</a:t>
            </a:r>
          </a:p>
        </p:txBody>
      </p:sp>
    </p:spTree>
    <p:extLst>
      <p:ext uri="{BB962C8B-B14F-4D97-AF65-F5344CB8AC3E}">
        <p14:creationId xmlns:p14="http://schemas.microsoft.com/office/powerpoint/2010/main" val="1111763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69A37-DB3A-46EF-9507-EF11FED0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55" y="388529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What has changed in the migration flows in your country in the last 10 years?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60A48B-3C81-4C44-95C1-492A0712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9118"/>
            <a:ext cx="9316898" cy="4835850"/>
          </a:xfrm>
        </p:spPr>
        <p:txBody>
          <a:bodyPr/>
          <a:lstStyle/>
          <a:p>
            <a:pPr lvl="1"/>
            <a:r>
              <a:rPr lang="en-GB" dirty="0"/>
              <a:t>The net migration in Scotland has increased in some years and decreased in other years.</a:t>
            </a:r>
          </a:p>
          <a:p>
            <a:pPr lvl="1"/>
            <a:r>
              <a:rPr lang="en-GB" dirty="0"/>
              <a:t>On average, 90,000 people move to Scotland each year and 70,000 leave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0F1DF-A7F1-4BE5-9C7D-7928BE391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9" t="38708" r="68026" b="23524"/>
          <a:stretch/>
        </p:blipFill>
        <p:spPr>
          <a:xfrm>
            <a:off x="1049586" y="2687200"/>
            <a:ext cx="7103445" cy="40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7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0364E-BDB4-4BB0-87FD-8CB04BE8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55" y="593558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What types of activities are planned towards foreign students in your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EE524D-CFD1-43FB-BC3F-D1E3D274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724" y="2144547"/>
            <a:ext cx="8596668" cy="3880773"/>
          </a:xfrm>
        </p:spPr>
        <p:txBody>
          <a:bodyPr>
            <a:normAutofit/>
          </a:bodyPr>
          <a:lstStyle/>
          <a:p>
            <a:r>
              <a:rPr lang="en-GB" sz="2000" dirty="0"/>
              <a:t>Not many activities planned towards foreign students due to the low numbers</a:t>
            </a:r>
          </a:p>
          <a:p>
            <a:r>
              <a:rPr lang="en-GB" sz="2000" dirty="0"/>
              <a:t>Support is offered to them </a:t>
            </a:r>
          </a:p>
          <a:p>
            <a:pPr lvl="1"/>
            <a:r>
              <a:rPr lang="en-GB" sz="1800" dirty="0"/>
              <a:t>May be offered extra time for exams if English is their 2</a:t>
            </a:r>
            <a:r>
              <a:rPr lang="en-GB" sz="1800" baseline="30000" dirty="0"/>
              <a:t>nd</a:t>
            </a:r>
            <a:r>
              <a:rPr lang="en-GB" sz="1800" dirty="0"/>
              <a:t> language </a:t>
            </a:r>
          </a:p>
          <a:p>
            <a:pPr lvl="1"/>
            <a:r>
              <a:rPr lang="en-GB" sz="1800" dirty="0"/>
              <a:t>May get a translator so they can understand lessons</a:t>
            </a:r>
          </a:p>
          <a:p>
            <a:pPr lvl="1"/>
            <a:r>
              <a:rPr lang="en-GB" sz="1800" dirty="0"/>
              <a:t>Usually get matched with a buddy to help them settle in </a:t>
            </a:r>
          </a:p>
          <a:p>
            <a:pPr lvl="1"/>
            <a:r>
              <a:rPr lang="en-GB" sz="1800" dirty="0"/>
              <a:t>For parents who don’t speak English, translators are there at parents’ evenings  </a:t>
            </a:r>
          </a:p>
        </p:txBody>
      </p:sp>
    </p:spTree>
    <p:extLst>
      <p:ext uri="{BB962C8B-B14F-4D97-AF65-F5344CB8AC3E}">
        <p14:creationId xmlns:p14="http://schemas.microsoft.com/office/powerpoint/2010/main" val="39912710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69A1F-2193-42DD-BCBD-BEC67123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29" y="43749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</a:rPr>
              <a:t>Explain your point of view about the actual level of integration achieved by foreign students in your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D34E7E-88EB-4A2D-A665-1BDD3949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144547"/>
            <a:ext cx="8596668" cy="3880773"/>
          </a:xfrm>
        </p:spPr>
        <p:txBody>
          <a:bodyPr>
            <a:normAutofit/>
          </a:bodyPr>
          <a:lstStyle/>
          <a:p>
            <a:r>
              <a:rPr lang="en-GB" sz="2000" dirty="0"/>
              <a:t>Peebles High School is a predominately white school, so immigrants may feel out of place</a:t>
            </a:r>
          </a:p>
          <a:p>
            <a:r>
              <a:rPr lang="en-GB" sz="2000" dirty="0"/>
              <a:t>If they struggle to make friends then they may feel isolated</a:t>
            </a:r>
          </a:p>
          <a:p>
            <a:r>
              <a:rPr lang="en-GB" sz="2000" dirty="0"/>
              <a:t>Every student has a pastoral teacher who they can talk to if they are struggling</a:t>
            </a:r>
          </a:p>
          <a:p>
            <a:r>
              <a:rPr lang="en-GB" sz="2000" dirty="0"/>
              <a:t>Our school is very accepting, we welcome and support people from all backgrounds which means that immigrants are integrated into our school well and quickly </a:t>
            </a:r>
          </a:p>
        </p:txBody>
      </p:sp>
    </p:spTree>
    <p:extLst>
      <p:ext uri="{BB962C8B-B14F-4D97-AF65-F5344CB8AC3E}">
        <p14:creationId xmlns:p14="http://schemas.microsoft.com/office/powerpoint/2010/main" val="230273733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96795-E41A-4B42-9E9D-7AC03DA8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29" y="609600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Describe examples of integration, either positive or negative, in your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E28AAD-31F8-4F74-9AAA-DAAD89DD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313" y="2330510"/>
            <a:ext cx="8596668" cy="3880773"/>
          </a:xfrm>
        </p:spPr>
        <p:txBody>
          <a:bodyPr>
            <a:normAutofit/>
          </a:bodyPr>
          <a:lstStyle/>
          <a:p>
            <a:r>
              <a:rPr lang="en-GB" sz="2000" dirty="0"/>
              <a:t>In schools it means that pupils can learn about </a:t>
            </a:r>
            <a:r>
              <a:rPr lang="en-GB" sz="2000" b="1" dirty="0">
                <a:solidFill>
                  <a:schemeClr val="accent4"/>
                </a:solidFill>
              </a:rPr>
              <a:t>other cultures and languages </a:t>
            </a:r>
          </a:p>
          <a:p>
            <a:r>
              <a:rPr lang="en-GB" sz="2000" dirty="0"/>
              <a:t>The Scottish Government has introduced a Refugee Integration Strategy</a:t>
            </a:r>
            <a:r>
              <a:rPr lang="en-GB" sz="2000" dirty="0">
                <a:solidFill>
                  <a:schemeClr val="accent4"/>
                </a:solidFill>
              </a:rPr>
              <a:t>: </a:t>
            </a:r>
            <a:r>
              <a:rPr lang="en-GB" sz="2000" b="1" dirty="0">
                <a:solidFill>
                  <a:schemeClr val="accent4"/>
                </a:solidFill>
              </a:rPr>
              <a:t>"Everyone has the right to seek and enjoy in other countries asylum from persecution.“ </a:t>
            </a:r>
          </a:p>
          <a:p>
            <a:r>
              <a:rPr lang="en-GB" sz="2000" dirty="0"/>
              <a:t>Immigrants bring a lot of different food to the UK. Since the 1950s the food that we eat has changed a lot – mainly due to immigrants introducing us to their national food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E80B4CE-8EFF-4E51-A2E8-B951C2FC2F8E}"/>
              </a:ext>
            </a:extLst>
          </p:cNvPr>
          <p:cNvSpPr/>
          <p:nvPr/>
        </p:nvSpPr>
        <p:spPr>
          <a:xfrm>
            <a:off x="1355558" y="19304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Positive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26982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A7D3A-B904-47F8-9056-85827A83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5009"/>
            <a:ext cx="8596668" cy="714233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2"/>
                </a:solidFill>
              </a:rPr>
              <a:t>               Positive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8DE5C3-4F36-4071-B0B4-628131E27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187" y="1378425"/>
            <a:ext cx="8596668" cy="4662938"/>
          </a:xfrm>
        </p:spPr>
        <p:txBody>
          <a:bodyPr>
            <a:normAutofit/>
          </a:bodyPr>
          <a:lstStyle/>
          <a:p>
            <a:r>
              <a:rPr lang="en-GB" sz="2000" dirty="0"/>
              <a:t>The UK’s </a:t>
            </a:r>
            <a:r>
              <a:rPr lang="en-GB" sz="2000" dirty="0">
                <a:solidFill>
                  <a:schemeClr val="accent4"/>
                </a:solidFill>
              </a:rPr>
              <a:t>health service </a:t>
            </a:r>
            <a:r>
              <a:rPr lang="en-GB" sz="2000" dirty="0"/>
              <a:t>is heavily reliant on staff from overseas</a:t>
            </a:r>
          </a:p>
          <a:p>
            <a:pPr lvl="1"/>
            <a:r>
              <a:rPr lang="en-GB" sz="1800" dirty="0"/>
              <a:t>12.5% of NHS employees in the UK are foreign nationals</a:t>
            </a:r>
          </a:p>
          <a:p>
            <a:pPr lvl="1"/>
            <a:r>
              <a:rPr lang="en-GB" sz="1800" dirty="0">
                <a:solidFill>
                  <a:schemeClr val="accent4"/>
                </a:solidFill>
              </a:rPr>
              <a:t>1 in 4 doctors </a:t>
            </a:r>
            <a:r>
              <a:rPr lang="en-GB" sz="1800" dirty="0"/>
              <a:t>are foreign nationals</a:t>
            </a:r>
          </a:p>
          <a:p>
            <a:pPr lvl="1"/>
            <a:r>
              <a:rPr lang="en-GB" sz="1800" dirty="0"/>
              <a:t>Foreign workers are vital to keep the NHS running smoothly</a:t>
            </a:r>
          </a:p>
          <a:p>
            <a:pPr lvl="1"/>
            <a:endParaRPr lang="en-GB" sz="1800" dirty="0"/>
          </a:p>
          <a:p>
            <a:r>
              <a:rPr lang="en-GB" sz="2000" dirty="0"/>
              <a:t>The UK is completely dependent on </a:t>
            </a:r>
            <a:r>
              <a:rPr lang="en-GB" sz="2000" dirty="0">
                <a:solidFill>
                  <a:schemeClr val="accent4"/>
                </a:solidFill>
              </a:rPr>
              <a:t>foreign workers </a:t>
            </a:r>
            <a:r>
              <a:rPr lang="en-GB" sz="2000" dirty="0"/>
              <a:t>to pick fruit and vegetables </a:t>
            </a:r>
          </a:p>
          <a:p>
            <a:pPr lvl="1"/>
            <a:r>
              <a:rPr lang="en-GB" sz="1800" dirty="0"/>
              <a:t>Only 1% of seasonal farm workers are British</a:t>
            </a:r>
          </a:p>
          <a:p>
            <a:pPr lvl="1"/>
            <a:r>
              <a:rPr lang="en-GB" sz="1800" dirty="0"/>
              <a:t>In 2018 there were 30-40% too few workers. This meant that a lot of fruit and veg was not picked and wasted. </a:t>
            </a:r>
          </a:p>
          <a:p>
            <a:pPr lvl="1"/>
            <a:r>
              <a:rPr lang="en-GB" sz="1800" dirty="0"/>
              <a:t>Brexit will only make this worse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05247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866D6-0535-4C17-B56B-B48F8756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113" y="770021"/>
            <a:ext cx="8596668" cy="4953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Negative 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C696FC-33BC-4F5C-B6FA-AAC2049F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187" y="1184109"/>
            <a:ext cx="8596668" cy="4841212"/>
          </a:xfrm>
        </p:spPr>
        <p:txBody>
          <a:bodyPr/>
          <a:lstStyle/>
          <a:p>
            <a:r>
              <a:rPr lang="en-GB" sz="2000" dirty="0"/>
              <a:t>Some </a:t>
            </a:r>
            <a:r>
              <a:rPr lang="en-GB" sz="2000" dirty="0">
                <a:solidFill>
                  <a:schemeClr val="accent4"/>
                </a:solidFill>
              </a:rPr>
              <a:t>language barriers</a:t>
            </a:r>
            <a:r>
              <a:rPr lang="en-GB" sz="2000" dirty="0"/>
              <a:t>, especially for children if there is not a translator</a:t>
            </a:r>
          </a:p>
          <a:p>
            <a:r>
              <a:rPr lang="en-GB" sz="2000" dirty="0"/>
              <a:t>Research has shown that migrants in small Scottish communities find it harder to integrate as they often struggle to conform to </a:t>
            </a:r>
            <a:r>
              <a:rPr lang="en-GB" sz="2000" dirty="0">
                <a:solidFill>
                  <a:schemeClr val="accent4"/>
                </a:solidFill>
              </a:rPr>
              <a:t>cultural norms</a:t>
            </a:r>
          </a:p>
          <a:p>
            <a:r>
              <a:rPr lang="en-GB" sz="2000" dirty="0"/>
              <a:t>Some schools struggle to cope with a large number of immigrant children as they </a:t>
            </a:r>
            <a:r>
              <a:rPr lang="en-GB" sz="2000" dirty="0">
                <a:solidFill>
                  <a:schemeClr val="accent4"/>
                </a:solidFill>
              </a:rPr>
              <a:t>don’t have the resources</a:t>
            </a:r>
            <a:r>
              <a:rPr lang="en-GB" sz="2000" dirty="0"/>
              <a:t> to teach students who don’t have English as their first language</a:t>
            </a:r>
          </a:p>
          <a:p>
            <a:r>
              <a:rPr lang="en-GB" sz="2000" dirty="0"/>
              <a:t>Some people feel that immigrants </a:t>
            </a:r>
            <a:r>
              <a:rPr lang="en-GB" sz="2000" dirty="0">
                <a:solidFill>
                  <a:schemeClr val="accent4"/>
                </a:solidFill>
              </a:rPr>
              <a:t>take jobs </a:t>
            </a:r>
            <a:r>
              <a:rPr lang="en-GB" sz="2000" dirty="0"/>
              <a:t>away from unemployed Scottish people. However, not all these people are willing to work in these unskilled jobs  </a:t>
            </a:r>
          </a:p>
          <a:p>
            <a:r>
              <a:rPr lang="en-GB" sz="2000" dirty="0"/>
              <a:t>Children integrate best when they are able to join clubs and sporting activities, however </a:t>
            </a:r>
            <a:r>
              <a:rPr lang="en-GB" sz="2000" dirty="0">
                <a:solidFill>
                  <a:schemeClr val="accent4"/>
                </a:solidFill>
              </a:rPr>
              <a:t>low income </a:t>
            </a:r>
            <a:r>
              <a:rPr lang="en-GB" sz="2000" dirty="0"/>
              <a:t>can prevent children taking part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8232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EF367-6453-4211-9EE9-7DCAC58F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08" y="577516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Scots Refugee Integration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7258A7-1126-4F56-97A1-432B6C9FF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524" y="2112462"/>
            <a:ext cx="8596668" cy="3880773"/>
          </a:xfrm>
        </p:spPr>
        <p:txBody>
          <a:bodyPr/>
          <a:lstStyle/>
          <a:p>
            <a:r>
              <a:rPr lang="en-GB" dirty="0"/>
              <a:t>Is a </a:t>
            </a:r>
            <a:r>
              <a:rPr lang="en-GB" dirty="0">
                <a:solidFill>
                  <a:schemeClr val="accent4"/>
                </a:solidFill>
              </a:rPr>
              <a:t>place of safety for everyone</a:t>
            </a:r>
            <a:r>
              <a:rPr lang="en-GB" dirty="0"/>
              <a:t>, where people are able to live free from persecution as valued members of communities.</a:t>
            </a:r>
          </a:p>
          <a:p>
            <a:r>
              <a:rPr lang="en-GB" dirty="0"/>
              <a:t>Enables everyone to pursue their ambitions through </a:t>
            </a:r>
            <a:r>
              <a:rPr lang="en-GB" dirty="0">
                <a:solidFill>
                  <a:schemeClr val="accent4"/>
                </a:solidFill>
              </a:rPr>
              <a:t>education, employment, culture and leisure activities</a:t>
            </a:r>
            <a:r>
              <a:rPr lang="en-GB" dirty="0"/>
              <a:t>.</a:t>
            </a:r>
          </a:p>
          <a:p>
            <a:r>
              <a:rPr lang="en-GB" dirty="0"/>
              <a:t>Has </a:t>
            </a:r>
            <a:r>
              <a:rPr lang="en-GB" dirty="0">
                <a:solidFill>
                  <a:schemeClr val="accent4"/>
                </a:solidFill>
              </a:rPr>
              <a:t>strong, inclusive and resilient communities </a:t>
            </a:r>
            <a:r>
              <a:rPr lang="en-GB" dirty="0"/>
              <a:t>where everyone is able to access the </a:t>
            </a:r>
            <a:r>
              <a:rPr lang="en-GB" dirty="0">
                <a:solidFill>
                  <a:schemeClr val="accent4"/>
                </a:solidFill>
              </a:rPr>
              <a:t>support and services </a:t>
            </a:r>
            <a:r>
              <a:rPr lang="en-GB" dirty="0"/>
              <a:t>they need and is able to exercise their rights.</a:t>
            </a:r>
          </a:p>
          <a:p>
            <a:r>
              <a:rPr lang="en-GB" dirty="0"/>
              <a:t>Is a country that </a:t>
            </a:r>
            <a:r>
              <a:rPr lang="en-GB" dirty="0">
                <a:solidFill>
                  <a:schemeClr val="accent4"/>
                </a:solidFill>
              </a:rPr>
              <a:t>values diversity</a:t>
            </a:r>
            <a:r>
              <a:rPr lang="en-GB" dirty="0"/>
              <a:t>, where people are able </a:t>
            </a:r>
            <a:r>
              <a:rPr lang="en-GB" dirty="0">
                <a:solidFill>
                  <a:schemeClr val="accent4"/>
                </a:solidFill>
              </a:rPr>
              <a:t>to use and share their culture, skills and experiences</a:t>
            </a:r>
            <a:r>
              <a:rPr lang="en-GB" dirty="0"/>
              <a:t>, as they build strong relationships and connections.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6450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774</Words>
  <Application>Microsoft Office PowerPoint</Application>
  <PresentationFormat>Custom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Immigration</vt:lpstr>
      <vt:lpstr>Immigrants in Peebles High School</vt:lpstr>
      <vt:lpstr>What has changed in the migration flows in your country in the last 10 years?</vt:lpstr>
      <vt:lpstr>What types of activities are planned towards foreign students in your school?</vt:lpstr>
      <vt:lpstr>Explain your point of view about the actual level of integration achieved by foreign students in your school</vt:lpstr>
      <vt:lpstr>Describe examples of integration, either positive or negative, in your country</vt:lpstr>
      <vt:lpstr>               Positive </vt:lpstr>
      <vt:lpstr>Negative </vt:lpstr>
      <vt:lpstr>Scots Refugee Integration Strategy </vt:lpstr>
      <vt:lpstr>How could foreign students be best integrated into your school, and into society?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Emily M</dc:creator>
  <cp:lastModifiedBy>Ms Reville</cp:lastModifiedBy>
  <cp:revision>19</cp:revision>
  <cp:lastPrinted>2019-02-05T15:45:36Z</cp:lastPrinted>
  <dcterms:created xsi:type="dcterms:W3CDTF">2019-01-31T14:12:18Z</dcterms:created>
  <dcterms:modified xsi:type="dcterms:W3CDTF">2019-02-05T16:21:27Z</dcterms:modified>
</cp:coreProperties>
</file>