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C"/>
    <a:srgbClr val="004D86"/>
    <a:srgbClr val="004A8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ABB912-3E34-4514-ADD0-CD26A823B3DF}" type="datetimeFigureOut">
              <a:rPr lang="it-IT" smtClean="0"/>
              <a:pPr/>
              <a:t>08/02/2019</a:t>
            </a:fld>
            <a:endParaRPr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D3AFD-8BA2-4AD5-8046-CFC1496930E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ocente\Desktop\IMMIGRATION-ITALY\00-Giada-Eleonora.mp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File%20erasmus\Giada%20e%20eleonora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ocente\Desktop\IMMIGRATION-ITALY\01-Matteo-Geremia.mp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File%20erasmus\maltinti-geremia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02%20regino-michele.mp3" TargetMode="External"/><Relationship Id="rId2" Type="http://schemas.openxmlformats.org/officeDocument/2006/relationships/hyperlink" Target="file:///C:\Users\docente\Desktop\IMMIGRATION-ITALY\0203-Regino-Michele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3E6C"/>
                </a:solidFill>
                <a:latin typeface="Arial Rounded MT Bold" pitchFamily="34" charset="0"/>
              </a:rPr>
              <a:t>IMMIGRATION </a:t>
            </a:r>
            <a:br>
              <a:rPr lang="it-IT" dirty="0" smtClean="0">
                <a:solidFill>
                  <a:srgbClr val="003E6C"/>
                </a:solidFill>
                <a:latin typeface="Arial Rounded MT Bold" pitchFamily="34" charset="0"/>
              </a:rPr>
            </a:br>
            <a:r>
              <a:rPr lang="it-IT" dirty="0" smtClean="0">
                <a:solidFill>
                  <a:srgbClr val="003E6C"/>
                </a:solidFill>
                <a:latin typeface="Arial Rounded MT Bold" pitchFamily="34" charset="0"/>
              </a:rPr>
              <a:t>AND CONCEPTS OF INTEGRATION</a:t>
            </a:r>
            <a:endParaRPr lang="it-IT" dirty="0">
              <a:solidFill>
                <a:srgbClr val="003E6C"/>
              </a:solidFill>
              <a:latin typeface="Arial Rounded MT Bold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9792" y="3789040"/>
            <a:ext cx="6444208" cy="86409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003E6C"/>
                </a:solidFill>
                <a:latin typeface="Arial Rounded MT Bold" pitchFamily="34" charset="0"/>
              </a:rPr>
              <a:t>WORK IN PROGRESS</a:t>
            </a:r>
          </a:p>
          <a:p>
            <a:r>
              <a:rPr lang="it-IT" dirty="0" smtClean="0">
                <a:solidFill>
                  <a:srgbClr val="003E6C"/>
                </a:solidFill>
                <a:latin typeface="Arial Rounded MT Bold" pitchFamily="34" charset="0"/>
              </a:rPr>
              <a:t>STUDENTS MANAGING PUBLIC RELATIONS SKILLS IN SCHOOLS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9040"/>
            <a:ext cx="26997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Rounded MT Bold" pitchFamily="34" charset="0"/>
              </a:rPr>
              <a:t>HOW CAN YOU GET CITIZENSHIP IN ITALY?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4464496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one was born in Italy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can also be requested by foreigners who have resided in Italy for at least ten years.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sufficient income to sustain themselves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criminal record</a:t>
            </a:r>
          </a:p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marriage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uono 3">
            <a:hlinkClick r:id="rId3" action="ppaction://program" highlightClick="1"/>
            <a:hlinkHover r:id="rId4" action="ppaction://program"/>
          </p:cNvPr>
          <p:cNvSpPr/>
          <p:nvPr/>
        </p:nvSpPr>
        <p:spPr>
          <a:xfrm>
            <a:off x="6228184" y="5445224"/>
            <a:ext cx="1656184" cy="1008112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0676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Overview of nationalities</a:t>
            </a:r>
            <a:endParaRPr lang="it-IT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515221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16% of students of foreign origin out of 1.300</a:t>
            </a:r>
          </a:p>
          <a:p>
            <a:endParaRPr lang="it-IT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Majority from European countries 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   (e.g. Albania, Romania)</a:t>
            </a:r>
          </a:p>
          <a:p>
            <a:pPr>
              <a:buNone/>
            </a:pPr>
            <a:endParaRPr lang="it-IT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r>
              <a:rPr lang="it-IT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Many from Africa and Asia</a:t>
            </a:r>
            <a:endParaRPr lang="it-IT" sz="2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Suono 3">
            <a:hlinkClick r:id="rId3" action="ppaction://program" highlightClick="1"/>
            <a:hlinkHover r:id="rId4" action="ppaction://program"/>
          </p:cNvPr>
          <p:cNvSpPr/>
          <p:nvPr/>
        </p:nvSpPr>
        <p:spPr>
          <a:xfrm>
            <a:off x="6588224" y="5589240"/>
            <a:ext cx="1656184" cy="936104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nationalit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452" y="1484784"/>
            <a:ext cx="9153451" cy="458367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Changes in the migration flows in the last ten years</a:t>
            </a:r>
            <a:endParaRPr lang="it-IT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464496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SOURCE: MINISTRY OF INTERIORS</a:t>
            </a:r>
          </a:p>
          <a:p>
            <a:pPr>
              <a:buNone/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In the last 10 years the number of people that has disembarked in Italy are over 800.000 approximately, with a peak reached in 2014 and 2016 of over 250.000 people in total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Suono 3">
            <a:hlinkClick r:id="rId2" action="ppaction://program" highlightClick="1"/>
            <a:hlinkHover r:id="rId3" action="ppaction://program"/>
          </p:cNvPr>
          <p:cNvSpPr/>
          <p:nvPr/>
        </p:nvSpPr>
        <p:spPr>
          <a:xfrm>
            <a:off x="6300192" y="5589240"/>
            <a:ext cx="2016224" cy="1008112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Changes in the migration flows in the last ten years</a:t>
            </a:r>
            <a:endParaRPr lang="it-IT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636912"/>
            <a:ext cx="8991600" cy="381642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 Rounded MT Bold" pitchFamily="34" charset="0"/>
              </a:rPr>
              <a:t>From 2018 decrease of the arrivals to 23.0000 people.</a:t>
            </a:r>
          </a:p>
          <a:p>
            <a:pPr>
              <a:buNone/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r>
              <a:rPr lang="it-IT" dirty="0" smtClean="0">
                <a:latin typeface="Arial Rounded MT Bold" pitchFamily="34" charset="0"/>
              </a:rPr>
              <a:t>Since the beginning of 2019 only 202 people have arrived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Changes in the migration flows </a:t>
            </a:r>
            <a:b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in the last ten years</a:t>
            </a:r>
            <a:endParaRPr lang="it-IT" dirty="0"/>
          </a:p>
        </p:txBody>
      </p:sp>
      <p:pic>
        <p:nvPicPr>
          <p:cNvPr id="4" name="Segnaposto contenuto 3" descr="chan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472608"/>
          </a:xfrm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Arial Rounded MT Bold" pitchFamily="34" charset="0"/>
              </a:rPr>
              <a:t>Activities focused on integration in our school</a:t>
            </a:r>
            <a:endParaRPr lang="it-IT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924944"/>
            <a:ext cx="9144000" cy="3155181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Language mediation with Chinese students</a:t>
            </a:r>
          </a:p>
          <a:p>
            <a:pPr>
              <a:buNone/>
            </a:pPr>
            <a:endParaRPr lang="it-IT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Pre-literacy teaching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5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THANKS</a:t>
            </a:r>
          </a:p>
          <a:p>
            <a:pPr algn="ctr">
              <a:buNone/>
            </a:pPr>
            <a:r>
              <a:rPr lang="it-IT" sz="5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>
              <a:buNone/>
            </a:pPr>
            <a:r>
              <a:rPr lang="it-IT" sz="5400" dirty="0" smtClean="0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 YOUR ATTENTION</a:t>
            </a:r>
            <a:endParaRPr lang="it-IT" sz="5400" dirty="0">
              <a:solidFill>
                <a:srgbClr val="003E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184</Words>
  <Application>Microsoft Office PowerPoint</Application>
  <PresentationFormat>Presentazione su schermo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Terra</vt:lpstr>
      <vt:lpstr>IMMIGRATION  AND CONCEPTS OF INTEGRATION</vt:lpstr>
      <vt:lpstr>HOW CAN YOU GET CITIZENSHIP IN ITALY?</vt:lpstr>
      <vt:lpstr>Overview of nationalities</vt:lpstr>
      <vt:lpstr>Presentazione standard di PowerPoint</vt:lpstr>
      <vt:lpstr>Changes in the migration flows in the last ten years</vt:lpstr>
      <vt:lpstr>Changes in the migration flows in the last ten years</vt:lpstr>
      <vt:lpstr>Changes in the migration flows  in the last ten years</vt:lpstr>
      <vt:lpstr>Activities focused on integration in our school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 AND CONCEPTS OF INTEGRATION</dc:title>
  <dc:creator>Andrea Conforti</dc:creator>
  <cp:lastModifiedBy>docente</cp:lastModifiedBy>
  <cp:revision>7</cp:revision>
  <dcterms:created xsi:type="dcterms:W3CDTF">2019-02-07T22:11:54Z</dcterms:created>
  <dcterms:modified xsi:type="dcterms:W3CDTF">2019-02-08T09:01:22Z</dcterms:modified>
</cp:coreProperties>
</file>