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07F7-7E11-4498-9BB6-577F43681D50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88F0-2591-4402-9D9C-9E3D6F657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58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07F7-7E11-4498-9BB6-577F43681D50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88F0-2591-4402-9D9C-9E3D6F657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76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07F7-7E11-4498-9BB6-577F43681D50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88F0-2591-4402-9D9C-9E3D6F657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66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07F7-7E11-4498-9BB6-577F43681D50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88F0-2591-4402-9D9C-9E3D6F657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31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07F7-7E11-4498-9BB6-577F43681D50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88F0-2591-4402-9D9C-9E3D6F657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42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07F7-7E11-4498-9BB6-577F43681D50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88F0-2591-4402-9D9C-9E3D6F657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77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07F7-7E11-4498-9BB6-577F43681D50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88F0-2591-4402-9D9C-9E3D6F657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1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07F7-7E11-4498-9BB6-577F43681D50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88F0-2591-4402-9D9C-9E3D6F657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1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07F7-7E11-4498-9BB6-577F43681D50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88F0-2591-4402-9D9C-9E3D6F657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077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07F7-7E11-4498-9BB6-577F43681D50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88F0-2591-4402-9D9C-9E3D6F657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7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07F7-7E11-4498-9BB6-577F43681D50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88F0-2591-4402-9D9C-9E3D6F657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12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007F7-7E11-4498-9BB6-577F43681D50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388F0-2591-4402-9D9C-9E3D6F657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88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4800" dirty="0" smtClean="0">
                <a:latin typeface="Adobe Fan Heiti Std B" pitchFamily="34" charset="-128"/>
                <a:ea typeface="Adobe Fan Heiti Std B" pitchFamily="34" charset="-128"/>
              </a:rPr>
              <a:t>The World Of Work</a:t>
            </a:r>
            <a:br>
              <a:rPr lang="en-GB" sz="4800" dirty="0" smtClean="0">
                <a:latin typeface="Adobe Fan Heiti Std B" pitchFamily="34" charset="-128"/>
                <a:ea typeface="Adobe Fan Heiti Std B" pitchFamily="34" charset="-128"/>
              </a:rPr>
            </a:br>
            <a:r>
              <a:rPr lang="en-GB" sz="4800" dirty="0" smtClean="0">
                <a:latin typeface="Adobe Fan Heiti Std B" pitchFamily="34" charset="-128"/>
                <a:ea typeface="Adobe Fan Heiti Std B" pitchFamily="34" charset="-128"/>
              </a:rPr>
              <a:t>Pathways &amp; Support</a:t>
            </a:r>
            <a:endParaRPr lang="en-GB" sz="48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27" b="97162" l="5778" r="100000">
                        <a14:foregroundMark x1="52000" y1="41081" x2="56667" y2="32973"/>
                        <a14:foregroundMark x1="62444" y1="38514" x2="69222" y2="32432"/>
                        <a14:foregroundMark x1="57444" y1="57973" x2="68333" y2="48784"/>
                        <a14:foregroundMark x1="61667" y1="62568" x2="57889" y2="47297"/>
                        <a14:foregroundMark x1="89333" y1="49865" x2="90667" y2="28919"/>
                        <a14:foregroundMark x1="88111" y1="29865" x2="83111" y2="39595"/>
                        <a14:foregroundMark x1="87667" y1="57027" x2="93556" y2="52838"/>
                        <a14:foregroundMark x1="87667" y1="64054" x2="87667" y2="53378"/>
                        <a14:foregroundMark x1="97778" y1="45676" x2="86889" y2="34459"/>
                        <a14:foregroundMark x1="86889" y1="30405" x2="84778" y2="12568"/>
                        <a14:foregroundMark x1="66667" y1="41081" x2="49444" y2="40676"/>
                        <a14:foregroundMark x1="66667" y1="39595" x2="69667" y2="33919"/>
                        <a14:foregroundMark x1="44000" y1="85000" x2="42333" y2="89189"/>
                        <a14:foregroundMark x1="23889" y1="87162" x2="29778" y2="87162"/>
                        <a14:foregroundMark x1="31000" y1="61081" x2="21778" y2="95270"/>
                        <a14:backgroundMark x1="19222" y1="83514" x2="28889" y2="89595"/>
                        <a14:backgroundMark x1="23889" y1="94730" x2="12889" y2="77973"/>
                        <a14:backgroundMark x1="26333" y1="93243" x2="14222" y2="89595"/>
                        <a14:backgroundMark x1="21333" y1="87162" x2="27222" y2="97838"/>
                        <a14:backgroundMark x1="26333" y1="95811" x2="10444" y2="95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013176"/>
            <a:ext cx="2592288" cy="213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7" b="97333" l="9500" r="92833">
                        <a14:foregroundMark x1="52333" y1="85833" x2="47833" y2="15333"/>
                        <a14:foregroundMark x1="39000" y1="5833" x2="64667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25627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448" l="4308" r="95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398342"/>
            <a:ext cx="2592288" cy="145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00" b="96400" l="2386" r="96312">
                        <a14:foregroundMark x1="6291" y1="25400" x2="14751" y2="43400"/>
                        <a14:foregroundMark x1="24729" y1="65400" x2="24512" y2="6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888" y="5013176"/>
            <a:ext cx="1763464" cy="191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83" b="99240" l="400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260" y="5015745"/>
            <a:ext cx="1177628" cy="176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18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dobe Fan Heiti Std B" pitchFamily="34" charset="-128"/>
                <a:ea typeface="Adobe Fan Heiti Std B" pitchFamily="34" charset="-128"/>
              </a:rPr>
              <a:t/>
            </a:r>
            <a:br>
              <a:rPr lang="en-GB" dirty="0" smtClean="0">
                <a:latin typeface="Adobe Fan Heiti Std B" pitchFamily="34" charset="-128"/>
                <a:ea typeface="Adobe Fan Heiti Std B" pitchFamily="34" charset="-128"/>
              </a:rPr>
            </a:br>
            <a:r>
              <a:rPr lang="en-GB" dirty="0" smtClean="0">
                <a:latin typeface="Adobe Fan Heiti Std B" pitchFamily="34" charset="-128"/>
                <a:ea typeface="Adobe Fan Heiti Std B" pitchFamily="34" charset="-128"/>
              </a:rPr>
              <a:t>How does Peebles High School support students to get into the World of Work?</a:t>
            </a:r>
            <a:endParaRPr lang="en-GB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608511"/>
          </a:xfrm>
        </p:spPr>
        <p:txBody>
          <a:bodyPr>
            <a:noAutofit/>
          </a:bodyPr>
          <a:lstStyle/>
          <a:p>
            <a:r>
              <a:rPr lang="en-GB" sz="2200" b="1" dirty="0" smtClean="0"/>
              <a:t>Bulletin</a:t>
            </a:r>
            <a:r>
              <a:rPr lang="en-GB" sz="2200" dirty="0" smtClean="0"/>
              <a:t>-The school  advertises jobs which are on offer in the local area through the daily bulletin, which reaches all students. </a:t>
            </a:r>
          </a:p>
          <a:p>
            <a:r>
              <a:rPr lang="en-GB" sz="2200" b="1" dirty="0" smtClean="0"/>
              <a:t>Assemblies-</a:t>
            </a:r>
            <a:r>
              <a:rPr lang="en-GB" sz="2200" dirty="0"/>
              <a:t> S</a:t>
            </a:r>
            <a:r>
              <a:rPr lang="en-GB" sz="2200" dirty="0" smtClean="0"/>
              <a:t>peakers talk about job opportunities and apprenticeships during assemblies.</a:t>
            </a:r>
          </a:p>
          <a:p>
            <a:r>
              <a:rPr lang="en-GB" sz="2200" b="1" dirty="0" smtClean="0"/>
              <a:t>Placements-</a:t>
            </a:r>
            <a:r>
              <a:rPr lang="en-GB" sz="2200" dirty="0" smtClean="0"/>
              <a:t>Peebles High School works closely with businesses in the community and sometimes students may get opportunities to volunteer in these businesses a few hours a week. </a:t>
            </a:r>
          </a:p>
          <a:p>
            <a:r>
              <a:rPr lang="en-GB" sz="2200" b="1" dirty="0" smtClean="0"/>
              <a:t>Notice Board-</a:t>
            </a:r>
            <a:r>
              <a:rPr lang="en-GB" sz="2200" dirty="0" smtClean="0"/>
              <a:t>  </a:t>
            </a:r>
            <a:r>
              <a:rPr lang="en-GB" sz="2200" dirty="0"/>
              <a:t>D</a:t>
            </a:r>
            <a:r>
              <a:rPr lang="en-GB" sz="2200" dirty="0" smtClean="0"/>
              <a:t>isplays job vacancies, apprenticeship information and web links to sites which advertise jobs.</a:t>
            </a:r>
            <a:endParaRPr lang="en-GB" sz="2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15"/>
            <a:ext cx="1063005" cy="106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446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dobe Fan Heiti Std B" pitchFamily="34" charset="-128"/>
                <a:ea typeface="Adobe Fan Heiti Std B" pitchFamily="34" charset="-128"/>
              </a:rPr>
              <a:t/>
            </a:r>
            <a:br>
              <a:rPr lang="en-GB" sz="3600" dirty="0" smtClean="0">
                <a:latin typeface="Adobe Fan Heiti Std B" pitchFamily="34" charset="-128"/>
                <a:ea typeface="Adobe Fan Heiti Std B" pitchFamily="34" charset="-128"/>
              </a:rPr>
            </a:br>
            <a:r>
              <a:rPr lang="en-GB" sz="3000" dirty="0" smtClean="0">
                <a:latin typeface="Adobe Fan Heiti Std B" pitchFamily="34" charset="-128"/>
                <a:ea typeface="Adobe Fan Heiti Std B" pitchFamily="34" charset="-128"/>
              </a:rPr>
              <a:t>At Peebles High School what support do students get from Teachers/Careers advisors on getting into the World of Work and how is this structured?</a:t>
            </a:r>
            <a:endParaRPr lang="en-GB" sz="30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en-GB" sz="2200" dirty="0"/>
              <a:t>During Personal and Social Education (PSE), the school helps us by using many different techniques. One being </a:t>
            </a:r>
            <a:r>
              <a:rPr lang="en-GB" sz="2200" dirty="0" err="1"/>
              <a:t>Planit</a:t>
            </a:r>
            <a:r>
              <a:rPr lang="en-GB" sz="2200" dirty="0"/>
              <a:t> Plus. On </a:t>
            </a:r>
            <a:r>
              <a:rPr lang="en-GB" sz="2200" dirty="0" err="1"/>
              <a:t>Planit</a:t>
            </a:r>
            <a:r>
              <a:rPr lang="en-GB" sz="2200" dirty="0"/>
              <a:t> Plus, there is </a:t>
            </a:r>
            <a:r>
              <a:rPr lang="en-GB" sz="2200" dirty="0" smtClean="0"/>
              <a:t>lots </a:t>
            </a:r>
            <a:r>
              <a:rPr lang="en-GB" sz="2200" dirty="0"/>
              <a:t>of different work-related and exam help e.g. </a:t>
            </a:r>
            <a:r>
              <a:rPr lang="en-GB" sz="2200" dirty="0" smtClean="0"/>
              <a:t>apprentice </a:t>
            </a:r>
            <a:r>
              <a:rPr lang="en-GB" sz="2200" dirty="0"/>
              <a:t>opportunities, university courses, careers and much more. </a:t>
            </a:r>
          </a:p>
          <a:p>
            <a:r>
              <a:rPr lang="en-GB" sz="2200" dirty="0" smtClean="0"/>
              <a:t>We </a:t>
            </a:r>
            <a:r>
              <a:rPr lang="en-GB" sz="2200" dirty="0"/>
              <a:t>also have been to UCAS events. </a:t>
            </a:r>
            <a:r>
              <a:rPr lang="en-GB" sz="2200" dirty="0" smtClean="0"/>
              <a:t>At these, </a:t>
            </a:r>
            <a:r>
              <a:rPr lang="en-GB" sz="2200" dirty="0"/>
              <a:t>we get the chance to talk to </a:t>
            </a:r>
            <a:r>
              <a:rPr lang="en-GB" sz="2200" dirty="0" smtClean="0"/>
              <a:t>different </a:t>
            </a:r>
            <a:r>
              <a:rPr lang="en-GB" sz="2200" dirty="0"/>
              <a:t>universities, receive prospectuses and </a:t>
            </a:r>
            <a:r>
              <a:rPr lang="en-GB" sz="2200" dirty="0" smtClean="0"/>
              <a:t>get the chance to speak to about our options for the future and get help with </a:t>
            </a:r>
            <a:r>
              <a:rPr lang="en-GB" sz="2200" dirty="0"/>
              <a:t>our applications.  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661248"/>
            <a:ext cx="3960439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620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Adobe Fan Heiti Std B" pitchFamily="34" charset="-128"/>
                <a:ea typeface="Adobe Fan Heiti Std B" pitchFamily="34" charset="-128"/>
              </a:rPr>
              <a:t/>
            </a:r>
            <a:br>
              <a:rPr lang="en-GB" sz="3200" dirty="0" smtClean="0">
                <a:latin typeface="Adobe Fan Heiti Std B" pitchFamily="34" charset="-128"/>
                <a:ea typeface="Adobe Fan Heiti Std B" pitchFamily="34" charset="-128"/>
              </a:rPr>
            </a:br>
            <a:r>
              <a:rPr lang="en-GB" sz="3200" dirty="0" smtClean="0">
                <a:latin typeface="Adobe Fan Heiti Std B" pitchFamily="34" charset="-128"/>
                <a:ea typeface="Adobe Fan Heiti Std B" pitchFamily="34" charset="-128"/>
              </a:rPr>
              <a:t>Part Time work and how Peebles High School prepares junior and senior students to get into the World of Work?</a:t>
            </a:r>
            <a:endParaRPr lang="en-GB" sz="32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There are lots of opportunities for part time jobs. There are many small businesses in the local area in which students work.</a:t>
            </a:r>
          </a:p>
          <a:p>
            <a:r>
              <a:rPr lang="en-GB" sz="2400" dirty="0" smtClean="0"/>
              <a:t>In the last 2 years PHS has helped S3 pupils (roughly aged 14) organise a week of work experience in a field that they would like to work in, in the future. </a:t>
            </a:r>
          </a:p>
          <a:p>
            <a:r>
              <a:rPr lang="en-GB" sz="2400" dirty="0" smtClean="0"/>
              <a:t>There is also a careers advisor which you can request an interview with who will help you decide on the career path which is best for you</a:t>
            </a:r>
            <a:r>
              <a:rPr lang="en-GB" sz="2800" dirty="0" smtClean="0"/>
              <a:t>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8491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Adobe Fan Heiti Std B" pitchFamily="34" charset="-128"/>
                <a:ea typeface="Adobe Fan Heiti Std B" pitchFamily="34" charset="-128"/>
              </a:rPr>
              <a:t>What General Soft and Hard Skills/Qualities are required for different jobs?</a:t>
            </a:r>
            <a:endParaRPr lang="en-GB" sz="32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u="sng" dirty="0" smtClean="0"/>
              <a:t>Hard Skills- skills which can be learned</a:t>
            </a:r>
          </a:p>
          <a:p>
            <a:pPr marL="0" indent="0">
              <a:buNone/>
            </a:pPr>
            <a:r>
              <a:rPr lang="en-GB" sz="2000" dirty="0" smtClean="0"/>
              <a:t>Basic Numeracy (Jobs involving money e.g. finance)</a:t>
            </a:r>
          </a:p>
          <a:p>
            <a:pPr marL="0" indent="0">
              <a:buNone/>
            </a:pPr>
            <a:r>
              <a:rPr lang="en-GB" sz="2000" dirty="0" smtClean="0"/>
              <a:t>Foreign Languages (Interpreting and Translating)</a:t>
            </a:r>
          </a:p>
          <a:p>
            <a:pPr marL="0" indent="0">
              <a:buNone/>
            </a:pPr>
            <a:r>
              <a:rPr lang="en-GB" sz="2000" dirty="0" smtClean="0"/>
              <a:t>Computer Skills (Need for most jobs now)</a:t>
            </a:r>
          </a:p>
          <a:p>
            <a:pPr marL="0" indent="0">
              <a:buNone/>
            </a:pPr>
            <a:r>
              <a:rPr lang="en-GB" sz="2000" dirty="0" smtClean="0"/>
              <a:t>Writing (Roles in Journalism)</a:t>
            </a:r>
          </a:p>
          <a:p>
            <a:pPr marL="0" indent="0">
              <a:buNone/>
            </a:pPr>
            <a:r>
              <a:rPr lang="en-GB" sz="2400" b="1" u="sng" dirty="0" smtClean="0"/>
              <a:t>Soft Skills- people skills and the way you interact with others</a:t>
            </a:r>
          </a:p>
          <a:p>
            <a:pPr marL="0" indent="0">
              <a:buNone/>
            </a:pPr>
            <a:r>
              <a:rPr lang="en-GB" sz="2000" dirty="0" smtClean="0"/>
              <a:t>Communication 				Motivation</a:t>
            </a:r>
          </a:p>
          <a:p>
            <a:pPr marL="0" indent="0">
              <a:buNone/>
            </a:pPr>
            <a:r>
              <a:rPr lang="en-GB" sz="2000" dirty="0" smtClean="0"/>
              <a:t>Leadership				Organisation</a:t>
            </a:r>
          </a:p>
          <a:p>
            <a:pPr marL="0" indent="0">
              <a:buNone/>
            </a:pPr>
            <a:r>
              <a:rPr lang="en-GB" sz="2000" dirty="0" smtClean="0"/>
              <a:t>Flexibility				Creativity</a:t>
            </a:r>
          </a:p>
          <a:p>
            <a:pPr marL="0" indent="0">
              <a:buNone/>
            </a:pPr>
            <a:r>
              <a:rPr lang="en-GB" sz="2000" dirty="0" smtClean="0"/>
              <a:t>Work well under pressure/ in groups</a:t>
            </a:r>
          </a:p>
          <a:p>
            <a:pPr marL="0" indent="0">
              <a:buNone/>
            </a:pPr>
            <a:r>
              <a:rPr lang="en-GB" sz="2000" dirty="0" smtClean="0"/>
              <a:t>Attention to detail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97152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107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dobe Fan Heiti Std B" pitchFamily="34" charset="-128"/>
                <a:ea typeface="Adobe Fan Heiti Std B" pitchFamily="34" charset="-128"/>
              </a:rPr>
              <a:t>Youth Unemployment Statistics</a:t>
            </a:r>
            <a:endParaRPr lang="en-GB" sz="40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4" y="3284984"/>
            <a:ext cx="513186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0" y="123751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The level of youth unemployment has reduced from 52,000 in Jan-Mar 2014 to 27,000 in Jan-Mar 2017, a decrease of 25,000 (48.3 per cent) since the Jan-Mar </a:t>
            </a:r>
            <a:r>
              <a:rPr lang="en-GB" sz="2400" dirty="0" smtClean="0"/>
              <a:t>2014.</a:t>
            </a:r>
          </a:p>
          <a:p>
            <a:pPr marL="0" indent="0">
              <a:buNone/>
            </a:pPr>
            <a:r>
              <a:rPr lang="en-GB" sz="2400" dirty="0" smtClean="0"/>
              <a:t>The </a:t>
            </a:r>
            <a:r>
              <a:rPr lang="en-GB" sz="2400" dirty="0"/>
              <a:t>highest rates of youth unemployment are in parts of Glasgow, the west of Scotland, Kirkcaldy and parts of </a:t>
            </a:r>
            <a:r>
              <a:rPr lang="en-GB" sz="2400" dirty="0" smtClean="0"/>
              <a:t>the Central </a:t>
            </a:r>
            <a:r>
              <a:rPr lang="en-GB" sz="2400" dirty="0"/>
              <a:t>Belt. </a:t>
            </a:r>
            <a:r>
              <a:rPr lang="en-GB" sz="2400" dirty="0" smtClean="0"/>
              <a:t>Lowest</a:t>
            </a:r>
          </a:p>
          <a:p>
            <a:pPr marL="0" indent="0">
              <a:buNone/>
            </a:pPr>
            <a:r>
              <a:rPr lang="en-GB" sz="2400" dirty="0" smtClean="0"/>
              <a:t>rates </a:t>
            </a:r>
            <a:r>
              <a:rPr lang="en-GB" sz="2400" dirty="0"/>
              <a:t>are in </a:t>
            </a:r>
            <a:r>
              <a:rPr lang="en-GB" sz="2400" dirty="0" smtClean="0"/>
              <a:t>Aberdeen,</a:t>
            </a:r>
          </a:p>
          <a:p>
            <a:pPr marL="0" indent="0">
              <a:buNone/>
            </a:pPr>
            <a:r>
              <a:rPr lang="en-GB" sz="2400" dirty="0" smtClean="0"/>
              <a:t>parts </a:t>
            </a:r>
            <a:r>
              <a:rPr lang="en-GB" sz="2400" dirty="0"/>
              <a:t>of Edinburgh,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parts </a:t>
            </a:r>
            <a:r>
              <a:rPr lang="en-GB" sz="2400" dirty="0"/>
              <a:t>of Glasgow,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North </a:t>
            </a:r>
            <a:r>
              <a:rPr lang="en-GB" sz="2400" dirty="0"/>
              <a:t>East Fife and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the </a:t>
            </a:r>
            <a:r>
              <a:rPr lang="en-GB" sz="2400" dirty="0"/>
              <a:t>Shetland Islands.</a:t>
            </a:r>
          </a:p>
        </p:txBody>
      </p:sp>
    </p:spTree>
    <p:extLst>
      <p:ext uri="{BB962C8B-B14F-4D97-AF65-F5344CB8AC3E}">
        <p14:creationId xmlns:p14="http://schemas.microsoft.com/office/powerpoint/2010/main" val="4251034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ea typeface="Adobe Fan Heiti Std B"/>
              </a:rPr>
              <a:t>Reasons For Youth Unemployment Statistics</a:t>
            </a:r>
            <a:endParaRPr lang="en-GB" dirty="0">
              <a:ea typeface="Adobe Fan Heiti Std B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Autofit/>
          </a:bodyPr>
          <a:lstStyle/>
          <a:p>
            <a:r>
              <a:rPr lang="en-GB" sz="2400" b="1" dirty="0"/>
              <a:t>Lack of qualifications</a:t>
            </a:r>
            <a:r>
              <a:rPr lang="en-GB" sz="2400" dirty="0"/>
              <a:t>. Young people without any skills are much more likely to be unemployed (structural </a:t>
            </a:r>
            <a:r>
              <a:rPr lang="en-GB" sz="2400" dirty="0" smtClean="0"/>
              <a:t>unemployment.)</a:t>
            </a:r>
          </a:p>
          <a:p>
            <a:r>
              <a:rPr lang="en-GB" sz="2400" b="1" dirty="0"/>
              <a:t>Geographical Unemployment</a:t>
            </a:r>
            <a:r>
              <a:rPr lang="en-GB" sz="2400" dirty="0"/>
              <a:t>. Youth unemployment is often focused in certain areas – often inner cities where there is a cycle of low achievement and low expectations. </a:t>
            </a:r>
            <a:endParaRPr lang="en-GB" sz="2400" dirty="0" smtClean="0"/>
          </a:p>
          <a:p>
            <a:r>
              <a:rPr lang="en-GB" sz="2400" b="1" dirty="0"/>
              <a:t>Lack of graduate jobs</a:t>
            </a:r>
            <a:r>
              <a:rPr lang="en-GB" sz="2400" dirty="0"/>
              <a:t>. Many young people leave college with a degree but then find graduate jobs are in </a:t>
            </a:r>
            <a:r>
              <a:rPr lang="en-GB" sz="2400" dirty="0" smtClean="0"/>
              <a:t>short-supply.</a:t>
            </a:r>
          </a:p>
          <a:p>
            <a:r>
              <a:rPr lang="en-GB" sz="2400" b="1" dirty="0" smtClean="0"/>
              <a:t>Family Background. </a:t>
            </a:r>
            <a:r>
              <a:rPr lang="en-GB" sz="2400" dirty="0" smtClean="0"/>
              <a:t>Youth </a:t>
            </a:r>
            <a:r>
              <a:rPr lang="en-GB" sz="2400" dirty="0"/>
              <a:t>unemployment is often higher among people who have a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history </a:t>
            </a:r>
            <a:r>
              <a:rPr lang="en-GB" sz="2400" dirty="0"/>
              <a:t>of broken families,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drug </a:t>
            </a:r>
            <a:r>
              <a:rPr lang="en-GB" sz="2400" dirty="0"/>
              <a:t>use or criminal </a:t>
            </a:r>
            <a:r>
              <a:rPr lang="en-GB" sz="2400" dirty="0" smtClean="0"/>
              <a:t>records.</a:t>
            </a:r>
            <a:endParaRPr lang="en-GB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157192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75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506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The World Of Work Pathways &amp; Support</vt:lpstr>
      <vt:lpstr> How does Peebles High School support students to get into the World of Work?</vt:lpstr>
      <vt:lpstr> At Peebles High School what support do students get from Teachers/Careers advisors on getting into the World of Work and how is this structured?</vt:lpstr>
      <vt:lpstr> Part Time work and how Peebles High School prepares junior and senior students to get into the World of Work?</vt:lpstr>
      <vt:lpstr>What General Soft and Hard Skills/Qualities are required for different jobs?</vt:lpstr>
      <vt:lpstr>Youth Unemployment Statistics</vt:lpstr>
      <vt:lpstr>Reasons For Youth Unemployment Statistics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World Of Work Pathways &amp; Support</dc:title>
  <dc:creator>Tamzin</dc:creator>
  <cp:lastModifiedBy>Ms Reville</cp:lastModifiedBy>
  <cp:revision>14</cp:revision>
  <dcterms:created xsi:type="dcterms:W3CDTF">2018-11-20T09:49:07Z</dcterms:created>
  <dcterms:modified xsi:type="dcterms:W3CDTF">2018-11-26T12:11:59Z</dcterms:modified>
</cp:coreProperties>
</file>