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Verdana" panose="020B0604030504040204" pitchFamily="34" charset="0"/>
      <p:regular r:id="rId11"/>
      <p:bold r:id="rId12"/>
      <p:italic r:id="rId13"/>
      <p:boldItalic r:id="rId14"/>
    </p:embeddedFont>
    <p:embeddedFont>
      <p:font typeface="Maven Pro" panose="020B0604020202020204" charset="0"/>
      <p:regular r:id="rId15"/>
      <p:bold r:id="rId16"/>
    </p:embeddedFont>
    <p:embeddedFont>
      <p:font typeface="Nunito"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ae67f3739_0_7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ae67f3739_0_7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4ae67f3739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4ae67f3739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4ae67f3739_0_7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4ae67f3739_0_7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4ae67f3739_0_7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4ae67f3739_0_7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4ae67f3739_0_7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4ae67f3739_0_7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4ae67f3739_0_7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4ae67f3739_0_7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4ae67f3739_0_7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4ae67f3739_0_7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i"/>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vaestoliitto.fi/tieto_ja_tutkimus/vaestontutkimuslaitos/tilastoja/maahanmuuttajat/maahanmuuttajien-maar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finlex.fi/fi/laki/alkup/1999/19990493" TargetMode="External"/><Relationship Id="rId4" Type="http://schemas.openxmlformats.org/officeDocument/2006/relationships/hyperlink" Target="https://www.slideshare.net/TEM_esitykset/faktatietoa-maahanmuutosta-ja-kotouttamises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i"/>
              <a:t>Work in Progress - Erasmus+ in Italy, 2019 </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Immigrants and concepts of integration, team Finland 2019</a:t>
            </a:r>
            <a:endParaRPr/>
          </a:p>
        </p:txBody>
      </p:sp>
      <p:pic>
        <p:nvPicPr>
          <p:cNvPr id="279" name="Google Shape;279;p13"/>
          <p:cNvPicPr preferRelativeResize="0"/>
          <p:nvPr/>
        </p:nvPicPr>
        <p:blipFill>
          <a:blip r:embed="rId3">
            <a:alphaModFix/>
          </a:blip>
          <a:stretch>
            <a:fillRect/>
          </a:stretch>
        </p:blipFill>
        <p:spPr>
          <a:xfrm>
            <a:off x="5495575" y="351950"/>
            <a:ext cx="3337700" cy="12988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i" sz="2400">
                <a:solidFill>
                  <a:srgbClr val="262626"/>
                </a:solidFill>
                <a:latin typeface="Verdana"/>
                <a:ea typeface="Verdana"/>
                <a:cs typeface="Verdana"/>
                <a:sym typeface="Verdana"/>
              </a:rPr>
              <a:t>Changes in immigration to Finland between 2008-2018</a:t>
            </a:r>
            <a:endParaRPr sz="2400"/>
          </a:p>
        </p:txBody>
      </p:sp>
      <p:sp>
        <p:nvSpPr>
          <p:cNvPr id="285" name="Google Shape;285;p14"/>
          <p:cNvSpPr txBox="1">
            <a:spLocks noGrp="1"/>
          </p:cNvSpPr>
          <p:nvPr>
            <p:ph type="body" idx="1"/>
          </p:nvPr>
        </p:nvSpPr>
        <p:spPr>
          <a:xfrm>
            <a:off x="1303800" y="1751600"/>
            <a:ext cx="7030500" cy="26673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fi" sz="1400"/>
              <a:t>It has increased in the last ten years</a:t>
            </a:r>
            <a:endParaRPr sz="1400"/>
          </a:p>
          <a:p>
            <a:pPr marL="457200" lvl="0" indent="-317500" algn="l" rtl="0">
              <a:spcBef>
                <a:spcPts val="0"/>
              </a:spcBef>
              <a:spcAft>
                <a:spcPts val="0"/>
              </a:spcAft>
              <a:buSzPts val="1400"/>
              <a:buChar char="-"/>
            </a:pPr>
            <a:r>
              <a:rPr lang="fi" sz="1400"/>
              <a:t>Refugee crisis in 2015</a:t>
            </a:r>
            <a:endParaRPr sz="1400"/>
          </a:p>
          <a:p>
            <a:pPr marL="457200" lvl="0" indent="-317500" algn="l" rtl="0">
              <a:spcBef>
                <a:spcPts val="0"/>
              </a:spcBef>
              <a:spcAft>
                <a:spcPts val="0"/>
              </a:spcAft>
              <a:buSzPts val="1400"/>
              <a:buChar char="-"/>
            </a:pPr>
            <a:r>
              <a:rPr lang="fi" sz="1400"/>
              <a:t>Causes for immigration:</a:t>
            </a:r>
            <a:endParaRPr sz="1400"/>
          </a:p>
          <a:p>
            <a:pPr marL="914400" lvl="1" indent="-317500" algn="l" rtl="0">
              <a:spcBef>
                <a:spcPts val="0"/>
              </a:spcBef>
              <a:spcAft>
                <a:spcPts val="0"/>
              </a:spcAft>
              <a:buSzPts val="1400"/>
              <a:buChar char="-"/>
            </a:pPr>
            <a:r>
              <a:rPr lang="fi" sz="1400"/>
              <a:t>families</a:t>
            </a:r>
            <a:endParaRPr sz="1400"/>
          </a:p>
          <a:p>
            <a:pPr marL="914400" lvl="1" indent="-317500" algn="l" rtl="0">
              <a:spcBef>
                <a:spcPts val="0"/>
              </a:spcBef>
              <a:spcAft>
                <a:spcPts val="0"/>
              </a:spcAft>
              <a:buSzPts val="1400"/>
              <a:buChar char="-"/>
            </a:pPr>
            <a:r>
              <a:rPr lang="fi" sz="1400"/>
              <a:t>jobs</a:t>
            </a:r>
            <a:endParaRPr sz="1400"/>
          </a:p>
          <a:p>
            <a:pPr marL="914400" lvl="1" indent="-317500" algn="l" rtl="0">
              <a:spcBef>
                <a:spcPts val="0"/>
              </a:spcBef>
              <a:spcAft>
                <a:spcPts val="0"/>
              </a:spcAft>
              <a:buSzPts val="1400"/>
              <a:buChar char="-"/>
            </a:pPr>
            <a:r>
              <a:rPr lang="fi" sz="1400"/>
              <a:t>studies</a:t>
            </a:r>
            <a:endParaRPr sz="1400"/>
          </a:p>
          <a:p>
            <a:pPr marL="914400" lvl="1" indent="-317500" algn="l" rtl="0">
              <a:spcBef>
                <a:spcPts val="0"/>
              </a:spcBef>
              <a:spcAft>
                <a:spcPts val="0"/>
              </a:spcAft>
              <a:buSzPts val="1400"/>
              <a:buChar char="-"/>
            </a:pPr>
            <a:r>
              <a:rPr lang="fi" sz="1400"/>
              <a:t>marriages</a:t>
            </a:r>
            <a:endParaRPr sz="1400"/>
          </a:p>
          <a:p>
            <a:pPr marL="457200" lvl="0" indent="-317500" algn="l" rtl="0">
              <a:spcBef>
                <a:spcPts val="0"/>
              </a:spcBef>
              <a:spcAft>
                <a:spcPts val="0"/>
              </a:spcAft>
              <a:buSzPts val="1400"/>
              <a:buChar char="-"/>
            </a:pPr>
            <a:r>
              <a:rPr lang="fi" sz="1400"/>
              <a:t>Most of the immigrants in Finland are from Estonia or former Soviet Union, nowadays known as Russia</a:t>
            </a:r>
            <a:endParaRPr sz="1400"/>
          </a:p>
          <a:p>
            <a:pPr marL="457200" lvl="0" indent="-317500" algn="l" rtl="0">
              <a:spcBef>
                <a:spcPts val="0"/>
              </a:spcBef>
              <a:spcAft>
                <a:spcPts val="0"/>
              </a:spcAft>
              <a:buSzPts val="1400"/>
              <a:buChar char="-"/>
            </a:pPr>
            <a:r>
              <a:rPr lang="fi" sz="1400"/>
              <a:t>About 6,8% of Finland’s citizens are born abroad.</a:t>
            </a:r>
            <a:endParaRPr sz="1400"/>
          </a:p>
          <a:p>
            <a:pPr marL="0" lvl="0" indent="0" algn="l" rtl="0">
              <a:spcBef>
                <a:spcPts val="1600"/>
              </a:spcBef>
              <a:spcAft>
                <a:spcPts val="0"/>
              </a:spcAft>
              <a:buNone/>
            </a:pPr>
            <a:endParaRPr/>
          </a:p>
          <a:p>
            <a:pPr marL="457200" lvl="0" indent="0" algn="l" rtl="0">
              <a:spcBef>
                <a:spcPts val="1600"/>
              </a:spcBef>
              <a:spcAft>
                <a:spcPts val="0"/>
              </a:spcAft>
              <a:buNone/>
            </a:pPr>
            <a:endParaRPr/>
          </a:p>
          <a:p>
            <a:pPr marL="45720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7030500" cy="1310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i" sz="2400">
                <a:solidFill>
                  <a:srgbClr val="262626"/>
                </a:solidFill>
                <a:latin typeface="Verdana"/>
                <a:ea typeface="Verdana"/>
                <a:cs typeface="Verdana"/>
                <a:sym typeface="Verdana"/>
              </a:rPr>
              <a:t>An overview of the nationalities of the immigrants at our school (Vammala upper secondary school)</a:t>
            </a:r>
            <a:endParaRPr sz="2400"/>
          </a:p>
        </p:txBody>
      </p:sp>
      <p:sp>
        <p:nvSpPr>
          <p:cNvPr id="291" name="Google Shape;291;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fi" sz="1400"/>
              <a:t>There aren’t many immigrants at Vammala upper secondary school at the moment.</a:t>
            </a:r>
            <a:endParaRPr sz="1400"/>
          </a:p>
          <a:p>
            <a:pPr marL="914400" lvl="1" indent="-317500" algn="l" rtl="0">
              <a:spcBef>
                <a:spcPts val="0"/>
              </a:spcBef>
              <a:spcAft>
                <a:spcPts val="0"/>
              </a:spcAft>
              <a:buSzPts val="1400"/>
              <a:buChar char="-"/>
            </a:pPr>
            <a:r>
              <a:rPr lang="fi" sz="1400"/>
              <a:t>Most of them have moved to Finland when they were little and they have learned Finnish already pretty well.</a:t>
            </a:r>
            <a:endParaRPr sz="1400"/>
          </a:p>
          <a:p>
            <a:pPr marL="457200" lvl="0" indent="-317500" algn="l" rtl="0">
              <a:spcBef>
                <a:spcPts val="0"/>
              </a:spcBef>
              <a:spcAft>
                <a:spcPts val="0"/>
              </a:spcAft>
              <a:buSzPts val="1400"/>
              <a:buChar char="-"/>
            </a:pPr>
            <a:r>
              <a:rPr lang="fi" sz="1400"/>
              <a:t>There are a few students from an immigrant background at Vammala upper secondary school.</a:t>
            </a:r>
            <a:endParaRPr sz="1400"/>
          </a:p>
          <a:p>
            <a:pPr marL="914400" lvl="1" indent="-317500" algn="l" rtl="0">
              <a:spcBef>
                <a:spcPts val="0"/>
              </a:spcBef>
              <a:spcAft>
                <a:spcPts val="0"/>
              </a:spcAft>
              <a:buSzPts val="1400"/>
              <a:buChar char="-"/>
            </a:pPr>
            <a:r>
              <a:rPr lang="fi" sz="1400"/>
              <a:t>Students whose both parents or another parent is an immigrant. </a:t>
            </a:r>
            <a:endParaRPr sz="1400"/>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i" sz="2400">
                <a:solidFill>
                  <a:srgbClr val="262626"/>
                </a:solidFill>
                <a:latin typeface="Verdana"/>
                <a:ea typeface="Verdana"/>
                <a:cs typeface="Verdana"/>
                <a:sym typeface="Verdana"/>
              </a:rPr>
              <a:t>Types of activities planned for foreign students at our school</a:t>
            </a:r>
            <a:endParaRPr sz="2400"/>
          </a:p>
        </p:txBody>
      </p:sp>
      <p:sp>
        <p:nvSpPr>
          <p:cNvPr id="297" name="Google Shape;297;p16"/>
          <p:cNvSpPr txBox="1">
            <a:spLocks noGrp="1"/>
          </p:cNvSpPr>
          <p:nvPr>
            <p:ph type="body" idx="1"/>
          </p:nvPr>
        </p:nvSpPr>
        <p:spPr>
          <a:xfrm>
            <a:off x="1303800" y="1761450"/>
            <a:ext cx="7030500" cy="2541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fi" sz="1400"/>
              <a:t>Courses only in Finnish. </a:t>
            </a:r>
            <a:endParaRPr sz="1400"/>
          </a:p>
          <a:p>
            <a:pPr marL="457200" lvl="0" indent="-317500" algn="l" rtl="0">
              <a:spcBef>
                <a:spcPts val="0"/>
              </a:spcBef>
              <a:spcAft>
                <a:spcPts val="0"/>
              </a:spcAft>
              <a:buSzPts val="1400"/>
              <a:buChar char="-"/>
            </a:pPr>
            <a:r>
              <a:rPr lang="fi" sz="1400"/>
              <a:t>They cannot take Finnish lessons at our school. </a:t>
            </a:r>
            <a:endParaRPr sz="1400"/>
          </a:p>
          <a:p>
            <a:pPr marL="457200" lvl="0" indent="-317500" algn="l" rtl="0">
              <a:spcBef>
                <a:spcPts val="0"/>
              </a:spcBef>
              <a:spcAft>
                <a:spcPts val="0"/>
              </a:spcAft>
              <a:buSzPts val="1400"/>
              <a:buChar char="-"/>
            </a:pPr>
            <a:r>
              <a:rPr lang="fi" sz="1400"/>
              <a:t>You can do final exams in Swedish but that is possible in any Finnish upper secondary schools. </a:t>
            </a:r>
            <a:endParaRPr sz="1400"/>
          </a:p>
          <a:p>
            <a:pPr marL="457200" lvl="0" indent="-317500" algn="l" rtl="0">
              <a:spcBef>
                <a:spcPts val="0"/>
              </a:spcBef>
              <a:spcAft>
                <a:spcPts val="0"/>
              </a:spcAft>
              <a:buSzPts val="1400"/>
              <a:buChar char="-"/>
            </a:pPr>
            <a:r>
              <a:rPr lang="fi" sz="1400"/>
              <a:t>You can study Finnish as “second best language” if Finnish isn’t your mother tongue in Finland’s upper secondary schools.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i" sz="2400">
                <a:solidFill>
                  <a:srgbClr val="262626"/>
                </a:solidFill>
                <a:latin typeface="Verdana"/>
                <a:ea typeface="Verdana"/>
                <a:cs typeface="Verdana"/>
                <a:sym typeface="Verdana"/>
              </a:rPr>
              <a:t>The actual level of integration achieved by foreign students at our school</a:t>
            </a:r>
            <a:endParaRPr sz="2400"/>
          </a:p>
        </p:txBody>
      </p:sp>
      <p:sp>
        <p:nvSpPr>
          <p:cNvPr id="303" name="Google Shape;303;p17"/>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fi" sz="1400"/>
              <a:t>There’s no integration at all in our school since you can study only in Finnish and school doesn’t provide any courses for foreign students. </a:t>
            </a:r>
            <a:endParaRPr sz="1400"/>
          </a:p>
          <a:p>
            <a:pPr marL="457200" lvl="0" indent="-317500" algn="l" rtl="0">
              <a:spcBef>
                <a:spcPts val="0"/>
              </a:spcBef>
              <a:spcAft>
                <a:spcPts val="0"/>
              </a:spcAft>
              <a:buSzPts val="1400"/>
              <a:buChar char="-"/>
            </a:pPr>
            <a:r>
              <a:rPr lang="fi" sz="1400"/>
              <a:t>Basically, you aren’t able to study in our school if you don’t know how to speak or write Finnish.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i" sz="2400">
                <a:solidFill>
                  <a:srgbClr val="262626"/>
                </a:solidFill>
                <a:latin typeface="Verdana"/>
                <a:ea typeface="Verdana"/>
                <a:cs typeface="Verdana"/>
                <a:sym typeface="Verdana"/>
              </a:rPr>
              <a:t>Examples and experiences of integration in Finland</a:t>
            </a:r>
            <a:endParaRPr sz="2400"/>
          </a:p>
        </p:txBody>
      </p:sp>
      <p:sp>
        <p:nvSpPr>
          <p:cNvPr id="309" name="Google Shape;309;p18"/>
          <p:cNvSpPr txBox="1">
            <a:spLocks noGrp="1"/>
          </p:cNvSpPr>
          <p:nvPr>
            <p:ph type="body" idx="1"/>
          </p:nvPr>
        </p:nvSpPr>
        <p:spPr>
          <a:xfrm>
            <a:off x="1303800" y="1728925"/>
            <a:ext cx="7030500" cy="29373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fi" sz="1400"/>
              <a:t>Finnish or Swedish are taught. </a:t>
            </a:r>
            <a:endParaRPr sz="1400"/>
          </a:p>
          <a:p>
            <a:pPr marL="457200" lvl="0" indent="-317500" algn="l" rtl="0">
              <a:spcBef>
                <a:spcPts val="0"/>
              </a:spcBef>
              <a:spcAft>
                <a:spcPts val="0"/>
              </a:spcAft>
              <a:buSzPts val="1400"/>
              <a:buChar char="-"/>
            </a:pPr>
            <a:r>
              <a:rPr lang="fi" sz="1400"/>
              <a:t>If immigrants are children, they are taught their mother tongue.</a:t>
            </a:r>
            <a:endParaRPr sz="1400"/>
          </a:p>
          <a:p>
            <a:pPr marL="457200" lvl="0" indent="-317500" algn="l" rtl="0">
              <a:spcBef>
                <a:spcPts val="0"/>
              </a:spcBef>
              <a:spcAft>
                <a:spcPts val="0"/>
              </a:spcAft>
              <a:buSzPts val="1400"/>
              <a:buChar char="-"/>
            </a:pPr>
            <a:r>
              <a:rPr lang="fi" sz="1400"/>
              <a:t>Social and health services are provided so </a:t>
            </a:r>
            <a:r>
              <a:rPr lang="fi" sz="1400">
                <a:highlight>
                  <a:srgbClr val="FFFFFF"/>
                </a:highlight>
              </a:rPr>
              <a:t>Immigrants can get mental support and practical help.</a:t>
            </a:r>
            <a:endParaRPr sz="1400">
              <a:highlight>
                <a:srgbClr val="FFFFFF"/>
              </a:highlight>
            </a:endParaRPr>
          </a:p>
          <a:p>
            <a:pPr marL="457200" lvl="0" indent="-317500" algn="l" rtl="0">
              <a:spcBef>
                <a:spcPts val="0"/>
              </a:spcBef>
              <a:spcAft>
                <a:spcPts val="0"/>
              </a:spcAft>
              <a:buSzPts val="1400"/>
              <a:buChar char="-"/>
            </a:pPr>
            <a:r>
              <a:rPr lang="fi" sz="1400">
                <a:highlight>
                  <a:srgbClr val="FFFFFF"/>
                </a:highlight>
              </a:rPr>
              <a:t>Experiences from immigrants:</a:t>
            </a:r>
            <a:endParaRPr sz="1400">
              <a:highlight>
                <a:srgbClr val="FFFFFF"/>
              </a:highlight>
            </a:endParaRPr>
          </a:p>
          <a:p>
            <a:pPr marL="1371600" lvl="1" indent="-317500" algn="l" rtl="0">
              <a:spcBef>
                <a:spcPts val="0"/>
              </a:spcBef>
              <a:spcAft>
                <a:spcPts val="0"/>
              </a:spcAft>
              <a:buSzPts val="1400"/>
              <a:buChar char="-"/>
            </a:pPr>
            <a:r>
              <a:rPr lang="fi" sz="1400">
                <a:highlight>
                  <a:srgbClr val="FFFFFF"/>
                </a:highlight>
              </a:rPr>
              <a:t>Positive	</a:t>
            </a:r>
            <a:endParaRPr sz="1400">
              <a:highlight>
                <a:srgbClr val="FFFFFF"/>
              </a:highlight>
            </a:endParaRPr>
          </a:p>
          <a:p>
            <a:pPr marL="1828800" lvl="2" indent="-317500" algn="l" rtl="0">
              <a:spcBef>
                <a:spcPts val="0"/>
              </a:spcBef>
              <a:spcAft>
                <a:spcPts val="0"/>
              </a:spcAft>
              <a:buSzPts val="1400"/>
              <a:buChar char="-"/>
            </a:pPr>
            <a:r>
              <a:rPr lang="fi" sz="1400">
                <a:highlight>
                  <a:srgbClr val="FFFFFF"/>
                </a:highlight>
              </a:rPr>
              <a:t>safe</a:t>
            </a:r>
            <a:endParaRPr sz="1400">
              <a:highlight>
                <a:srgbClr val="FFFFFF"/>
              </a:highlight>
            </a:endParaRPr>
          </a:p>
          <a:p>
            <a:pPr marL="1828800" lvl="2" indent="-317500" algn="l" rtl="0">
              <a:spcBef>
                <a:spcPts val="0"/>
              </a:spcBef>
              <a:spcAft>
                <a:spcPts val="0"/>
              </a:spcAft>
              <a:buSzPts val="1400"/>
              <a:buChar char="-"/>
            </a:pPr>
            <a:r>
              <a:rPr lang="fi" sz="1400">
                <a:highlight>
                  <a:srgbClr val="FFFFFF"/>
                </a:highlight>
              </a:rPr>
              <a:t>good social security</a:t>
            </a:r>
            <a:endParaRPr sz="1400">
              <a:highlight>
                <a:srgbClr val="FFFFFF"/>
              </a:highlight>
            </a:endParaRPr>
          </a:p>
          <a:p>
            <a:pPr marL="1371600" lvl="1" indent="-317500" algn="l" rtl="0">
              <a:spcBef>
                <a:spcPts val="0"/>
              </a:spcBef>
              <a:spcAft>
                <a:spcPts val="0"/>
              </a:spcAft>
              <a:buSzPts val="1400"/>
              <a:buChar char="-"/>
            </a:pPr>
            <a:r>
              <a:rPr lang="fi" sz="1400">
                <a:highlight>
                  <a:srgbClr val="FFFFFF"/>
                </a:highlight>
              </a:rPr>
              <a:t>Negative</a:t>
            </a:r>
            <a:endParaRPr sz="1400">
              <a:highlight>
                <a:srgbClr val="FFFFFF"/>
              </a:highlight>
            </a:endParaRPr>
          </a:p>
          <a:p>
            <a:pPr marL="1828800" lvl="2" indent="-317500" algn="l" rtl="0">
              <a:spcBef>
                <a:spcPts val="0"/>
              </a:spcBef>
              <a:spcAft>
                <a:spcPts val="0"/>
              </a:spcAft>
              <a:buSzPts val="1400"/>
              <a:buChar char="-"/>
            </a:pPr>
            <a:r>
              <a:rPr lang="fi" sz="1400">
                <a:highlight>
                  <a:srgbClr val="FFFFFF"/>
                </a:highlight>
              </a:rPr>
              <a:t>introverted Finns</a:t>
            </a:r>
            <a:endParaRPr sz="1400">
              <a:highlight>
                <a:srgbClr val="FFFFFF"/>
              </a:highlight>
            </a:endParaRPr>
          </a:p>
          <a:p>
            <a:pPr marL="1828800" lvl="2" indent="-317500" algn="l" rtl="0">
              <a:spcBef>
                <a:spcPts val="0"/>
              </a:spcBef>
              <a:spcAft>
                <a:spcPts val="0"/>
              </a:spcAft>
              <a:buSzPts val="1400"/>
              <a:buChar char="-"/>
            </a:pPr>
            <a:r>
              <a:rPr lang="fi" sz="1400">
                <a:highlight>
                  <a:srgbClr val="FFFFFF"/>
                </a:highlight>
              </a:rPr>
              <a:t>getting a job difficult</a:t>
            </a:r>
            <a:endParaRPr sz="1400">
              <a:highlight>
                <a:srgbClr val="FFFFFF"/>
              </a:highlight>
            </a:endParaRPr>
          </a:p>
          <a:p>
            <a:pPr marL="45720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9"/>
          <p:cNvSpPr txBox="1">
            <a:spLocks noGrp="1"/>
          </p:cNvSpPr>
          <p:nvPr>
            <p:ph type="title"/>
          </p:nvPr>
        </p:nvSpPr>
        <p:spPr>
          <a:xfrm>
            <a:off x="1303800" y="598575"/>
            <a:ext cx="7030500" cy="1770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fi" sz="2400">
                <a:solidFill>
                  <a:srgbClr val="262626"/>
                </a:solidFill>
                <a:latin typeface="Verdana"/>
                <a:ea typeface="Verdana"/>
                <a:cs typeface="Verdana"/>
                <a:sym typeface="Verdana"/>
              </a:rPr>
              <a:t>How could foreign students be best integrated into Vammala upper secondary school and into Finnish society?</a:t>
            </a:r>
            <a:endParaRPr sz="2400"/>
          </a:p>
        </p:txBody>
      </p:sp>
      <p:sp>
        <p:nvSpPr>
          <p:cNvPr id="315" name="Google Shape;315;p19"/>
          <p:cNvSpPr txBox="1">
            <a:spLocks noGrp="1"/>
          </p:cNvSpPr>
          <p:nvPr>
            <p:ph type="body" idx="1"/>
          </p:nvPr>
        </p:nvSpPr>
        <p:spPr>
          <a:xfrm>
            <a:off x="1303800" y="2456850"/>
            <a:ext cx="7030500" cy="207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fi" sz="1400"/>
              <a:t>We think that offering Finnish or Swedish lessons are necessary for integrating immigrants to Finland even though there are services available in other languages too. They should also learn Finnish culture in a nutshell so they understand finnish people and their habits better. Also Finnish people can help to integrate immigrants. When Finns accept immigrants and give them possibility to express their cultural identity but not against the law or human rights, everything goes well.</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0"/>
          <p:cNvSpPr txBox="1">
            <a:spLocks noGrp="1"/>
          </p:cNvSpPr>
          <p:nvPr>
            <p:ph type="title"/>
          </p:nvPr>
        </p:nvSpPr>
        <p:spPr>
          <a:xfrm>
            <a:off x="1303800" y="598575"/>
            <a:ext cx="7030500" cy="67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sz="2400"/>
              <a:t>Bibliography</a:t>
            </a:r>
            <a:endParaRPr sz="2400"/>
          </a:p>
        </p:txBody>
      </p:sp>
      <p:sp>
        <p:nvSpPr>
          <p:cNvPr id="321" name="Google Shape;321;p20"/>
          <p:cNvSpPr txBox="1">
            <a:spLocks noGrp="1"/>
          </p:cNvSpPr>
          <p:nvPr>
            <p:ph type="body" idx="1"/>
          </p:nvPr>
        </p:nvSpPr>
        <p:spPr>
          <a:xfrm>
            <a:off x="1303800" y="1503975"/>
            <a:ext cx="7030500" cy="2941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434343"/>
              </a:buClr>
              <a:buSzPts val="1400"/>
              <a:buChar char="-"/>
            </a:pPr>
            <a:r>
              <a:rPr lang="fi" sz="1400">
                <a:solidFill>
                  <a:srgbClr val="434343"/>
                </a:solidFill>
              </a:rPr>
              <a:t>The Family Federation of Finland 2019. “Maahanmuuttajien määrä”. Available at </a:t>
            </a:r>
            <a:r>
              <a:rPr lang="fi" sz="1400" u="sng">
                <a:solidFill>
                  <a:schemeClr val="hlink"/>
                </a:solidFill>
                <a:hlinkClick r:id="rId3"/>
              </a:rPr>
              <a:t>http://www.vaestoliitto.fi/tieto_ja_tutkimus/vaestontutkimuslaitos/tilastoja/maahanmuuttajat/maahanmuuttajien-maara/</a:t>
            </a:r>
            <a:r>
              <a:rPr lang="fi" sz="1400">
                <a:solidFill>
                  <a:srgbClr val="434343"/>
                </a:solidFill>
              </a:rPr>
              <a:t>. Accessed 30th January 2019.</a:t>
            </a:r>
            <a:endParaRPr sz="1400">
              <a:solidFill>
                <a:srgbClr val="434343"/>
              </a:solidFill>
            </a:endParaRPr>
          </a:p>
          <a:p>
            <a:pPr marL="457200" lvl="0" indent="-317500" algn="l" rtl="0">
              <a:spcBef>
                <a:spcPts val="0"/>
              </a:spcBef>
              <a:spcAft>
                <a:spcPts val="0"/>
              </a:spcAft>
              <a:buClr>
                <a:srgbClr val="434343"/>
              </a:buClr>
              <a:buSzPts val="1400"/>
              <a:buChar char="-"/>
            </a:pPr>
            <a:r>
              <a:rPr lang="fi" sz="1400">
                <a:solidFill>
                  <a:srgbClr val="434343"/>
                </a:solidFill>
              </a:rPr>
              <a:t>Ministry of Economic Affairs and Employment 2019. “Faktatietoa maahanmuutosta ja kotouttamisesta”. Available at </a:t>
            </a:r>
            <a:r>
              <a:rPr lang="fi" sz="1400" u="sng">
                <a:solidFill>
                  <a:schemeClr val="hlink"/>
                </a:solidFill>
                <a:hlinkClick r:id="rId4"/>
              </a:rPr>
              <a:t>https://www.slideshare.net/TEM_esitykset/faktatietoa-maahanmuutosta-ja-kotouttamisesta</a:t>
            </a:r>
            <a:r>
              <a:rPr lang="fi" sz="1400">
                <a:solidFill>
                  <a:srgbClr val="434343"/>
                </a:solidFill>
              </a:rPr>
              <a:t>. Accessed 30th of January 2019.</a:t>
            </a:r>
            <a:endParaRPr sz="1400">
              <a:solidFill>
                <a:srgbClr val="434343"/>
              </a:solidFill>
            </a:endParaRPr>
          </a:p>
          <a:p>
            <a:pPr marL="457200" lvl="0" indent="-317500" algn="l" rtl="0">
              <a:spcBef>
                <a:spcPts val="0"/>
              </a:spcBef>
              <a:spcAft>
                <a:spcPts val="0"/>
              </a:spcAft>
              <a:buClr>
                <a:srgbClr val="434343"/>
              </a:buClr>
              <a:buSzPts val="1400"/>
              <a:buChar char="-"/>
            </a:pPr>
            <a:r>
              <a:rPr lang="fi" sz="1400">
                <a:solidFill>
                  <a:srgbClr val="434343"/>
                </a:solidFill>
              </a:rPr>
              <a:t>Ministry of Justice database FINLEX 1999. “Laki maahanmuuttajien kotouttamisesta ja turvapaikanhakijoiden vastaanotosta”. Available at </a:t>
            </a:r>
            <a:r>
              <a:rPr lang="fi" sz="1400" u="sng">
                <a:solidFill>
                  <a:schemeClr val="hlink"/>
                </a:solidFill>
                <a:hlinkClick r:id="rId5"/>
              </a:rPr>
              <a:t>https://www.finlex.fi/fi/laki/alkup/1999/19990493</a:t>
            </a:r>
            <a:r>
              <a:rPr lang="fi" sz="1400">
                <a:solidFill>
                  <a:srgbClr val="434343"/>
                </a:solidFill>
              </a:rPr>
              <a:t>. Accessed 28th January 2019.</a:t>
            </a:r>
            <a:endParaRPr>
              <a:solidFill>
                <a:srgbClr val="434343"/>
              </a:solidFill>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490</Words>
  <Application>Microsoft Office PowerPoint</Application>
  <PresentationFormat>Näytössä katseltava esitys (16:9)</PresentationFormat>
  <Paragraphs>43</Paragraphs>
  <Slides>8</Slides>
  <Notes>8</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Verdana</vt:lpstr>
      <vt:lpstr>Maven Pro</vt:lpstr>
      <vt:lpstr>Arial</vt:lpstr>
      <vt:lpstr>Nunito</vt:lpstr>
      <vt:lpstr>Momentum</vt:lpstr>
      <vt:lpstr>Work in Progress - Erasmus+ in Italy, 2019 </vt:lpstr>
      <vt:lpstr>Changes in immigration to Finland between 2008-2018</vt:lpstr>
      <vt:lpstr>An overview of the nationalities of the immigrants at our school (Vammala upper secondary school)</vt:lpstr>
      <vt:lpstr>Types of activities planned for foreign students at our school</vt:lpstr>
      <vt:lpstr>The actual level of integration achieved by foreign students at our school</vt:lpstr>
      <vt:lpstr>Examples and experiences of integration in Finland</vt:lpstr>
      <vt:lpstr>How could foreign students be best integrated into Vammala upper secondary school and into Finnish society?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in Progress - Erasmus+ in Italy, 2019 </dc:title>
  <dc:creator>Antti Väisänen</dc:creator>
  <cp:lastModifiedBy>Antti Väisänen</cp:lastModifiedBy>
  <cp:revision>1</cp:revision>
  <dcterms:modified xsi:type="dcterms:W3CDTF">2019-02-05T11:43:25Z</dcterms:modified>
</cp:coreProperties>
</file>