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4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  <a:lvl2pPr marL="777875" indent="-333375" algn="ctr">
              <a:spcBef>
                <a:spcPts val="0"/>
              </a:spcBef>
              <a:defRPr sz="2400" i="1"/>
            </a:lvl2pPr>
            <a:lvl3pPr marL="1222375" indent="-333375" algn="ctr">
              <a:spcBef>
                <a:spcPts val="0"/>
              </a:spcBef>
              <a:defRPr sz="2400" i="1"/>
            </a:lvl3pPr>
            <a:lvl4pPr marL="1666875" indent="-333375" algn="ctr">
              <a:spcBef>
                <a:spcPts val="0"/>
              </a:spcBef>
              <a:defRPr sz="2400" i="1"/>
            </a:lvl4pPr>
            <a:lvl5pPr marL="2111375" indent="-333375" algn="ctr">
              <a:spcBef>
                <a:spcPts val="0"/>
              </a:spcBef>
              <a:defRPr sz="2400" i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„Zitat hier eingeben.“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4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goo.gl/images/Pr7Bpi" TargetMode="External"/><Relationship Id="rId13" Type="http://schemas.openxmlformats.org/officeDocument/2006/relationships/hyperlink" Target="https://goo.gl/images/d6Tvao" TargetMode="External"/><Relationship Id="rId18" Type="http://schemas.openxmlformats.org/officeDocument/2006/relationships/hyperlink" Target="https://www.wir-zusammen.de" TargetMode="External"/><Relationship Id="rId3" Type="http://schemas.openxmlformats.org/officeDocument/2006/relationships/hyperlink" Target="https://goo.gl/images/8XaRf5" TargetMode="External"/><Relationship Id="rId7" Type="http://schemas.openxmlformats.org/officeDocument/2006/relationships/hyperlink" Target="https://goo.gl/images/VjhGAu" TargetMode="External"/><Relationship Id="rId12" Type="http://schemas.openxmlformats.org/officeDocument/2006/relationships/hyperlink" Target="https://goo.gl/images/KDoqLY" TargetMode="External"/><Relationship Id="rId17" Type="http://schemas.openxmlformats.org/officeDocument/2006/relationships/hyperlink" Target="http://www.bpb.de/lernen/grafstat/projekt-integration/" TargetMode="External"/><Relationship Id="rId2" Type="http://schemas.openxmlformats.org/officeDocument/2006/relationships/hyperlink" Target="https://goo.gl/images/qxfKy2" TargetMode="External"/><Relationship Id="rId16" Type="http://schemas.openxmlformats.org/officeDocument/2006/relationships/hyperlink" Target="https://goo.gl/images/HML4o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o.gl/images/xbToHw" TargetMode="External"/><Relationship Id="rId11" Type="http://schemas.openxmlformats.org/officeDocument/2006/relationships/hyperlink" Target="https://goo.gl/images/CKABam" TargetMode="External"/><Relationship Id="rId5" Type="http://schemas.openxmlformats.org/officeDocument/2006/relationships/hyperlink" Target="https://goo.gl/images/6Ha5sy" TargetMode="External"/><Relationship Id="rId15" Type="http://schemas.openxmlformats.org/officeDocument/2006/relationships/hyperlink" Target="https://goo.gl/images/fAh3g6" TargetMode="External"/><Relationship Id="rId10" Type="http://schemas.openxmlformats.org/officeDocument/2006/relationships/hyperlink" Target="https://goo.gl/images/n9owoa" TargetMode="External"/><Relationship Id="rId19" Type="http://schemas.openxmlformats.org/officeDocument/2006/relationships/hyperlink" Target="https://goo.gl/images/Xqy9wx" TargetMode="External"/><Relationship Id="rId4" Type="http://schemas.openxmlformats.org/officeDocument/2006/relationships/hyperlink" Target="https://goo.gl/images/TYYBKV" TargetMode="External"/><Relationship Id="rId9" Type="http://schemas.openxmlformats.org/officeDocument/2006/relationships/hyperlink" Target="https://goo.gl/images/QmeYnZ" TargetMode="External"/><Relationship Id="rId14" Type="http://schemas.openxmlformats.org/officeDocument/2006/relationships/hyperlink" Target="https://goo.gl/images/yovQq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mmigration and concepts of integration"/>
          <p:cNvSpPr txBox="1">
            <a:spLocks noGrp="1"/>
          </p:cNvSpPr>
          <p:nvPr>
            <p:ph type="ctrTitle"/>
          </p:nvPr>
        </p:nvSpPr>
        <p:spPr>
          <a:xfrm>
            <a:off x="1270000" y="12319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r>
              <a:t>Immigration and concepts of integration</a:t>
            </a:r>
          </a:p>
        </p:txBody>
      </p:sp>
      <p:sp>
        <p:nvSpPr>
          <p:cNvPr id="120" name="Arlinda.K &amp; Dominika.W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Arlinda.K &amp; Dominika.W</a:t>
            </a:r>
          </a:p>
        </p:txBody>
      </p:sp>
      <p:pic>
        <p:nvPicPr>
          <p:cNvPr id="121" name="UNADJUSTEDNONRAW_thumb_a3.jpg" descr="UNADJUSTEDNONRAW_thumb_a3.jpg"/>
          <p:cNvPicPr>
            <a:picLocks noChangeAspect="1"/>
          </p:cNvPicPr>
          <p:nvPr/>
        </p:nvPicPr>
        <p:blipFill>
          <a:blip r:embed="rId2">
            <a:alphaModFix amt="25002"/>
            <a:extLst/>
          </a:blip>
          <a:srcRect b="7784"/>
          <a:stretch>
            <a:fillRect/>
          </a:stretch>
        </p:blipFill>
        <p:spPr>
          <a:xfrm>
            <a:off x="2787252" y="4508864"/>
            <a:ext cx="7430163" cy="4226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ive an overview of the nationalities of the immigrants in your school"/>
          <p:cNvSpPr txBox="1">
            <a:spLocks noGrp="1"/>
          </p:cNvSpPr>
          <p:nvPr>
            <p:ph type="title"/>
          </p:nvPr>
        </p:nvSpPr>
        <p:spPr>
          <a:xfrm>
            <a:off x="1270000" y="508000"/>
            <a:ext cx="10464800" cy="1422400"/>
          </a:xfrm>
          <a:prstGeom prst="rect">
            <a:avLst/>
          </a:prstGeom>
        </p:spPr>
        <p:txBody>
          <a:bodyPr/>
          <a:lstStyle>
            <a:lvl1pPr defTabSz="315468">
              <a:defRPr sz="4300"/>
            </a:lvl1pPr>
          </a:lstStyle>
          <a:p>
            <a:r>
              <a:t>Give an overview of the nationalities of the immigrants in your school</a:t>
            </a:r>
          </a:p>
        </p:txBody>
      </p:sp>
      <p:pic>
        <p:nvPicPr>
          <p:cNvPr id="124" name="tuerkei_web.jpg" descr="tuerkei_web.jpg"/>
          <p:cNvPicPr>
            <a:picLocks noChangeAspect="1"/>
          </p:cNvPicPr>
          <p:nvPr/>
        </p:nvPicPr>
        <p:blipFill>
          <a:blip r:embed="rId2">
            <a:extLst/>
          </a:blip>
          <a:srcRect r="181"/>
          <a:stretch>
            <a:fillRect/>
          </a:stretch>
        </p:blipFill>
        <p:spPr>
          <a:xfrm>
            <a:off x="570475" y="2160336"/>
            <a:ext cx="3756487" cy="1881664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25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52910" y="7151533"/>
            <a:ext cx="2929829" cy="1859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Unknown-5.png" descr="Unknown-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2786" y="4396421"/>
            <a:ext cx="2790272" cy="18568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27" name="Unknown-6.png" descr="Unknown-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01468" y="4643878"/>
            <a:ext cx="2815672" cy="187370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28" name="Unknown-4.png" descr="Unknown-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44388" y="7119191"/>
            <a:ext cx="2929829" cy="194966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29" name="Unknown-3.png" descr="Unknown-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13701" y="7105452"/>
            <a:ext cx="2828442" cy="188220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30" name="Unknown-2.png" descr="Unknown-2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503894" y="4605894"/>
            <a:ext cx="2929829" cy="194966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31" name="Unknown-1.png" descr="Unknown-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25927" y="2150211"/>
            <a:ext cx="2685763" cy="178725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32" name="Unknown.png" descr="Unknown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51935" y="2074289"/>
            <a:ext cx="2714735" cy="1939097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 types of activities are planned towards foreign students in your school?"/>
          <p:cNvSpPr txBox="1">
            <a:spLocks noGrp="1"/>
          </p:cNvSpPr>
          <p:nvPr>
            <p:ph type="title"/>
          </p:nvPr>
        </p:nvSpPr>
        <p:spPr>
          <a:xfrm>
            <a:off x="1270000" y="965200"/>
            <a:ext cx="10464800" cy="1422400"/>
          </a:xfrm>
          <a:prstGeom prst="rect">
            <a:avLst/>
          </a:prstGeom>
        </p:spPr>
        <p:txBody>
          <a:bodyPr/>
          <a:lstStyle>
            <a:lvl1pPr defTabSz="315468">
              <a:defRPr sz="4300"/>
            </a:lvl1pPr>
          </a:lstStyle>
          <a:p>
            <a:r>
              <a:t>What types of activities are planned towards foreign students in your school?</a:t>
            </a:r>
          </a:p>
        </p:txBody>
      </p:sp>
      <p:sp>
        <p:nvSpPr>
          <p:cNvPr id="135" name="Otto-Hahn-Gymnasium Ostfildern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Otto-Hahn-Gymnasium Ostfildern</a:t>
            </a:r>
          </a:p>
        </p:txBody>
      </p:sp>
      <p:pic>
        <p:nvPicPr>
          <p:cNvPr id="136" name="schulhaus_banner.jpg" descr="schulhaus_bann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491695"/>
            <a:ext cx="13004800" cy="5557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Unknown-1.jpeg" descr="Unknown-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410" y="961419"/>
            <a:ext cx="4425577" cy="2597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Unknown-2.jpeg" descr="Unknown-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7359" y="864279"/>
            <a:ext cx="4923577" cy="2792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theatermasken-2091135__340.png" descr="theatermasken-2091135__34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410" y="4888210"/>
            <a:ext cx="4425577" cy="3271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Unknown-7.png" descr="Unknown-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43190" y="5261431"/>
            <a:ext cx="4480189" cy="27922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Explain your point of view about the actual level of integration achieved by foreign students in your school"/>
          <p:cNvSpPr txBox="1">
            <a:spLocks noGrp="1"/>
          </p:cNvSpPr>
          <p:nvPr>
            <p:ph type="title"/>
          </p:nvPr>
        </p:nvSpPr>
        <p:spPr>
          <a:xfrm>
            <a:off x="1179660" y="224482"/>
            <a:ext cx="10645480" cy="1548409"/>
          </a:xfrm>
          <a:prstGeom prst="rect">
            <a:avLst/>
          </a:prstGeom>
        </p:spPr>
        <p:txBody>
          <a:bodyPr/>
          <a:lstStyle>
            <a:lvl1pPr defTabSz="233679">
              <a:defRPr sz="3200"/>
            </a:lvl1pPr>
          </a:lstStyle>
          <a:p>
            <a:r>
              <a:t>Explain your point of view about the actual level of integration achieved by foreign students in your school </a:t>
            </a:r>
          </a:p>
        </p:txBody>
      </p:sp>
      <p:pic>
        <p:nvPicPr>
          <p:cNvPr id="144" name="134535-3x2-teaser296.jpg" descr="134535-3x2-teaser29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0521" y="6079423"/>
            <a:ext cx="5313701" cy="3554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23-haende-hochaufloesend_slider_lg.jpg" descr="23-haende-hochaufloesend_slider_l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2702" y="2205714"/>
            <a:ext cx="8289337" cy="378719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How could foreign students be best integrated into your school, and into society?"/>
          <p:cNvSpPr txBox="1">
            <a:spLocks noGrp="1"/>
          </p:cNvSpPr>
          <p:nvPr>
            <p:ph type="title"/>
          </p:nvPr>
        </p:nvSpPr>
        <p:spPr>
          <a:xfrm>
            <a:off x="1270000" y="635000"/>
            <a:ext cx="10464800" cy="1422400"/>
          </a:xfrm>
          <a:prstGeom prst="rect">
            <a:avLst/>
          </a:prstGeom>
        </p:spPr>
        <p:txBody>
          <a:bodyPr/>
          <a:lstStyle>
            <a:lvl1pPr defTabSz="280415">
              <a:defRPr sz="3800"/>
            </a:lvl1pPr>
          </a:lstStyle>
          <a:p>
            <a:r>
              <a:t>How could foreign students be best integrated into your school, and into society?</a:t>
            </a:r>
          </a:p>
        </p:txBody>
      </p:sp>
      <p:pic>
        <p:nvPicPr>
          <p:cNvPr id="14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5629" y="4782144"/>
            <a:ext cx="7853543" cy="392677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equality…"/>
          <p:cNvSpPr txBox="1">
            <a:spLocks noGrp="1"/>
          </p:cNvSpPr>
          <p:nvPr>
            <p:ph type="body" sz="quarter" idx="1"/>
          </p:nvPr>
        </p:nvSpPr>
        <p:spPr>
          <a:xfrm>
            <a:off x="651890" y="2739305"/>
            <a:ext cx="11701020" cy="1785791"/>
          </a:xfrm>
          <a:prstGeom prst="rect">
            <a:avLst/>
          </a:prstGeom>
        </p:spPr>
        <p:txBody>
          <a:bodyPr/>
          <a:lstStyle/>
          <a:p>
            <a:pPr>
              <a:defRPr sz="5100">
                <a:latin typeface="Impact"/>
                <a:ea typeface="Impact"/>
                <a:cs typeface="Impact"/>
                <a:sym typeface="Impact"/>
              </a:defRPr>
            </a:pPr>
            <a:r>
              <a:t>equality</a:t>
            </a:r>
          </a:p>
          <a:p>
            <a:pPr>
              <a:defRPr sz="5100">
                <a:latin typeface="Impact"/>
                <a:ea typeface="Impact"/>
                <a:cs typeface="Impact"/>
                <a:sym typeface="Impact"/>
              </a:defRPr>
            </a:pPr>
            <a:r>
              <a:t>projects and activities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r. Lietzau -…"/>
          <p:cNvSpPr txBox="1">
            <a:spLocks noGrp="1"/>
          </p:cNvSpPr>
          <p:nvPr>
            <p:ph type="title"/>
          </p:nvPr>
        </p:nvSpPr>
        <p:spPr>
          <a:xfrm>
            <a:off x="1270000" y="533400"/>
            <a:ext cx="10464800" cy="1422400"/>
          </a:xfrm>
          <a:prstGeom prst="rect">
            <a:avLst/>
          </a:prstGeom>
        </p:spPr>
        <p:txBody>
          <a:bodyPr/>
          <a:lstStyle/>
          <a:p>
            <a:pPr defTabSz="315468">
              <a:defRPr sz="4300"/>
            </a:pPr>
            <a:r>
              <a:t>Mr. Lietzau -</a:t>
            </a:r>
          </a:p>
          <a:p>
            <a:pPr defTabSz="315468">
              <a:defRPr sz="4300"/>
            </a:pPr>
            <a:r>
              <a:t> principal of Otto-Hahn-Gymnasium</a:t>
            </a:r>
          </a:p>
        </p:txBody>
      </p:sp>
      <p:pic>
        <p:nvPicPr>
          <p:cNvPr id="152" name="IMG_8167.jpg" descr="IMG_816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0316" y="2184400"/>
            <a:ext cx="10104168" cy="7578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G_8171.jpg" descr="IMG_817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067" y="558800"/>
            <a:ext cx="11514667" cy="863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https://goo.gl/images/qxfKy2…"/>
          <p:cNvSpPr txBox="1">
            <a:spLocks noGrp="1"/>
          </p:cNvSpPr>
          <p:nvPr>
            <p:ph type="title"/>
          </p:nvPr>
        </p:nvSpPr>
        <p:spPr>
          <a:xfrm>
            <a:off x="1015305" y="1978371"/>
            <a:ext cx="10974190" cy="7191031"/>
          </a:xfrm>
          <a:prstGeom prst="rect">
            <a:avLst/>
          </a:prstGeom>
        </p:spPr>
        <p:txBody>
          <a:bodyPr anchor="t"/>
          <a:lstStyle/>
          <a:p>
            <a:pPr algn="l" defTabSz="531622">
              <a:defRPr sz="2100"/>
            </a:pPr>
            <a:endParaRPr/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https://goo.gl/images/qxfKy2</a:t>
            </a:r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https://goo.gl/images/8XaRf5</a:t>
            </a:r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https://goo.gl/images/TYYBKV</a:t>
            </a:r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https://goo.gl/images/6Ha5sy</a:t>
            </a:r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https://goo.gl/images/xbToHw</a:t>
            </a:r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https://goo.gl/images/VjhGAu</a:t>
            </a:r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/>
              </a:rPr>
              <a:t>https://goo.gl/images/Pr7Bpi</a:t>
            </a:r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/>
              </a:rPr>
              <a:t>https://goo.gl/images/QmeYnZ</a:t>
            </a:r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/>
              </a:rPr>
              <a:t>https://goo.gl/images/n9owoa</a:t>
            </a:r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1"/>
              </a:rPr>
              <a:t>https://goo.gl/images/CKABam</a:t>
            </a:r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2"/>
              </a:rPr>
              <a:t>https://goo.gl/images/KDoqLY</a:t>
            </a:r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3"/>
              </a:rPr>
              <a:t>https://goo.gl/images/d6Tvao</a:t>
            </a:r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4"/>
              </a:rPr>
              <a:t>https://goo.gl/images/yovQqk</a:t>
            </a:r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5"/>
              </a:rPr>
              <a:t>https://goo.gl/images/fAh3g6</a:t>
            </a:r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6"/>
              </a:rPr>
              <a:t>https://goo.gl/images/HML4o1</a:t>
            </a:r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7"/>
              </a:rPr>
              <a:t>http://www.bpb.de/lernen/grafstat/projekt-integration/</a:t>
            </a:r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8"/>
              </a:rPr>
              <a:t>https://www.wir-zusammen.de</a:t>
            </a:r>
          </a:p>
          <a:p>
            <a:pPr algn="l" defTabSz="531622">
              <a:defRPr sz="2100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9"/>
              </a:rPr>
              <a:t>https://goo.gl/images/Xqy9wx</a:t>
            </a:r>
          </a:p>
        </p:txBody>
      </p:sp>
      <p:sp>
        <p:nvSpPr>
          <p:cNvPr id="157" name="Sources"/>
          <p:cNvSpPr txBox="1">
            <a:spLocks noGrp="1"/>
          </p:cNvSpPr>
          <p:nvPr>
            <p:ph type="body" sz="quarter" idx="1"/>
          </p:nvPr>
        </p:nvSpPr>
        <p:spPr>
          <a:xfrm>
            <a:off x="1015305" y="558800"/>
            <a:ext cx="10464801" cy="1130300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t>Sources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Benutzerdefiniert</PresentationFormat>
  <Paragraphs>31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Helvetica Light</vt:lpstr>
      <vt:lpstr>Helvetica Neue</vt:lpstr>
      <vt:lpstr>Helvetica Neue Light</vt:lpstr>
      <vt:lpstr>Helvetica Neue Medium</vt:lpstr>
      <vt:lpstr>Helvetica Neue Thin</vt:lpstr>
      <vt:lpstr>Impact</vt:lpstr>
      <vt:lpstr>White</vt:lpstr>
      <vt:lpstr>Immigration and concepts of integration</vt:lpstr>
      <vt:lpstr>Give an overview of the nationalities of the immigrants in your school</vt:lpstr>
      <vt:lpstr>What types of activities are planned towards foreign students in your school?</vt:lpstr>
      <vt:lpstr>PowerPoint-Präsentation</vt:lpstr>
      <vt:lpstr>Explain your point of view about the actual level of integration achieved by foreign students in your school </vt:lpstr>
      <vt:lpstr>How could foreign students be best integrated into your school, and into society?</vt:lpstr>
      <vt:lpstr>Mr. Lietzau -  principal of Otto-Hahn-Gymnasium</vt:lpstr>
      <vt:lpstr>PowerPoint-Präsentation</vt:lpstr>
      <vt:lpstr> https://goo.gl/images/qxfKy2 https://goo.gl/images/8XaRf5 https://goo.gl/images/TYYBKV https://goo.gl/images/6Ha5sy https://goo.gl/images/xbToHw https://goo.gl/images/VjhGAu https://goo.gl/images/Pr7Bpi https://goo.gl/images/QmeYnZ https://goo.gl/images/n9owoa https://goo.gl/images/CKABam https://goo.gl/images/KDoqLY https://goo.gl/images/d6Tvao https://goo.gl/images/yovQqk https://goo.gl/images/fAh3g6 https://goo.gl/images/HML4o1 http://www.bpb.de/lernen/grafstat/projekt-integration/ https://www.wir-zusammen.de https://goo.gl/images/Xqy9wx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and concepts of integration</dc:title>
  <cp:lastModifiedBy>Katharina Einhoff</cp:lastModifiedBy>
  <cp:revision>1</cp:revision>
  <dcterms:modified xsi:type="dcterms:W3CDTF">2019-02-03T12:58:25Z</dcterms:modified>
</cp:coreProperties>
</file>