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75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78" r:id="rId11"/>
    <p:sldId id="266" r:id="rId12"/>
    <p:sldId id="267" r:id="rId13"/>
    <p:sldId id="269" r:id="rId14"/>
    <p:sldId id="270" r:id="rId15"/>
    <p:sldId id="271" r:id="rId16"/>
    <p:sldId id="272" r:id="rId17"/>
    <p:sldId id="285" r:id="rId18"/>
  </p:sldIdLst>
  <p:sldSz cx="9144000" cy="6858000" type="screen4x3"/>
  <p:notesSz cx="6881813" cy="100028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2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r">
              <a:defRPr sz="1300"/>
            </a:lvl1pPr>
          </a:lstStyle>
          <a:p>
            <a:fld id="{9BCCC8AC-C548-41DB-B392-2E0CD3C07F97}" type="datetimeFigureOut">
              <a:rPr lang="de-DE" smtClean="0"/>
              <a:t>21.11.2017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50096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98102" y="950096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r">
              <a:defRPr sz="1300"/>
            </a:lvl1pPr>
          </a:lstStyle>
          <a:p>
            <a:fld id="{3FEB1231-AFA7-4157-A091-5FDC8F926C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57425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C4EB4C-D616-4D2C-88A8-16147D2767E2}" type="datetimeFigureOut">
              <a:rPr lang="de-DE" smtClean="0"/>
              <a:t>21.11.2017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50888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8975" y="4751388"/>
            <a:ext cx="5505450" cy="45005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501188"/>
            <a:ext cx="2982913" cy="500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97313" y="9501188"/>
            <a:ext cx="2982912" cy="500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2F7A58-695D-4210-8E12-BBEF10D849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1640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F7A58-695D-4210-8E12-BBEF10D84926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479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BBB0C-5556-4BC5-8E1C-5F0633688B5D}" type="datetime1">
              <a:rPr lang="de-DE" smtClean="0"/>
              <a:t>21.11.2017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94AA1-B789-406D-9955-6CC7410AAE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5507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01C7B-2645-48AE-9DEE-5A63F8D4FEBD}" type="datetime1">
              <a:rPr lang="de-DE" smtClean="0"/>
              <a:t>21.11.2017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94AA1-B789-406D-9955-6CC7410AAE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9633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D6FD1-4ABB-4CCC-931B-9A9B3288C2F1}" type="datetime1">
              <a:rPr lang="de-DE" smtClean="0"/>
              <a:t>21.11.2017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94AA1-B789-406D-9955-6CC7410AAE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9450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9BBEA-0807-40B5-A1F8-407D0E3C2D8F}" type="datetime1">
              <a:rPr lang="de-DE" smtClean="0"/>
              <a:t>21.11.2017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94AA1-B789-406D-9955-6CC7410AAE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3850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A98DC-6C71-47D1-8084-F794E6A716EF}" type="datetime1">
              <a:rPr lang="de-DE" smtClean="0"/>
              <a:t>21.11.2017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94AA1-B789-406D-9955-6CC7410AAE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2215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3592E-57C2-4543-B05C-F9AD900EA576}" type="datetime1">
              <a:rPr lang="de-DE" smtClean="0"/>
              <a:t>21.11.2017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94AA1-B789-406D-9955-6CC7410AAE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4866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34330-BAF6-4925-9A57-D455941C1D34}" type="datetime1">
              <a:rPr lang="de-DE" smtClean="0"/>
              <a:t>21.11.2017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94AA1-B789-406D-9955-6CC7410AAE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6017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7AC18-B8AF-42C4-B57A-EB79D279050E}" type="datetime1">
              <a:rPr lang="de-DE" smtClean="0"/>
              <a:t>21.11.2017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94AA1-B789-406D-9955-6CC7410AAE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4707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AA6B1-D08B-4056-BE8D-B3E280046E57}" type="datetime1">
              <a:rPr lang="de-DE" smtClean="0"/>
              <a:t>21.11.2017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94AA1-B789-406D-9955-6CC7410AAE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9598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21500-78E4-4D45-B063-3C3DCA61C352}" type="datetime1">
              <a:rPr lang="de-DE" smtClean="0"/>
              <a:t>21.11.2017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94AA1-B789-406D-9955-6CC7410AAE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2549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77150-78AA-476B-BB10-BFAE45A4A5B4}" type="datetime1">
              <a:rPr lang="de-DE" smtClean="0"/>
              <a:t>21.11.2017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94AA1-B789-406D-9955-6CC7410AAE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913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1E484-0325-426B-9E09-EABDE0FCFCF8}" type="datetime1">
              <a:rPr lang="de-DE" smtClean="0"/>
              <a:t>21.11.2017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94AA1-B789-406D-9955-6CC7410AAE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599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hoolsdebate.de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hoolsdebate.de/" TargetMode="Externa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hoolsdebate.de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141277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de-DE" sz="6700" b="1" dirty="0" err="1" smtClean="0"/>
              <a:t>Debating</a:t>
            </a:r>
            <a:r>
              <a:rPr lang="de-DE" sz="6700" b="1" dirty="0" smtClean="0"/>
              <a:t> in </a:t>
            </a:r>
            <a:r>
              <a:rPr lang="de-DE" sz="6700" b="1" dirty="0" err="1" smtClean="0"/>
              <a:t>schools</a:t>
            </a:r>
            <a:r>
              <a:rPr lang="de-DE" sz="6700" b="1" dirty="0" smtClean="0"/>
              <a:t> 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75656" y="2492896"/>
            <a:ext cx="6400800" cy="1752600"/>
          </a:xfrm>
        </p:spPr>
        <p:txBody>
          <a:bodyPr>
            <a:normAutofit/>
          </a:bodyPr>
          <a:lstStyle/>
          <a:p>
            <a:r>
              <a:rPr lang="de-DE" sz="2800" dirty="0" err="1" smtClean="0"/>
              <a:t>according</a:t>
            </a:r>
            <a:r>
              <a:rPr lang="de-DE" sz="2800" dirty="0" smtClean="0"/>
              <a:t> </a:t>
            </a:r>
            <a:r>
              <a:rPr lang="de-DE" sz="2800" dirty="0" err="1" smtClean="0"/>
              <a:t>to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rules</a:t>
            </a:r>
            <a:r>
              <a:rPr lang="de-DE" sz="2800" dirty="0" smtClean="0"/>
              <a:t> </a:t>
            </a:r>
            <a:r>
              <a:rPr lang="de-DE" sz="2800" dirty="0" err="1" smtClean="0"/>
              <a:t>and</a:t>
            </a:r>
            <a:r>
              <a:rPr lang="de-DE" sz="2800" dirty="0" smtClean="0"/>
              <a:t> </a:t>
            </a:r>
            <a:r>
              <a:rPr lang="de-DE" sz="2800" dirty="0" err="1" smtClean="0"/>
              <a:t>regulations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Debating</a:t>
            </a:r>
            <a:r>
              <a:rPr lang="de-DE" sz="2800" dirty="0" smtClean="0"/>
              <a:t> Society Germany e.V. (DSG)</a:t>
            </a:r>
          </a:p>
          <a:p>
            <a:r>
              <a:rPr lang="de-DE" sz="2800" dirty="0" smtClean="0"/>
              <a:t>www.schoolsdebate.de</a:t>
            </a:r>
          </a:p>
          <a:p>
            <a:endParaRPr lang="de-DE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73844"/>
            <a:ext cx="3240360" cy="2427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981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8674440" cy="3684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3491880" y="5245235"/>
            <a:ext cx="5146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err="1" smtClean="0"/>
              <a:t>From</a:t>
            </a:r>
            <a:r>
              <a:rPr lang="de-DE" sz="1000" dirty="0" smtClean="0"/>
              <a:t>: Christopher Sanchez, A Quick </a:t>
            </a:r>
            <a:r>
              <a:rPr lang="de-DE" sz="1000" dirty="0" err="1" smtClean="0"/>
              <a:t>Introduction</a:t>
            </a:r>
            <a:r>
              <a:rPr lang="de-DE" sz="1000" dirty="0" smtClean="0"/>
              <a:t> </a:t>
            </a:r>
            <a:r>
              <a:rPr lang="de-DE" sz="1000" dirty="0" err="1" smtClean="0"/>
              <a:t>to</a:t>
            </a:r>
            <a:r>
              <a:rPr lang="de-DE" sz="1000" dirty="0" smtClean="0"/>
              <a:t> </a:t>
            </a:r>
            <a:r>
              <a:rPr lang="de-DE" sz="1000" dirty="0" err="1" smtClean="0"/>
              <a:t>Debating</a:t>
            </a:r>
            <a:r>
              <a:rPr lang="de-DE" sz="1000" dirty="0" smtClean="0"/>
              <a:t> in Schools, </a:t>
            </a:r>
            <a:r>
              <a:rPr lang="de-DE" sz="1000" dirty="0" smtClean="0"/>
              <a:t>2014, </a:t>
            </a:r>
            <a:r>
              <a:rPr lang="de-DE" sz="1000" dirty="0" smtClean="0">
                <a:hlinkClick r:id="rId3"/>
              </a:rPr>
              <a:t>www.schoolsdebate.de</a:t>
            </a:r>
            <a:r>
              <a:rPr lang="de-DE" sz="1000" dirty="0" smtClean="0"/>
              <a:t>, p.9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346633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45094" y="872716"/>
            <a:ext cx="8229600" cy="52565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b="1" i="1" dirty="0" smtClean="0"/>
              <a:t>Points </a:t>
            </a:r>
            <a:r>
              <a:rPr lang="de-DE" b="1" i="1" dirty="0" err="1" smtClean="0"/>
              <a:t>of</a:t>
            </a:r>
            <a:r>
              <a:rPr lang="de-DE" b="1" i="1" dirty="0" smtClean="0"/>
              <a:t> </a:t>
            </a:r>
            <a:r>
              <a:rPr lang="de-DE" b="1" i="1" dirty="0" err="1" smtClean="0"/>
              <a:t>information</a:t>
            </a:r>
            <a:endParaRPr lang="de-DE" b="1" i="1" dirty="0" smtClean="0"/>
          </a:p>
          <a:p>
            <a:r>
              <a:rPr lang="de-DE" dirty="0" err="1" smtClean="0"/>
              <a:t>During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substantive</a:t>
            </a:r>
            <a:r>
              <a:rPr lang="de-DE" dirty="0" smtClean="0"/>
              <a:t> </a:t>
            </a:r>
            <a:r>
              <a:rPr lang="de-DE" dirty="0" err="1" smtClean="0"/>
              <a:t>speeches</a:t>
            </a:r>
            <a:r>
              <a:rPr lang="de-DE" dirty="0" smtClean="0"/>
              <a:t> (not </a:t>
            </a:r>
            <a:r>
              <a:rPr lang="de-DE" dirty="0" err="1" smtClean="0"/>
              <a:t>during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reply</a:t>
            </a:r>
            <a:r>
              <a:rPr lang="de-DE" dirty="0" smtClean="0"/>
              <a:t> </a:t>
            </a:r>
            <a:r>
              <a:rPr lang="de-DE" dirty="0" err="1" smtClean="0"/>
              <a:t>speeches</a:t>
            </a:r>
            <a:r>
              <a:rPr lang="de-DE" dirty="0" smtClean="0"/>
              <a:t>!),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only</a:t>
            </a:r>
            <a:r>
              <a:rPr lang="de-DE" dirty="0" smtClean="0"/>
              <a:t> </a:t>
            </a:r>
            <a:r>
              <a:rPr lang="de-DE" dirty="0" err="1" smtClean="0"/>
              <a:t>between</a:t>
            </a:r>
            <a:r>
              <a:rPr lang="de-DE" dirty="0" smtClean="0"/>
              <a:t> </a:t>
            </a:r>
            <a:r>
              <a:rPr lang="de-DE" dirty="0" err="1" smtClean="0"/>
              <a:t>minutes</a:t>
            </a:r>
            <a:r>
              <a:rPr lang="de-DE" dirty="0" smtClean="0"/>
              <a:t> 2 </a:t>
            </a:r>
            <a:r>
              <a:rPr lang="de-DE" dirty="0" err="1" smtClean="0"/>
              <a:t>and</a:t>
            </a:r>
            <a:r>
              <a:rPr lang="de-DE" dirty="0" smtClean="0"/>
              <a:t> 4 </a:t>
            </a:r>
            <a:r>
              <a:rPr lang="de-DE" dirty="0" err="1" smtClean="0"/>
              <a:t>does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team</a:t>
            </a:r>
            <a:r>
              <a:rPr lang="de-DE" dirty="0" smtClean="0"/>
              <a:t> not </a:t>
            </a:r>
            <a:r>
              <a:rPr lang="de-DE" dirty="0" err="1" smtClean="0"/>
              <a:t>speaking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opportunity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ask</a:t>
            </a:r>
            <a:r>
              <a:rPr lang="de-DE" dirty="0" smtClean="0"/>
              <a:t> </a:t>
            </a:r>
            <a:r>
              <a:rPr lang="de-DE" dirty="0" err="1" smtClean="0"/>
              <a:t>short</a:t>
            </a:r>
            <a:r>
              <a:rPr lang="de-DE" dirty="0" smtClean="0"/>
              <a:t> </a:t>
            </a:r>
            <a:r>
              <a:rPr lang="de-DE" dirty="0" err="1" smtClean="0"/>
              <a:t>questions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make</a:t>
            </a:r>
            <a:r>
              <a:rPr lang="de-DE" dirty="0" smtClean="0"/>
              <a:t> </a:t>
            </a:r>
            <a:r>
              <a:rPr lang="de-DE" dirty="0" err="1" smtClean="0"/>
              <a:t>short</a:t>
            </a:r>
            <a:r>
              <a:rPr lang="de-DE" dirty="0" smtClean="0"/>
              <a:t> </a:t>
            </a:r>
            <a:r>
              <a:rPr lang="de-DE" dirty="0" err="1" smtClean="0"/>
              <a:t>points</a:t>
            </a:r>
            <a:r>
              <a:rPr lang="de-DE" dirty="0" smtClean="0"/>
              <a:t>.</a:t>
            </a:r>
          </a:p>
          <a:p>
            <a:r>
              <a:rPr lang="de-DE" dirty="0" smtClean="0"/>
              <a:t>The </a:t>
            </a:r>
            <a:r>
              <a:rPr lang="de-DE" dirty="0" err="1" smtClean="0"/>
              <a:t>speaker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either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 </a:t>
            </a:r>
            <a:r>
              <a:rPr lang="de-DE" dirty="0" err="1" smtClean="0"/>
              <a:t>accept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decline</a:t>
            </a:r>
            <a:r>
              <a:rPr lang="de-DE" dirty="0" smtClean="0"/>
              <a:t> a POI.</a:t>
            </a:r>
          </a:p>
          <a:p>
            <a:r>
              <a:rPr lang="de-DE" dirty="0" smtClean="0"/>
              <a:t>Every </a:t>
            </a:r>
            <a:r>
              <a:rPr lang="de-DE" dirty="0" err="1" smtClean="0"/>
              <a:t>debater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expected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accept</a:t>
            </a:r>
            <a:r>
              <a:rPr lang="de-DE" dirty="0" smtClean="0"/>
              <a:t> at least </a:t>
            </a:r>
            <a:br>
              <a:rPr lang="de-DE" dirty="0" smtClean="0"/>
            </a:br>
            <a:r>
              <a:rPr lang="de-DE" dirty="0" err="1" smtClean="0"/>
              <a:t>one</a:t>
            </a:r>
            <a:r>
              <a:rPr lang="de-DE" dirty="0" smtClean="0"/>
              <a:t> POIs per </a:t>
            </a:r>
            <a:r>
              <a:rPr lang="de-DE" dirty="0" err="1" smtClean="0"/>
              <a:t>speech</a:t>
            </a:r>
            <a:r>
              <a:rPr lang="de-DE" dirty="0" smtClean="0"/>
              <a:t>.</a:t>
            </a:r>
            <a:endParaRPr lang="de-DE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9" y="3501008"/>
            <a:ext cx="3482615" cy="2331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5292078" y="5949280"/>
            <a:ext cx="348261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err="1" smtClean="0"/>
              <a:t>From</a:t>
            </a:r>
            <a:r>
              <a:rPr lang="de-DE" sz="1000" dirty="0" smtClean="0"/>
              <a:t>: </a:t>
            </a:r>
            <a:r>
              <a:rPr lang="de-DE" sz="1000" dirty="0" smtClean="0"/>
              <a:t>Christopher </a:t>
            </a:r>
            <a:r>
              <a:rPr lang="de-DE" sz="1000" dirty="0" smtClean="0"/>
              <a:t>Sanchez, A Quick </a:t>
            </a:r>
            <a:r>
              <a:rPr lang="de-DE" sz="1000" dirty="0" err="1" smtClean="0"/>
              <a:t>Introduction</a:t>
            </a:r>
            <a:r>
              <a:rPr lang="de-DE" sz="1000" dirty="0" smtClean="0"/>
              <a:t> </a:t>
            </a:r>
            <a:r>
              <a:rPr lang="de-DE" sz="1000" dirty="0" err="1" smtClean="0"/>
              <a:t>to</a:t>
            </a:r>
            <a:r>
              <a:rPr lang="de-DE" sz="1000" dirty="0" smtClean="0"/>
              <a:t> </a:t>
            </a:r>
            <a:r>
              <a:rPr lang="de-DE" sz="1000" dirty="0" err="1" smtClean="0"/>
              <a:t>Debating</a:t>
            </a:r>
            <a:r>
              <a:rPr lang="de-DE" sz="1000" dirty="0" smtClean="0"/>
              <a:t> in Schools</a:t>
            </a:r>
            <a:r>
              <a:rPr lang="de-DE" sz="1000" smtClean="0"/>
              <a:t>, </a:t>
            </a:r>
            <a:r>
              <a:rPr lang="de-DE" sz="1000" smtClean="0"/>
              <a:t>2014, </a:t>
            </a:r>
            <a:r>
              <a:rPr lang="de-DE" sz="1000" smtClean="0">
                <a:hlinkClick r:id="rId3"/>
              </a:rPr>
              <a:t>www.schoolsdebate.de</a:t>
            </a:r>
            <a:r>
              <a:rPr lang="de-DE" sz="1000" smtClean="0"/>
              <a:t>, p-9</a:t>
            </a:r>
            <a:endParaRPr lang="de-DE" sz="1000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8047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764705"/>
            <a:ext cx="8229600" cy="4464496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de-DE" sz="3600" b="1" dirty="0" smtClean="0"/>
              <a:t>The </a:t>
            </a:r>
            <a:r>
              <a:rPr lang="de-DE" sz="3600" b="1" dirty="0" err="1" smtClean="0"/>
              <a:t>cast</a:t>
            </a:r>
            <a:r>
              <a:rPr lang="de-DE" sz="3600" b="1" dirty="0" smtClean="0"/>
              <a:t> </a:t>
            </a:r>
            <a:r>
              <a:rPr lang="de-DE" sz="3600" b="1" dirty="0" err="1" smtClean="0"/>
              <a:t>involved</a:t>
            </a:r>
            <a:r>
              <a:rPr lang="de-DE" sz="3600" b="1" dirty="0" smtClean="0"/>
              <a:t> in </a:t>
            </a:r>
            <a:r>
              <a:rPr lang="de-DE" sz="3600" b="1" dirty="0" err="1" smtClean="0"/>
              <a:t>debating</a:t>
            </a:r>
            <a:endParaRPr lang="de-DE" sz="3600" b="1" dirty="0" smtClean="0"/>
          </a:p>
          <a:p>
            <a:pPr>
              <a:lnSpc>
                <a:spcPct val="150000"/>
              </a:lnSpc>
            </a:pPr>
            <a:r>
              <a:rPr lang="de-DE" dirty="0" err="1" smtClean="0"/>
              <a:t>debaters</a:t>
            </a:r>
            <a:r>
              <a:rPr lang="de-DE" dirty="0" smtClean="0"/>
              <a:t> </a:t>
            </a:r>
          </a:p>
          <a:p>
            <a:r>
              <a:rPr lang="de-DE" dirty="0"/>
              <a:t>a</a:t>
            </a:r>
            <a:r>
              <a:rPr lang="de-DE" dirty="0" smtClean="0"/>
              <a:t> </a:t>
            </a:r>
            <a:r>
              <a:rPr lang="de-DE" dirty="0" err="1" smtClean="0"/>
              <a:t>chairperson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a </a:t>
            </a:r>
            <a:r>
              <a:rPr lang="de-DE" dirty="0" err="1" smtClean="0"/>
              <a:t>timekeeper</a:t>
            </a:r>
            <a:endParaRPr lang="de-DE" dirty="0" smtClean="0"/>
          </a:p>
          <a:p>
            <a:r>
              <a:rPr lang="de-DE" dirty="0" err="1" smtClean="0"/>
              <a:t>judges</a:t>
            </a:r>
            <a:r>
              <a:rPr lang="de-DE" dirty="0" smtClean="0"/>
              <a:t> (a </a:t>
            </a:r>
            <a:r>
              <a:rPr lang="de-DE" dirty="0" err="1" smtClean="0"/>
              <a:t>minimum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3 </a:t>
            </a:r>
            <a:r>
              <a:rPr lang="de-DE" dirty="0" err="1" smtClean="0"/>
              <a:t>judges</a:t>
            </a:r>
            <a:r>
              <a:rPr lang="de-DE" dirty="0" smtClean="0"/>
              <a:t>)</a:t>
            </a:r>
          </a:p>
          <a:p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audience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0230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pPr marL="0" indent="0">
              <a:buNone/>
            </a:pPr>
            <a:r>
              <a:rPr lang="de-DE" sz="3600" b="1" dirty="0" smtClean="0"/>
              <a:t>Speaker </a:t>
            </a:r>
            <a:r>
              <a:rPr lang="de-DE" sz="3600" b="1" dirty="0" err="1" smtClean="0"/>
              <a:t>roles</a:t>
            </a:r>
            <a:endParaRPr lang="de-DE" sz="3600" b="1" dirty="0" smtClean="0"/>
          </a:p>
          <a:p>
            <a:pPr marL="0" indent="0">
              <a:buNone/>
            </a:pPr>
            <a:endParaRPr lang="de-DE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1128075"/>
              </p:ext>
            </p:extLst>
          </p:nvPr>
        </p:nvGraphicFramePr>
        <p:xfrm>
          <a:off x="1287640" y="908720"/>
          <a:ext cx="5946929" cy="5754624"/>
        </p:xfrm>
        <a:graphic>
          <a:graphicData uri="http://schemas.openxmlformats.org/drawingml/2006/table">
            <a:tbl>
              <a:tblPr firstRow="1" firstCol="1" bandRow="1"/>
              <a:tblGrid>
                <a:gridCol w="3073689"/>
                <a:gridCol w="2873240"/>
              </a:tblGrid>
              <a:tr h="4189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5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Proposition</a:t>
                      </a:r>
                      <a:endParaRPr lang="de-D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70" marR="563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500" b="1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Opposition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70" marR="563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53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1st speaker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Definition </a:t>
                      </a:r>
                      <a:r>
                        <a:rPr lang="en-US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of the motion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Presentation of team line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1 </a:t>
                      </a:r>
                      <a:r>
                        <a:rPr lang="de-DE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– </a:t>
                      </a:r>
                      <a:r>
                        <a:rPr lang="de-DE" sz="14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2 </a:t>
                      </a:r>
                      <a:r>
                        <a:rPr lang="de-DE" sz="1400" dirty="0" err="1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arguments</a:t>
                      </a:r>
                      <a:r>
                        <a:rPr lang="de-DE" sz="14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 (6-7‘)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70" marR="563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1st </a:t>
                      </a:r>
                      <a:r>
                        <a:rPr lang="de-DE" sz="1400" b="1" dirty="0" err="1">
                          <a:effectLst/>
                          <a:latin typeface="Arial"/>
                          <a:ea typeface="Calibri"/>
                          <a:cs typeface="Times New Roman"/>
                        </a:rPr>
                        <a:t>speaker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Definition </a:t>
                      </a:r>
                      <a:r>
                        <a:rPr lang="en-US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(accepts or redefines it)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Rebuttal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Presentation of team line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1 </a:t>
                      </a:r>
                      <a:r>
                        <a:rPr lang="en-US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– </a:t>
                      </a:r>
                      <a:r>
                        <a:rPr lang="en-US" sz="14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2 arguments</a:t>
                      </a:r>
                      <a:endParaRPr lang="de-DE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70" marR="563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741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2nd speaker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Rebuttal (4’)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At least one more argument (4’)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(from </a:t>
                      </a:r>
                      <a:r>
                        <a:rPr lang="en-US" sz="14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team line</a:t>
                      </a:r>
                      <a:r>
                        <a:rPr lang="en-US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4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70" marR="563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2nd </a:t>
                      </a:r>
                      <a:r>
                        <a:rPr lang="de-DE" sz="1400" b="1" dirty="0" err="1">
                          <a:effectLst/>
                          <a:latin typeface="Arial"/>
                          <a:ea typeface="Calibri"/>
                          <a:cs typeface="Times New Roman"/>
                        </a:rPr>
                        <a:t>speaker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err="1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Rebuttal</a:t>
                      </a:r>
                      <a:r>
                        <a:rPr lang="de-DE" sz="14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 (4-5‘)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err="1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At</a:t>
                      </a:r>
                      <a:r>
                        <a:rPr lang="de-DE" sz="14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 least </a:t>
                      </a:r>
                      <a:r>
                        <a:rPr lang="de-DE" sz="1400" dirty="0" err="1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one</a:t>
                      </a:r>
                      <a:r>
                        <a:rPr lang="de-DE" sz="14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de-DE" sz="1400" dirty="0" err="1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more</a:t>
                      </a:r>
                      <a:r>
                        <a:rPr lang="de-DE" sz="14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de-DE" sz="1400" dirty="0" err="1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argument</a:t>
                      </a:r>
                      <a:r>
                        <a:rPr lang="de-DE" sz="14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 (3-4‘)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de-DE" sz="1400" dirty="0" err="1">
                          <a:effectLst/>
                          <a:latin typeface="Arial"/>
                          <a:ea typeface="Calibri"/>
                          <a:cs typeface="Times New Roman"/>
                        </a:rPr>
                        <a:t>from</a:t>
                      </a:r>
                      <a:r>
                        <a:rPr lang="de-DE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de-DE" sz="1400" dirty="0" err="1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team</a:t>
                      </a:r>
                      <a:r>
                        <a:rPr lang="de-DE" sz="14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de-DE" sz="1400" dirty="0" err="1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line</a:t>
                      </a:r>
                      <a:r>
                        <a:rPr lang="de-DE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)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70" marR="563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20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3rd </a:t>
                      </a:r>
                      <a:r>
                        <a:rPr lang="de-DE" sz="1400" b="1" dirty="0" err="1">
                          <a:effectLst/>
                          <a:latin typeface="Arial"/>
                          <a:ea typeface="Calibri"/>
                          <a:cs typeface="Times New Roman"/>
                        </a:rPr>
                        <a:t>speaker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Rebuttal (6-7’)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 minor argument 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(only if announced in </a:t>
                      </a:r>
                      <a:r>
                        <a:rPr lang="en-US" sz="14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team line)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Link to case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70" marR="563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3rd </a:t>
                      </a:r>
                      <a:r>
                        <a:rPr lang="de-DE" sz="1400" b="1" dirty="0" err="1">
                          <a:effectLst/>
                          <a:latin typeface="Arial"/>
                          <a:ea typeface="Calibri"/>
                          <a:cs typeface="Times New Roman"/>
                        </a:rPr>
                        <a:t>speaker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err="1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Rebuttal</a:t>
                      </a:r>
                      <a:r>
                        <a:rPr lang="de-DE" sz="14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 (6-7‘)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Link </a:t>
                      </a:r>
                      <a:r>
                        <a:rPr lang="de-DE" sz="1400" dirty="0" err="1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to</a:t>
                      </a:r>
                      <a:r>
                        <a:rPr lang="de-DE" sz="14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de-DE" sz="1400" dirty="0" err="1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case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70" marR="563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741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Reply speaker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140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1400" baseline="3000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st</a:t>
                      </a:r>
                      <a:r>
                        <a:rPr lang="en-US" sz="140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1400">
                          <a:effectLst/>
                          <a:latin typeface="Arial"/>
                          <a:ea typeface="Calibri"/>
                          <a:cs typeface="Times New Roman"/>
                        </a:rPr>
                        <a:t>or </a:t>
                      </a:r>
                      <a:r>
                        <a:rPr lang="en-US" sz="140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400" baseline="3000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nd</a:t>
                      </a:r>
                      <a:r>
                        <a:rPr lang="en-US" sz="140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speaker)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Summary </a:t>
                      </a:r>
                      <a:r>
                        <a:rPr lang="en-US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of debate: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points out clashes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70" marR="563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err="1">
                          <a:effectLst/>
                          <a:latin typeface="Arial"/>
                          <a:ea typeface="Calibri"/>
                          <a:cs typeface="Times New Roman"/>
                        </a:rPr>
                        <a:t>Reply</a:t>
                      </a:r>
                      <a:r>
                        <a:rPr lang="de-DE" sz="14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de-DE" sz="1400" b="1" dirty="0" err="1">
                          <a:effectLst/>
                          <a:latin typeface="Arial"/>
                          <a:ea typeface="Calibri"/>
                          <a:cs typeface="Times New Roman"/>
                        </a:rPr>
                        <a:t>speaker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(1</a:t>
                      </a:r>
                      <a:r>
                        <a:rPr lang="en-US" sz="1400" baseline="30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st</a:t>
                      </a:r>
                      <a:r>
                        <a:rPr lang="en-US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 or 2</a:t>
                      </a:r>
                      <a:r>
                        <a:rPr lang="en-US" sz="1400" baseline="30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nd</a:t>
                      </a:r>
                      <a:r>
                        <a:rPr lang="en-US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 speaker)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Summary </a:t>
                      </a:r>
                      <a:r>
                        <a:rPr lang="en-US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of the debate: 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points </a:t>
                      </a:r>
                      <a:r>
                        <a:rPr lang="en-US" sz="14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out</a:t>
                      </a:r>
                      <a:r>
                        <a:rPr lang="en-US" sz="1400" baseline="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clashes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70" marR="563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cxnSp>
        <p:nvCxnSpPr>
          <p:cNvPr id="5" name="Gerade Verbindung mit Pfeil 4"/>
          <p:cNvCxnSpPr/>
          <p:nvPr/>
        </p:nvCxnSpPr>
        <p:spPr>
          <a:xfrm>
            <a:off x="2737705" y="1412776"/>
            <a:ext cx="138544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Gerade Verbindung mit Pfeil 5"/>
          <p:cNvCxnSpPr/>
          <p:nvPr/>
        </p:nvCxnSpPr>
        <p:spPr>
          <a:xfrm flipH="1">
            <a:off x="2625735" y="1844824"/>
            <a:ext cx="1512170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Gerade Verbindung mit Pfeil 6"/>
          <p:cNvCxnSpPr/>
          <p:nvPr/>
        </p:nvCxnSpPr>
        <p:spPr>
          <a:xfrm>
            <a:off x="2700982" y="2852936"/>
            <a:ext cx="138544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Gerade Verbindung mit Pfeil 7"/>
          <p:cNvCxnSpPr/>
          <p:nvPr/>
        </p:nvCxnSpPr>
        <p:spPr>
          <a:xfrm flipH="1">
            <a:off x="2679847" y="3212976"/>
            <a:ext cx="1493982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Gerade Verbindung mit Pfeil 8"/>
          <p:cNvCxnSpPr/>
          <p:nvPr/>
        </p:nvCxnSpPr>
        <p:spPr>
          <a:xfrm>
            <a:off x="2679847" y="4149080"/>
            <a:ext cx="138803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/>
          <p:nvPr/>
        </p:nvCxnSpPr>
        <p:spPr>
          <a:xfrm>
            <a:off x="5004048" y="4821444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 flipH="1">
            <a:off x="2856948" y="5507244"/>
            <a:ext cx="129614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9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5576" y="548680"/>
            <a:ext cx="7931224" cy="5577483"/>
          </a:xfrm>
        </p:spPr>
        <p:txBody>
          <a:bodyPr/>
          <a:lstStyle/>
          <a:p>
            <a:pPr marL="0" indent="0">
              <a:buNone/>
            </a:pPr>
            <a:endParaRPr lang="de-DE" sz="3600" b="1" dirty="0" smtClean="0"/>
          </a:p>
          <a:p>
            <a:pPr marL="0" indent="0">
              <a:buNone/>
            </a:pPr>
            <a:r>
              <a:rPr lang="de-DE" sz="3600" b="1" dirty="0" err="1" smtClean="0"/>
              <a:t>Judging</a:t>
            </a:r>
            <a:endParaRPr lang="de-DE" sz="3600" b="1" dirty="0" smtClean="0"/>
          </a:p>
          <a:p>
            <a:pPr marL="0" indent="0">
              <a:buNone/>
            </a:pPr>
            <a:r>
              <a:rPr lang="de-DE" dirty="0" err="1" smtClean="0"/>
              <a:t>Debaters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judged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endParaRPr lang="de-DE" dirty="0"/>
          </a:p>
          <a:p>
            <a:pPr>
              <a:lnSpc>
                <a:spcPct val="150000"/>
              </a:lnSpc>
            </a:pPr>
            <a:r>
              <a:rPr lang="de-DE" dirty="0" smtClean="0"/>
              <a:t>style</a:t>
            </a:r>
          </a:p>
          <a:p>
            <a:r>
              <a:rPr lang="de-DE" dirty="0" err="1"/>
              <a:t>c</a:t>
            </a:r>
            <a:r>
              <a:rPr lang="de-DE" dirty="0" err="1" smtClean="0"/>
              <a:t>ontent</a:t>
            </a:r>
            <a:r>
              <a:rPr lang="de-DE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de-DE" dirty="0" err="1" smtClean="0"/>
              <a:t>strategy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504" y="2924944"/>
            <a:ext cx="4465904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>
          <a:xfrm>
            <a:off x="3764524" y="5681947"/>
            <a:ext cx="475252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dirty="0" err="1"/>
              <a:t>From</a:t>
            </a:r>
            <a:r>
              <a:rPr lang="de-DE" sz="800" dirty="0"/>
              <a:t>: Christopher Sanchez, A Quick </a:t>
            </a:r>
            <a:r>
              <a:rPr lang="de-DE" sz="800" dirty="0" err="1"/>
              <a:t>Introduction</a:t>
            </a:r>
            <a:r>
              <a:rPr lang="de-DE" sz="800" dirty="0"/>
              <a:t> </a:t>
            </a:r>
            <a:r>
              <a:rPr lang="de-DE" sz="800" dirty="0" err="1"/>
              <a:t>to</a:t>
            </a:r>
            <a:r>
              <a:rPr lang="de-DE" sz="800" dirty="0"/>
              <a:t> </a:t>
            </a:r>
            <a:r>
              <a:rPr lang="de-DE" sz="800" dirty="0" err="1"/>
              <a:t>Debating</a:t>
            </a:r>
            <a:r>
              <a:rPr lang="de-DE" sz="800" dirty="0"/>
              <a:t> in Schools, 2014, </a:t>
            </a:r>
            <a:r>
              <a:rPr lang="de-DE" sz="800" dirty="0">
                <a:hlinkClick r:id="rId3"/>
              </a:rPr>
              <a:t>www.schoolsdebate.de</a:t>
            </a:r>
            <a:r>
              <a:rPr lang="de-DE" sz="800" dirty="0"/>
              <a:t>, </a:t>
            </a:r>
            <a:r>
              <a:rPr lang="de-DE" sz="800" dirty="0" smtClean="0"/>
              <a:t>p.18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239421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476672"/>
            <a:ext cx="8712968" cy="564949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b="1" i="1" dirty="0" smtClean="0"/>
              <a:t>Style</a:t>
            </a:r>
          </a:p>
          <a:p>
            <a:pPr marL="0" indent="0">
              <a:buNone/>
            </a:pPr>
            <a:r>
              <a:rPr lang="de-DE" dirty="0" smtClean="0"/>
              <a:t>The </a:t>
            </a:r>
            <a:r>
              <a:rPr lang="de-DE" dirty="0" err="1" smtClean="0"/>
              <a:t>way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speaker</a:t>
            </a:r>
            <a:r>
              <a:rPr lang="de-DE" dirty="0" smtClean="0"/>
              <a:t> </a:t>
            </a:r>
            <a:r>
              <a:rPr lang="de-DE" dirty="0" err="1" smtClean="0"/>
              <a:t>speaks</a:t>
            </a:r>
            <a:r>
              <a:rPr lang="de-DE" dirty="0" smtClean="0"/>
              <a:t> (</a:t>
            </a:r>
            <a:r>
              <a:rPr lang="de-DE" dirty="0" err="1" smtClean="0"/>
              <a:t>rhetorical</a:t>
            </a:r>
            <a:r>
              <a:rPr lang="de-DE" dirty="0" smtClean="0"/>
              <a:t> </a:t>
            </a:r>
            <a:r>
              <a:rPr lang="de-DE" dirty="0" err="1" smtClean="0"/>
              <a:t>competence</a:t>
            </a:r>
            <a:r>
              <a:rPr lang="de-DE" dirty="0" smtClean="0"/>
              <a:t>)</a:t>
            </a:r>
          </a:p>
          <a:p>
            <a:pPr lvl="1">
              <a:buFont typeface="Arial" pitchFamily="34" charset="0"/>
              <a:buChar char="•"/>
            </a:pPr>
            <a:r>
              <a:rPr lang="de-DE" dirty="0" err="1"/>
              <a:t>f</a:t>
            </a:r>
            <a:r>
              <a:rPr lang="de-DE" dirty="0" err="1" smtClean="0"/>
              <a:t>ree</a:t>
            </a:r>
            <a:r>
              <a:rPr lang="de-DE" dirty="0" smtClean="0"/>
              <a:t>, </a:t>
            </a:r>
            <a:r>
              <a:rPr lang="de-DE" dirty="0" err="1" smtClean="0"/>
              <a:t>skillful</a:t>
            </a:r>
            <a:r>
              <a:rPr lang="de-DE" dirty="0" smtClean="0"/>
              <a:t> </a:t>
            </a:r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palmcards</a:t>
            </a:r>
            <a:endParaRPr lang="de-DE" dirty="0" smtClean="0"/>
          </a:p>
          <a:p>
            <a:pPr lvl="1">
              <a:buFont typeface="Arial" pitchFamily="34" charset="0"/>
              <a:buChar char="•"/>
            </a:pPr>
            <a:r>
              <a:rPr lang="de-DE" dirty="0" err="1"/>
              <a:t>c</a:t>
            </a:r>
            <a:r>
              <a:rPr lang="de-DE" dirty="0" err="1" smtClean="0"/>
              <a:t>omprehensible</a:t>
            </a:r>
            <a:r>
              <a:rPr lang="de-DE" dirty="0" smtClean="0"/>
              <a:t>, </a:t>
            </a:r>
            <a:r>
              <a:rPr lang="de-DE" dirty="0" err="1" smtClean="0"/>
              <a:t>correct</a:t>
            </a:r>
            <a:r>
              <a:rPr lang="de-DE" dirty="0" smtClean="0"/>
              <a:t>, </a:t>
            </a:r>
            <a:r>
              <a:rPr lang="de-DE" dirty="0" err="1" smtClean="0"/>
              <a:t>suitable</a:t>
            </a:r>
            <a:r>
              <a:rPr lang="de-DE" dirty="0" smtClean="0"/>
              <a:t> </a:t>
            </a:r>
            <a:r>
              <a:rPr lang="de-DE" dirty="0" err="1" smtClean="0"/>
              <a:t>language</a:t>
            </a:r>
            <a:endParaRPr lang="de-DE" dirty="0" smtClean="0"/>
          </a:p>
          <a:p>
            <a:pPr lvl="1">
              <a:buFont typeface="Arial" pitchFamily="34" charset="0"/>
              <a:buChar char="•"/>
            </a:pPr>
            <a:r>
              <a:rPr lang="de-DE" dirty="0" err="1"/>
              <a:t>f</a:t>
            </a:r>
            <a:r>
              <a:rPr lang="de-DE" dirty="0" err="1" smtClean="0"/>
              <a:t>luency</a:t>
            </a:r>
            <a:endParaRPr lang="de-DE" dirty="0" smtClean="0"/>
          </a:p>
          <a:p>
            <a:pPr lvl="1">
              <a:buFont typeface="Arial" pitchFamily="34" charset="0"/>
              <a:buChar char="•"/>
            </a:pPr>
            <a:r>
              <a:rPr lang="de-DE" dirty="0" err="1"/>
              <a:t>e</a:t>
            </a:r>
            <a:r>
              <a:rPr lang="de-DE" dirty="0" err="1" smtClean="0"/>
              <a:t>loquence</a:t>
            </a:r>
            <a:endParaRPr lang="de-DE" dirty="0" smtClean="0"/>
          </a:p>
          <a:p>
            <a:pPr lvl="1">
              <a:buFont typeface="Arial" pitchFamily="34" charset="0"/>
              <a:buChar char="•"/>
            </a:pPr>
            <a:r>
              <a:rPr lang="de-DE" dirty="0" err="1"/>
              <a:t>a</a:t>
            </a:r>
            <a:r>
              <a:rPr lang="de-DE" dirty="0" err="1" smtClean="0"/>
              <a:t>bility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dirty="0" err="1" smtClean="0"/>
              <a:t>rhetorical</a:t>
            </a:r>
            <a:r>
              <a:rPr lang="de-DE" dirty="0" smtClean="0"/>
              <a:t> </a:t>
            </a:r>
            <a:r>
              <a:rPr lang="de-DE" dirty="0" err="1" smtClean="0"/>
              <a:t>means</a:t>
            </a:r>
            <a:endParaRPr lang="de-DE" dirty="0"/>
          </a:p>
          <a:p>
            <a:pPr marL="0" indent="0">
              <a:lnSpc>
                <a:spcPct val="150000"/>
              </a:lnSpc>
              <a:buNone/>
            </a:pPr>
            <a:r>
              <a:rPr lang="de-DE" dirty="0" smtClean="0"/>
              <a:t>The </a:t>
            </a:r>
            <a:r>
              <a:rPr lang="de-DE" dirty="0" err="1" smtClean="0"/>
              <a:t>appropriate</a:t>
            </a:r>
            <a:r>
              <a:rPr lang="de-DE" dirty="0" smtClean="0"/>
              <a:t> </a:t>
            </a:r>
            <a:r>
              <a:rPr lang="de-DE" dirty="0" err="1" smtClean="0"/>
              <a:t>manner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bearing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speaker</a:t>
            </a:r>
            <a:endParaRPr lang="de-DE" dirty="0" smtClean="0"/>
          </a:p>
          <a:p>
            <a:pPr lvl="1">
              <a:buFont typeface="Arial" pitchFamily="34" charset="0"/>
              <a:buChar char="•"/>
            </a:pPr>
            <a:r>
              <a:rPr lang="de-DE" dirty="0" err="1"/>
              <a:t>b</a:t>
            </a:r>
            <a:r>
              <a:rPr lang="de-DE" dirty="0" err="1" smtClean="0"/>
              <a:t>ody</a:t>
            </a:r>
            <a:r>
              <a:rPr lang="de-DE" dirty="0" smtClean="0"/>
              <a:t> </a:t>
            </a:r>
            <a:r>
              <a:rPr lang="de-DE" dirty="0" err="1" smtClean="0"/>
              <a:t>language</a:t>
            </a:r>
            <a:endParaRPr lang="de-DE" dirty="0" smtClean="0"/>
          </a:p>
          <a:p>
            <a:pPr lvl="1">
              <a:buFont typeface="Arial" pitchFamily="34" charset="0"/>
              <a:buChar char="•"/>
            </a:pPr>
            <a:r>
              <a:rPr lang="de-DE" dirty="0"/>
              <a:t>p</a:t>
            </a:r>
            <a:r>
              <a:rPr lang="de-DE" dirty="0" smtClean="0"/>
              <a:t>ositive </a:t>
            </a:r>
            <a:r>
              <a:rPr lang="de-DE" dirty="0" err="1" smtClean="0"/>
              <a:t>relationship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audience</a:t>
            </a:r>
            <a:endParaRPr lang="de-DE" dirty="0" smtClean="0"/>
          </a:p>
          <a:p>
            <a:pPr lvl="1">
              <a:buFont typeface="Arial" pitchFamily="34" charset="0"/>
              <a:buChar char="•"/>
            </a:pPr>
            <a:r>
              <a:rPr lang="de-DE" dirty="0" err="1" smtClean="0"/>
              <a:t>courtesy</a:t>
            </a:r>
            <a:r>
              <a:rPr lang="de-DE" dirty="0" smtClean="0"/>
              <a:t> </a:t>
            </a:r>
            <a:r>
              <a:rPr lang="de-DE" dirty="0" err="1" smtClean="0"/>
              <a:t>towards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opposing</a:t>
            </a:r>
            <a:r>
              <a:rPr lang="de-DE" dirty="0" smtClean="0"/>
              <a:t> </a:t>
            </a:r>
            <a:r>
              <a:rPr lang="de-DE" dirty="0" err="1" smtClean="0"/>
              <a:t>team</a:t>
            </a:r>
            <a:endParaRPr lang="de-DE" dirty="0" smtClean="0"/>
          </a:p>
          <a:p>
            <a:pPr marL="457200" lvl="1" indent="0">
              <a:buNone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14749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196752"/>
            <a:ext cx="8507288" cy="3384376"/>
          </a:xfrm>
        </p:spPr>
        <p:txBody>
          <a:bodyPr/>
          <a:lstStyle/>
          <a:p>
            <a:pPr marL="0" indent="0">
              <a:buNone/>
            </a:pPr>
            <a:r>
              <a:rPr lang="de-DE" b="1" i="1" dirty="0" smtClean="0"/>
              <a:t>Content</a:t>
            </a:r>
          </a:p>
          <a:p>
            <a:pPr marL="0" indent="0">
              <a:buNone/>
            </a:pPr>
            <a:r>
              <a:rPr lang="de-DE" sz="3000" dirty="0" err="1" smtClean="0"/>
              <a:t>Weight</a:t>
            </a:r>
            <a:r>
              <a:rPr lang="de-DE" sz="3000" dirty="0" smtClean="0"/>
              <a:t>, </a:t>
            </a:r>
            <a:r>
              <a:rPr lang="de-DE" sz="3000" dirty="0" err="1" smtClean="0"/>
              <a:t>consistency</a:t>
            </a:r>
            <a:r>
              <a:rPr lang="de-DE" sz="3000" dirty="0" smtClean="0"/>
              <a:t> </a:t>
            </a:r>
            <a:r>
              <a:rPr lang="de-DE" sz="3000" dirty="0" err="1" smtClean="0"/>
              <a:t>and</a:t>
            </a:r>
            <a:r>
              <a:rPr lang="de-DE" sz="3000" dirty="0" smtClean="0"/>
              <a:t> </a:t>
            </a:r>
            <a:r>
              <a:rPr lang="de-DE" sz="3000" dirty="0" err="1" smtClean="0"/>
              <a:t>quality</a:t>
            </a:r>
            <a:r>
              <a:rPr lang="de-DE" sz="3000" dirty="0" smtClean="0"/>
              <a:t> </a:t>
            </a:r>
            <a:r>
              <a:rPr lang="de-DE" sz="3000" dirty="0" err="1" smtClean="0"/>
              <a:t>of</a:t>
            </a:r>
            <a:r>
              <a:rPr lang="de-DE" sz="3000" dirty="0" smtClean="0"/>
              <a:t> </a:t>
            </a:r>
            <a:r>
              <a:rPr lang="de-DE" sz="3000" dirty="0" err="1" smtClean="0"/>
              <a:t>the</a:t>
            </a:r>
            <a:r>
              <a:rPr lang="de-DE" sz="3000" dirty="0" smtClean="0"/>
              <a:t> </a:t>
            </a:r>
            <a:r>
              <a:rPr lang="de-DE" sz="3000" dirty="0" err="1" smtClean="0"/>
              <a:t>arguments</a:t>
            </a:r>
            <a:endParaRPr lang="de-DE" sz="3000" dirty="0" smtClean="0"/>
          </a:p>
          <a:p>
            <a:pPr lvl="1">
              <a:buFont typeface="Arial" pitchFamily="34" charset="0"/>
              <a:buChar char="•"/>
            </a:pPr>
            <a:r>
              <a:rPr lang="de-DE" sz="2600" dirty="0" err="1"/>
              <a:t>b</a:t>
            </a:r>
            <a:r>
              <a:rPr lang="de-DE" sz="2600" dirty="0" err="1" smtClean="0"/>
              <a:t>alance</a:t>
            </a:r>
            <a:r>
              <a:rPr lang="de-DE" sz="2600" dirty="0" smtClean="0"/>
              <a:t>: </a:t>
            </a:r>
            <a:r>
              <a:rPr lang="de-DE" sz="2600" dirty="0" err="1" smtClean="0"/>
              <a:t>logical</a:t>
            </a:r>
            <a:r>
              <a:rPr lang="de-DE" sz="2600" dirty="0" smtClean="0"/>
              <a:t> </a:t>
            </a:r>
            <a:r>
              <a:rPr lang="de-DE" sz="2600" dirty="0" err="1" smtClean="0"/>
              <a:t>order</a:t>
            </a:r>
            <a:endParaRPr lang="de-DE" sz="2600" dirty="0" smtClean="0"/>
          </a:p>
          <a:p>
            <a:pPr lvl="1">
              <a:buFont typeface="Arial" pitchFamily="34" charset="0"/>
              <a:buChar char="•"/>
            </a:pPr>
            <a:r>
              <a:rPr lang="de-DE" sz="2600" dirty="0" err="1"/>
              <a:t>s</a:t>
            </a:r>
            <a:r>
              <a:rPr lang="de-DE" sz="2600" dirty="0" err="1" smtClean="0"/>
              <a:t>trength</a:t>
            </a:r>
            <a:r>
              <a:rPr lang="de-DE" sz="2600" dirty="0" smtClean="0"/>
              <a:t>: </a:t>
            </a:r>
            <a:r>
              <a:rPr lang="de-DE" sz="2600" dirty="0" err="1" smtClean="0"/>
              <a:t>relevance</a:t>
            </a:r>
            <a:r>
              <a:rPr lang="de-DE" sz="2600" dirty="0" smtClean="0"/>
              <a:t>, </a:t>
            </a:r>
            <a:r>
              <a:rPr lang="de-DE" sz="2600" dirty="0" err="1" smtClean="0"/>
              <a:t>significance</a:t>
            </a:r>
            <a:endParaRPr lang="de-DE" sz="2600" dirty="0"/>
          </a:p>
          <a:p>
            <a:pPr lvl="1">
              <a:buFont typeface="Arial" pitchFamily="34" charset="0"/>
              <a:buChar char="•"/>
            </a:pPr>
            <a:r>
              <a:rPr lang="de-DE" sz="2600" dirty="0" err="1"/>
              <a:t>v</a:t>
            </a:r>
            <a:r>
              <a:rPr lang="de-DE" sz="2600" dirty="0" err="1" smtClean="0"/>
              <a:t>alidity</a:t>
            </a:r>
            <a:r>
              <a:rPr lang="de-DE" sz="2600" dirty="0" smtClean="0"/>
              <a:t>: </a:t>
            </a:r>
            <a:r>
              <a:rPr lang="de-DE" sz="2600" dirty="0" err="1" smtClean="0"/>
              <a:t>appropriate</a:t>
            </a:r>
            <a:r>
              <a:rPr lang="de-DE" sz="2600" dirty="0" smtClean="0"/>
              <a:t> </a:t>
            </a:r>
            <a:r>
              <a:rPr lang="de-DE" sz="2600" dirty="0" err="1" smtClean="0"/>
              <a:t>support</a:t>
            </a:r>
            <a:r>
              <a:rPr lang="de-DE" sz="2600" dirty="0" smtClean="0"/>
              <a:t> </a:t>
            </a:r>
            <a:r>
              <a:rPr lang="de-DE" sz="2600" dirty="0" err="1" smtClean="0"/>
              <a:t>and</a:t>
            </a:r>
            <a:r>
              <a:rPr lang="de-DE" sz="2600" dirty="0" smtClean="0"/>
              <a:t> </a:t>
            </a:r>
            <a:r>
              <a:rPr lang="de-DE" sz="2600" dirty="0" err="1" smtClean="0"/>
              <a:t>convincing</a:t>
            </a:r>
            <a:r>
              <a:rPr lang="de-DE" sz="2600" dirty="0" smtClean="0"/>
              <a:t> </a:t>
            </a:r>
            <a:r>
              <a:rPr lang="de-DE" sz="2600" dirty="0" err="1" smtClean="0"/>
              <a:t>examples</a:t>
            </a:r>
            <a:endParaRPr lang="de-DE" sz="2600" dirty="0"/>
          </a:p>
        </p:txBody>
      </p:sp>
    </p:spTree>
    <p:extLst>
      <p:ext uri="{BB962C8B-B14F-4D97-AF65-F5344CB8AC3E}">
        <p14:creationId xmlns:p14="http://schemas.microsoft.com/office/powerpoint/2010/main" val="214383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163062" y="548680"/>
            <a:ext cx="54006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i="1" dirty="0" smtClean="0"/>
              <a:t>SPERM</a:t>
            </a:r>
          </a:p>
          <a:p>
            <a:r>
              <a:rPr lang="de-DE" sz="2600" dirty="0" smtClean="0"/>
              <a:t>S: </a:t>
            </a:r>
            <a:r>
              <a:rPr lang="de-DE" sz="2600" dirty="0" err="1" smtClean="0"/>
              <a:t>Social</a:t>
            </a:r>
            <a:r>
              <a:rPr lang="de-DE" sz="2600" dirty="0" smtClean="0"/>
              <a:t> </a:t>
            </a:r>
            <a:r>
              <a:rPr lang="de-DE" sz="2600" dirty="0" err="1" smtClean="0"/>
              <a:t>issues</a:t>
            </a:r>
            <a:endParaRPr lang="de-DE" sz="2600" dirty="0"/>
          </a:p>
          <a:p>
            <a:r>
              <a:rPr lang="de-DE" sz="2600" dirty="0" smtClean="0"/>
              <a:t>P: Politics</a:t>
            </a:r>
          </a:p>
          <a:p>
            <a:r>
              <a:rPr lang="de-DE" sz="2600" dirty="0" smtClean="0"/>
              <a:t>E: Economy</a:t>
            </a:r>
          </a:p>
          <a:p>
            <a:r>
              <a:rPr lang="de-DE" sz="2600" dirty="0" smtClean="0"/>
              <a:t>E: Environment</a:t>
            </a:r>
          </a:p>
          <a:p>
            <a:r>
              <a:rPr lang="de-DE" sz="2600" dirty="0" smtClean="0"/>
              <a:t>E: </a:t>
            </a:r>
            <a:r>
              <a:rPr lang="de-DE" sz="2600" dirty="0" err="1" smtClean="0"/>
              <a:t>Ethics</a:t>
            </a:r>
            <a:endParaRPr lang="de-DE" sz="2600" dirty="0" smtClean="0"/>
          </a:p>
          <a:p>
            <a:r>
              <a:rPr lang="de-DE" sz="2600" dirty="0" smtClean="0"/>
              <a:t>R: Religion</a:t>
            </a:r>
          </a:p>
          <a:p>
            <a:r>
              <a:rPr lang="de-DE" sz="2600" dirty="0" smtClean="0"/>
              <a:t>M: Moral </a:t>
            </a:r>
            <a:r>
              <a:rPr lang="de-DE" sz="2600" dirty="0" err="1" smtClean="0"/>
              <a:t>issues</a:t>
            </a:r>
            <a:endParaRPr lang="de-DE" sz="2600" dirty="0"/>
          </a:p>
        </p:txBody>
      </p:sp>
      <p:sp>
        <p:nvSpPr>
          <p:cNvPr id="5" name="Textfeld 4"/>
          <p:cNvSpPr txBox="1"/>
          <p:nvPr/>
        </p:nvSpPr>
        <p:spPr>
          <a:xfrm>
            <a:off x="1181783" y="4333321"/>
            <a:ext cx="54006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i="1" dirty="0" smtClean="0"/>
              <a:t>ARE</a:t>
            </a:r>
          </a:p>
          <a:p>
            <a:r>
              <a:rPr lang="de-DE" sz="2600" dirty="0" smtClean="0"/>
              <a:t>A: Argument</a:t>
            </a:r>
          </a:p>
          <a:p>
            <a:r>
              <a:rPr lang="de-DE" sz="2600" dirty="0" smtClean="0"/>
              <a:t>R: </a:t>
            </a:r>
            <a:r>
              <a:rPr lang="de-DE" sz="2600" dirty="0" err="1" smtClean="0"/>
              <a:t>Reason</a:t>
            </a:r>
            <a:endParaRPr lang="de-DE" sz="2600" dirty="0" smtClean="0"/>
          </a:p>
          <a:p>
            <a:r>
              <a:rPr lang="de-DE" sz="2600" dirty="0" smtClean="0"/>
              <a:t>E: </a:t>
            </a:r>
            <a:r>
              <a:rPr lang="de-DE" sz="2600" dirty="0" err="1" smtClean="0"/>
              <a:t>Example</a:t>
            </a:r>
            <a:endParaRPr lang="de-DE" sz="2600" dirty="0" smtClean="0"/>
          </a:p>
        </p:txBody>
      </p:sp>
    </p:spTree>
    <p:extLst>
      <p:ext uri="{BB962C8B-B14F-4D97-AF65-F5344CB8AC3E}">
        <p14:creationId xmlns:p14="http://schemas.microsoft.com/office/powerpoint/2010/main" val="55471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0344" y="2060848"/>
            <a:ext cx="8229600" cy="4425355"/>
          </a:xfrm>
        </p:spPr>
        <p:txBody>
          <a:bodyPr/>
          <a:lstStyle/>
          <a:p>
            <a:pPr marL="0" indent="0" algn="ctr">
              <a:buNone/>
            </a:pPr>
            <a:r>
              <a:rPr lang="de-DE" sz="3600" b="1" dirty="0" smtClean="0"/>
              <a:t>Ladies </a:t>
            </a:r>
            <a:r>
              <a:rPr lang="de-DE" sz="3600" b="1" dirty="0" err="1" smtClean="0"/>
              <a:t>and</a:t>
            </a:r>
            <a:r>
              <a:rPr lang="de-DE" sz="3600" b="1" dirty="0" smtClean="0"/>
              <a:t> </a:t>
            </a:r>
            <a:r>
              <a:rPr lang="de-DE" sz="3600" b="1" dirty="0" err="1" smtClean="0"/>
              <a:t>gentlemen</a:t>
            </a:r>
            <a:r>
              <a:rPr lang="de-DE" sz="3600" b="1" dirty="0" smtClean="0"/>
              <a:t>, </a:t>
            </a:r>
            <a:r>
              <a:rPr lang="de-DE" sz="3600" b="1" dirty="0" err="1" smtClean="0"/>
              <a:t>the</a:t>
            </a:r>
            <a:r>
              <a:rPr lang="de-DE" sz="3600" b="1" dirty="0" smtClean="0"/>
              <a:t> </a:t>
            </a:r>
            <a:r>
              <a:rPr lang="de-DE" sz="3600" b="1" dirty="0" err="1" smtClean="0"/>
              <a:t>proposition</a:t>
            </a:r>
            <a:r>
              <a:rPr lang="de-DE" sz="3600" b="1" dirty="0" smtClean="0"/>
              <a:t> </a:t>
            </a:r>
            <a:r>
              <a:rPr lang="de-DE" sz="3600" b="1" dirty="0" err="1" smtClean="0"/>
              <a:t>believes</a:t>
            </a:r>
            <a:r>
              <a:rPr lang="de-DE" sz="3600" b="1" dirty="0" smtClean="0"/>
              <a:t> </a:t>
            </a:r>
            <a:r>
              <a:rPr lang="de-DE" sz="3600" b="1" dirty="0" err="1" smtClean="0"/>
              <a:t>that</a:t>
            </a:r>
            <a:r>
              <a:rPr lang="de-DE" sz="3600" b="1" dirty="0" smtClean="0"/>
              <a:t> </a:t>
            </a:r>
            <a:r>
              <a:rPr lang="de-DE" sz="3600" b="1" dirty="0" err="1" smtClean="0"/>
              <a:t>debating</a:t>
            </a:r>
            <a:r>
              <a:rPr lang="de-DE" sz="3600" b="1" smtClean="0"/>
              <a:t> is</a:t>
            </a:r>
            <a:r>
              <a:rPr lang="de-DE" sz="3600" b="1" dirty="0" smtClean="0"/>
              <a:t> </a:t>
            </a:r>
            <a:r>
              <a:rPr lang="de-DE" sz="3600" b="1" dirty="0" err="1" smtClean="0"/>
              <a:t>the</a:t>
            </a:r>
            <a:r>
              <a:rPr lang="de-DE" sz="3600" b="1" dirty="0" smtClean="0"/>
              <a:t> </a:t>
            </a:r>
            <a:r>
              <a:rPr lang="de-DE" sz="3600" b="1" dirty="0" err="1" smtClean="0"/>
              <a:t>best</a:t>
            </a:r>
            <a:r>
              <a:rPr lang="de-DE" sz="3600" b="1" dirty="0" smtClean="0"/>
              <a:t> </a:t>
            </a:r>
            <a:r>
              <a:rPr lang="de-DE" sz="3600" b="1" dirty="0" err="1" smtClean="0"/>
              <a:t>way</a:t>
            </a:r>
            <a:r>
              <a:rPr lang="de-DE" sz="3600" b="1" dirty="0" smtClean="0"/>
              <a:t> </a:t>
            </a:r>
            <a:r>
              <a:rPr lang="de-DE" sz="3600" b="1" dirty="0" err="1" smtClean="0"/>
              <a:t>of</a:t>
            </a:r>
            <a:r>
              <a:rPr lang="de-DE" sz="3600" b="1" dirty="0" smtClean="0"/>
              <a:t> </a:t>
            </a:r>
            <a:r>
              <a:rPr lang="de-DE" sz="3600" b="1" dirty="0" err="1" smtClean="0"/>
              <a:t>developing</a:t>
            </a:r>
            <a:r>
              <a:rPr lang="de-DE" sz="3600" b="1" dirty="0" smtClean="0"/>
              <a:t> </a:t>
            </a:r>
            <a:r>
              <a:rPr lang="de-DE" sz="3600" b="1" dirty="0" err="1" smtClean="0"/>
              <a:t>the</a:t>
            </a:r>
            <a:r>
              <a:rPr lang="de-DE" sz="3600" b="1" dirty="0" smtClean="0"/>
              <a:t> </a:t>
            </a:r>
            <a:r>
              <a:rPr lang="de-DE" sz="3600" b="1" dirty="0" err="1" smtClean="0"/>
              <a:t>students</a:t>
            </a:r>
            <a:r>
              <a:rPr lang="de-DE" sz="3600" b="1" dirty="0" smtClean="0"/>
              <a:t>‘ </a:t>
            </a:r>
            <a:r>
              <a:rPr lang="de-DE" sz="3600" b="1" dirty="0" err="1" smtClean="0"/>
              <a:t>speaking</a:t>
            </a:r>
            <a:r>
              <a:rPr lang="de-DE" sz="3600" b="1" dirty="0" smtClean="0"/>
              <a:t>, </a:t>
            </a:r>
            <a:r>
              <a:rPr lang="de-DE" sz="3600" b="1" dirty="0" err="1" smtClean="0"/>
              <a:t>listening</a:t>
            </a:r>
            <a:r>
              <a:rPr lang="de-DE" sz="3600" b="1" dirty="0"/>
              <a:t>,</a:t>
            </a:r>
            <a:r>
              <a:rPr lang="de-DE" sz="3600" b="1" dirty="0" smtClean="0"/>
              <a:t> </a:t>
            </a:r>
            <a:r>
              <a:rPr lang="de-DE" sz="3600" b="1" dirty="0" err="1" smtClean="0"/>
              <a:t>presentational</a:t>
            </a:r>
            <a:r>
              <a:rPr lang="de-DE" sz="3600" b="1" dirty="0" smtClean="0"/>
              <a:t>, </a:t>
            </a:r>
            <a:r>
              <a:rPr lang="de-DE" sz="3600" b="1" dirty="0" err="1" smtClean="0"/>
              <a:t>social</a:t>
            </a:r>
            <a:r>
              <a:rPr lang="de-DE" sz="3600" b="1" dirty="0" smtClean="0"/>
              <a:t> </a:t>
            </a:r>
            <a:r>
              <a:rPr lang="de-DE" sz="3600" b="1" dirty="0" err="1" smtClean="0"/>
              <a:t>and</a:t>
            </a:r>
            <a:r>
              <a:rPr lang="de-DE" sz="3600" b="1" dirty="0" smtClean="0"/>
              <a:t> </a:t>
            </a:r>
            <a:r>
              <a:rPr lang="de-DE" sz="3600" b="1" dirty="0" err="1" smtClean="0"/>
              <a:t>intercultural</a:t>
            </a:r>
            <a:r>
              <a:rPr lang="de-DE" sz="3600" b="1" dirty="0" smtClean="0"/>
              <a:t> </a:t>
            </a:r>
            <a:r>
              <a:rPr lang="de-DE" sz="3600" b="1" dirty="0" err="1" smtClean="0"/>
              <a:t>skills</a:t>
            </a:r>
            <a:r>
              <a:rPr lang="de-DE" sz="3600" b="1" dirty="0" smtClean="0"/>
              <a:t> </a:t>
            </a:r>
            <a:r>
              <a:rPr lang="de-DE" dirty="0" smtClean="0"/>
              <a:t>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9424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DE" b="1" dirty="0" smtClean="0"/>
              <a:t>The World Schools </a:t>
            </a:r>
            <a:r>
              <a:rPr lang="de-DE" b="1" dirty="0" err="1" smtClean="0"/>
              <a:t>Debate</a:t>
            </a:r>
            <a:r>
              <a:rPr lang="de-DE" b="1" dirty="0" smtClean="0"/>
              <a:t> Format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3600" b="1" dirty="0" err="1" smtClean="0"/>
              <a:t>What</a:t>
            </a:r>
            <a:r>
              <a:rPr lang="de-DE" sz="3600" b="1" dirty="0" smtClean="0"/>
              <a:t> </a:t>
            </a:r>
            <a:r>
              <a:rPr lang="de-DE" sz="3600" b="1" dirty="0" err="1" smtClean="0"/>
              <a:t>to</a:t>
            </a:r>
            <a:r>
              <a:rPr lang="de-DE" sz="3600" b="1" dirty="0" smtClean="0"/>
              <a:t> </a:t>
            </a:r>
            <a:r>
              <a:rPr lang="de-DE" sz="3600" b="1" dirty="0" err="1" smtClean="0"/>
              <a:t>debate</a:t>
            </a:r>
            <a:r>
              <a:rPr lang="de-DE" sz="3600" b="1" dirty="0" smtClean="0"/>
              <a:t> </a:t>
            </a:r>
            <a:r>
              <a:rPr lang="de-DE" sz="3600" b="1" dirty="0" err="1" smtClean="0"/>
              <a:t>about</a:t>
            </a:r>
            <a:r>
              <a:rPr lang="de-DE" sz="3600" b="1" dirty="0" smtClean="0"/>
              <a:t>: </a:t>
            </a:r>
            <a:r>
              <a:rPr lang="de-DE" sz="3600" b="1" dirty="0" err="1" smtClean="0"/>
              <a:t>the</a:t>
            </a:r>
            <a:r>
              <a:rPr lang="de-DE" sz="3600" b="1" dirty="0" smtClean="0"/>
              <a:t> </a:t>
            </a:r>
            <a:r>
              <a:rPr lang="de-DE" sz="3600" b="1" dirty="0" err="1" smtClean="0"/>
              <a:t>motions</a:t>
            </a:r>
            <a:endParaRPr lang="de-DE" sz="3600" b="1" dirty="0" smtClean="0"/>
          </a:p>
          <a:p>
            <a:r>
              <a:rPr lang="de-DE" dirty="0" smtClean="0"/>
              <a:t>The </a:t>
            </a:r>
            <a:r>
              <a:rPr lang="de-DE" dirty="0" err="1" smtClean="0"/>
              <a:t>given</a:t>
            </a:r>
            <a:r>
              <a:rPr lang="de-DE" dirty="0" smtClean="0"/>
              <a:t> </a:t>
            </a:r>
            <a:r>
              <a:rPr lang="de-DE" dirty="0" err="1" smtClean="0"/>
              <a:t>topic</a:t>
            </a:r>
            <a:r>
              <a:rPr lang="de-DE" dirty="0" smtClean="0"/>
              <a:t>, </a:t>
            </a:r>
            <a:r>
              <a:rPr lang="de-DE" dirty="0" err="1" smtClean="0"/>
              <a:t>which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known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motion</a:t>
            </a:r>
            <a:r>
              <a:rPr lang="de-DE" dirty="0" smtClean="0"/>
              <a:t>, </a:t>
            </a:r>
            <a:r>
              <a:rPr lang="de-DE" dirty="0" err="1" smtClean="0"/>
              <a:t>usually</a:t>
            </a:r>
            <a:r>
              <a:rPr lang="de-DE" dirty="0" smtClean="0"/>
              <a:t> </a:t>
            </a:r>
            <a:r>
              <a:rPr lang="de-DE" dirty="0" err="1" smtClean="0"/>
              <a:t>starts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„This </a:t>
            </a:r>
            <a:r>
              <a:rPr lang="de-DE" dirty="0" err="1" smtClean="0"/>
              <a:t>house</a:t>
            </a:r>
            <a:r>
              <a:rPr lang="de-DE" dirty="0" smtClean="0"/>
              <a:t> </a:t>
            </a:r>
            <a:r>
              <a:rPr lang="de-DE" dirty="0" err="1" smtClean="0"/>
              <a:t>believes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…“ (THBT), „ This </a:t>
            </a:r>
            <a:r>
              <a:rPr lang="de-DE" dirty="0" err="1" smtClean="0"/>
              <a:t>house</a:t>
            </a:r>
            <a:r>
              <a:rPr lang="de-DE" dirty="0" smtClean="0"/>
              <a:t> </a:t>
            </a:r>
            <a:r>
              <a:rPr lang="de-DE" dirty="0" err="1" smtClean="0"/>
              <a:t>would</a:t>
            </a:r>
            <a:r>
              <a:rPr lang="de-DE" dirty="0" smtClean="0"/>
              <a:t> …“ (THW), „This </a:t>
            </a:r>
            <a:r>
              <a:rPr lang="de-DE" dirty="0" err="1" smtClean="0"/>
              <a:t>house</a:t>
            </a:r>
            <a:r>
              <a:rPr lang="de-DE" dirty="0" smtClean="0"/>
              <a:t> …“ (TH).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6630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idx="1"/>
          </p:nvPr>
        </p:nvSpPr>
        <p:spPr>
          <a:xfrm>
            <a:off x="457200" y="1412775"/>
            <a:ext cx="8229600" cy="4464497"/>
          </a:xfrm>
        </p:spPr>
        <p:txBody>
          <a:bodyPr>
            <a:normAutofit fontScale="92500" lnSpcReduction="20000"/>
          </a:bodyPr>
          <a:lstStyle/>
          <a:p>
            <a:r>
              <a:rPr lang="de-DE" sz="3500" dirty="0" smtClean="0"/>
              <a:t>Motion </a:t>
            </a:r>
            <a:r>
              <a:rPr lang="de-DE" sz="3500" dirty="0" err="1" smtClean="0"/>
              <a:t>examples</a:t>
            </a:r>
            <a:endParaRPr lang="de-DE" sz="3500" dirty="0" smtClean="0"/>
          </a:p>
          <a:p>
            <a:endParaRPr lang="de-DE" dirty="0"/>
          </a:p>
          <a:p>
            <a:pPr lvl="1">
              <a:buFont typeface="Courier New" pitchFamily="49" charset="0"/>
              <a:buChar char="o"/>
            </a:pPr>
            <a:r>
              <a:rPr lang="en-US" dirty="0"/>
              <a:t>THBT there is too much advertising in sports 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THBT </a:t>
            </a:r>
            <a:r>
              <a:rPr lang="en-US" dirty="0"/>
              <a:t>all pupils should wear school uniforms </a:t>
            </a:r>
          </a:p>
          <a:p>
            <a:pPr lvl="1">
              <a:buFont typeface="Courier New" pitchFamily="49" charset="0"/>
              <a:buChar char="o"/>
            </a:pPr>
            <a:endParaRPr lang="de-DE" dirty="0"/>
          </a:p>
          <a:p>
            <a:pPr lvl="1">
              <a:buFont typeface="Courier New" pitchFamily="49" charset="0"/>
              <a:buChar char="o"/>
            </a:pPr>
            <a:r>
              <a:rPr lang="de-DE" dirty="0"/>
              <a:t>THB in </a:t>
            </a:r>
            <a:r>
              <a:rPr lang="de-DE" dirty="0" err="1"/>
              <a:t>patchwork</a:t>
            </a:r>
            <a:r>
              <a:rPr lang="de-DE" dirty="0"/>
              <a:t> </a:t>
            </a:r>
            <a:r>
              <a:rPr lang="de-DE" dirty="0" err="1"/>
              <a:t>families</a:t>
            </a:r>
            <a:r>
              <a:rPr lang="de-DE" dirty="0"/>
              <a:t> </a:t>
            </a:r>
          </a:p>
          <a:p>
            <a:pPr lvl="1">
              <a:buFont typeface="Courier New" pitchFamily="49" charset="0"/>
              <a:buChar char="o"/>
            </a:pPr>
            <a:r>
              <a:rPr lang="de-DE" dirty="0" smtClean="0"/>
              <a:t>THBT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computers</a:t>
            </a:r>
            <a:r>
              <a:rPr lang="de-DE" dirty="0" smtClean="0"/>
              <a:t> </a:t>
            </a:r>
            <a:r>
              <a:rPr lang="de-DE" dirty="0" err="1" smtClean="0"/>
              <a:t>better</a:t>
            </a:r>
            <a:r>
              <a:rPr lang="de-DE" dirty="0" smtClean="0"/>
              <a:t> </a:t>
            </a:r>
            <a:r>
              <a:rPr lang="de-DE" dirty="0" err="1" smtClean="0"/>
              <a:t>than</a:t>
            </a:r>
            <a:r>
              <a:rPr lang="de-DE" dirty="0" smtClean="0"/>
              <a:t> </a:t>
            </a:r>
            <a:r>
              <a:rPr lang="de-DE" dirty="0" err="1" smtClean="0"/>
              <a:t>books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learning</a:t>
            </a:r>
            <a:r>
              <a:rPr lang="de-DE" dirty="0" smtClean="0"/>
              <a:t>.</a:t>
            </a:r>
          </a:p>
          <a:p>
            <a:pPr lvl="1">
              <a:buFont typeface="Courier New" pitchFamily="49" charset="0"/>
              <a:buChar char="o"/>
            </a:pPr>
            <a:endParaRPr lang="de-DE" dirty="0"/>
          </a:p>
          <a:p>
            <a:pPr lvl="1">
              <a:buFont typeface="Courier New" pitchFamily="49" charset="0"/>
              <a:buChar char="o"/>
            </a:pPr>
            <a:r>
              <a:rPr lang="de-DE" dirty="0"/>
              <a:t>THW </a:t>
            </a:r>
            <a:r>
              <a:rPr lang="de-DE" dirty="0" err="1"/>
              <a:t>negotiate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terrorists</a:t>
            </a:r>
            <a:r>
              <a:rPr lang="de-DE" dirty="0"/>
              <a:t> 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THW </a:t>
            </a:r>
            <a:r>
              <a:rPr lang="en-US" dirty="0"/>
              <a:t>punish sports teams whose fans misbehave </a:t>
            </a:r>
          </a:p>
          <a:p>
            <a:pPr lvl="1">
              <a:buFont typeface="Courier New" pitchFamily="49" charset="0"/>
              <a:buChar char="o"/>
            </a:pPr>
            <a:endParaRPr lang="de-DE" dirty="0"/>
          </a:p>
          <a:p>
            <a:pPr lvl="1">
              <a:buFont typeface="Courier New" pitchFamily="49" charset="0"/>
              <a:buChar char="o"/>
            </a:pPr>
            <a:endParaRPr lang="de-DE" dirty="0" smtClean="0"/>
          </a:p>
          <a:p>
            <a:pPr marL="5715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935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marL="0" indent="0">
              <a:buNone/>
            </a:pPr>
            <a:r>
              <a:rPr lang="de-DE" sz="3600" b="1" dirty="0" err="1" smtClean="0"/>
              <a:t>Prepared</a:t>
            </a:r>
            <a:r>
              <a:rPr lang="de-DE" sz="3600" b="1" dirty="0" smtClean="0"/>
              <a:t> </a:t>
            </a:r>
            <a:r>
              <a:rPr lang="de-DE" sz="3600" b="1" dirty="0" err="1" smtClean="0"/>
              <a:t>and</a:t>
            </a:r>
            <a:r>
              <a:rPr lang="de-DE" sz="3600" b="1" dirty="0" smtClean="0"/>
              <a:t> </a:t>
            </a:r>
            <a:r>
              <a:rPr lang="de-DE" sz="3600" b="1" dirty="0" err="1" smtClean="0"/>
              <a:t>impromptu</a:t>
            </a:r>
            <a:r>
              <a:rPr lang="de-DE" sz="3600" b="1" dirty="0" smtClean="0"/>
              <a:t> </a:t>
            </a:r>
            <a:r>
              <a:rPr lang="de-DE" sz="3600" b="1" dirty="0" err="1" smtClean="0"/>
              <a:t>debates</a:t>
            </a:r>
            <a:endParaRPr lang="de-DE" sz="3600" b="1" dirty="0" smtClean="0"/>
          </a:p>
          <a:p>
            <a:r>
              <a:rPr lang="de-DE" i="1" dirty="0" err="1" smtClean="0"/>
              <a:t>Prepared</a:t>
            </a:r>
            <a:r>
              <a:rPr lang="de-DE" i="1" dirty="0" smtClean="0"/>
              <a:t> </a:t>
            </a:r>
            <a:r>
              <a:rPr lang="de-DE" i="1" dirty="0" err="1" smtClean="0"/>
              <a:t>debates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The </a:t>
            </a:r>
            <a:r>
              <a:rPr lang="de-DE" dirty="0" err="1" smtClean="0"/>
              <a:t>motions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announced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tournament</a:t>
            </a:r>
            <a:r>
              <a:rPr lang="de-DE" dirty="0" smtClean="0"/>
              <a:t> </a:t>
            </a:r>
            <a:r>
              <a:rPr lang="de-DE" smtClean="0"/>
              <a:t>participants</a:t>
            </a:r>
            <a:r>
              <a:rPr lang="de-DE" dirty="0" smtClean="0"/>
              <a:t> in </a:t>
            </a:r>
            <a:r>
              <a:rPr lang="de-DE" dirty="0" err="1" smtClean="0"/>
              <a:t>advance</a:t>
            </a:r>
            <a:r>
              <a:rPr lang="de-DE" dirty="0" smtClean="0"/>
              <a:t>. Teams </a:t>
            </a:r>
            <a:r>
              <a:rPr lang="de-DE" dirty="0" err="1" smtClean="0"/>
              <a:t>have</a:t>
            </a:r>
            <a:r>
              <a:rPr lang="de-DE" dirty="0" smtClean="0"/>
              <a:t> time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prepare</a:t>
            </a:r>
            <a:r>
              <a:rPr lang="de-DE" dirty="0" smtClean="0"/>
              <a:t> </a:t>
            </a:r>
            <a:r>
              <a:rPr lang="de-DE" dirty="0" err="1" smtClean="0"/>
              <a:t>their</a:t>
            </a:r>
            <a:r>
              <a:rPr lang="de-DE" dirty="0" smtClean="0"/>
              <a:t> </a:t>
            </a:r>
            <a:r>
              <a:rPr lang="de-DE" dirty="0" err="1" smtClean="0"/>
              <a:t>speeches</a:t>
            </a:r>
            <a:r>
              <a:rPr lang="de-DE" dirty="0" smtClean="0"/>
              <a:t>.</a:t>
            </a:r>
          </a:p>
          <a:p>
            <a:pPr marL="0" indent="0">
              <a:buNone/>
            </a:pPr>
            <a:endParaRPr lang="de-DE" dirty="0" smtClean="0"/>
          </a:p>
          <a:p>
            <a:r>
              <a:rPr lang="de-DE" i="1" dirty="0" smtClean="0"/>
              <a:t>Impromptu </a:t>
            </a:r>
            <a:r>
              <a:rPr lang="de-DE" i="1" dirty="0" err="1" smtClean="0"/>
              <a:t>debates</a:t>
            </a: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The </a:t>
            </a:r>
            <a:r>
              <a:rPr lang="de-DE" dirty="0" err="1" smtClean="0"/>
              <a:t>teams</a:t>
            </a:r>
            <a:r>
              <a:rPr lang="de-DE" dirty="0" smtClean="0"/>
              <a:t> </a:t>
            </a:r>
            <a:r>
              <a:rPr lang="de-DE" dirty="0" err="1" smtClean="0"/>
              <a:t>receive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motion</a:t>
            </a:r>
            <a:r>
              <a:rPr lang="de-DE" dirty="0" smtClean="0"/>
              <a:t> </a:t>
            </a:r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hour</a:t>
            </a:r>
            <a:r>
              <a:rPr lang="de-DE" dirty="0" smtClean="0"/>
              <a:t> </a:t>
            </a:r>
            <a:r>
              <a:rPr lang="de-DE" dirty="0" err="1" smtClean="0"/>
              <a:t>ahead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debate</a:t>
            </a:r>
            <a:r>
              <a:rPr lang="de-DE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72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de-DE" sz="3600" b="1" dirty="0" err="1" smtClean="0"/>
              <a:t>Course</a:t>
            </a:r>
            <a:r>
              <a:rPr lang="de-DE" sz="3600" b="1" dirty="0" smtClean="0"/>
              <a:t> </a:t>
            </a:r>
            <a:r>
              <a:rPr lang="de-DE" sz="3600" b="1" dirty="0" err="1" smtClean="0"/>
              <a:t>of</a:t>
            </a:r>
            <a:r>
              <a:rPr lang="de-DE" sz="3600" b="1" dirty="0" smtClean="0"/>
              <a:t> </a:t>
            </a:r>
            <a:r>
              <a:rPr lang="de-DE" sz="3600" b="1" dirty="0" err="1" smtClean="0"/>
              <a:t>the</a:t>
            </a:r>
            <a:r>
              <a:rPr lang="de-DE" sz="3600" b="1" dirty="0" smtClean="0"/>
              <a:t> </a:t>
            </a:r>
            <a:r>
              <a:rPr lang="de-DE" sz="3600" b="1" dirty="0" err="1" smtClean="0"/>
              <a:t>debate</a:t>
            </a:r>
            <a:r>
              <a:rPr lang="de-DE" sz="3600" b="1" dirty="0" smtClean="0"/>
              <a:t> </a:t>
            </a:r>
            <a:r>
              <a:rPr lang="de-DE" sz="3600" b="1" dirty="0" err="1" smtClean="0"/>
              <a:t>and</a:t>
            </a:r>
            <a:r>
              <a:rPr lang="de-DE" sz="3600" b="1" dirty="0" smtClean="0"/>
              <a:t> </a:t>
            </a:r>
            <a:r>
              <a:rPr lang="de-DE" sz="3600" b="1" dirty="0" err="1" smtClean="0"/>
              <a:t>timing</a:t>
            </a:r>
            <a:endParaRPr lang="de-DE" sz="3600" b="1" dirty="0" smtClean="0"/>
          </a:p>
          <a:p>
            <a:pPr marL="0" indent="0">
              <a:buNone/>
            </a:pPr>
            <a:r>
              <a:rPr lang="de-DE" b="1" i="1" dirty="0" smtClean="0"/>
              <a:t>Proposition </a:t>
            </a:r>
            <a:r>
              <a:rPr lang="de-DE" b="1" i="1" dirty="0" err="1" smtClean="0"/>
              <a:t>and</a:t>
            </a:r>
            <a:r>
              <a:rPr lang="de-DE" b="1" i="1" dirty="0" smtClean="0"/>
              <a:t> Opposition</a:t>
            </a:r>
          </a:p>
          <a:p>
            <a:r>
              <a:rPr lang="de-DE" dirty="0" smtClean="0"/>
              <a:t>The </a:t>
            </a:r>
            <a:r>
              <a:rPr lang="de-DE" i="1" dirty="0" smtClean="0"/>
              <a:t>Proposition</a:t>
            </a:r>
            <a:r>
              <a:rPr lang="de-DE" dirty="0" smtClean="0"/>
              <a:t> </a:t>
            </a:r>
            <a:r>
              <a:rPr lang="de-DE" dirty="0" err="1" smtClean="0"/>
              <a:t>defends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motion</a:t>
            </a:r>
            <a:r>
              <a:rPr lang="de-DE" dirty="0" smtClean="0"/>
              <a:t> </a:t>
            </a:r>
            <a:r>
              <a:rPr lang="de-DE" dirty="0" err="1" smtClean="0"/>
              <a:t>whereas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i="1" dirty="0" smtClean="0"/>
              <a:t>Opposition</a:t>
            </a:r>
            <a:r>
              <a:rPr lang="de-DE" dirty="0" smtClean="0"/>
              <a:t> </a:t>
            </a:r>
            <a:r>
              <a:rPr lang="de-DE" dirty="0" err="1" smtClean="0"/>
              <a:t>tries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rebut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refute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arguments</a:t>
            </a:r>
            <a:r>
              <a:rPr lang="de-DE" dirty="0" smtClean="0"/>
              <a:t> </a:t>
            </a:r>
            <a:r>
              <a:rPr lang="de-DE" dirty="0" err="1" smtClean="0"/>
              <a:t>given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Proposition, i.e.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destroy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Proposition‘s</a:t>
            </a:r>
            <a:r>
              <a:rPr lang="de-DE" dirty="0" smtClean="0"/>
              <a:t> </a:t>
            </a:r>
            <a:r>
              <a:rPr lang="de-DE" dirty="0" err="1" smtClean="0"/>
              <a:t>case</a:t>
            </a:r>
            <a:r>
              <a:rPr lang="de-DE" dirty="0" smtClean="0"/>
              <a:t>.</a:t>
            </a:r>
          </a:p>
          <a:p>
            <a:endParaRPr lang="de-DE" dirty="0"/>
          </a:p>
          <a:p>
            <a:r>
              <a:rPr lang="de-DE" dirty="0" smtClean="0"/>
              <a:t>The </a:t>
            </a:r>
            <a:r>
              <a:rPr lang="de-DE" dirty="0" err="1" smtClean="0"/>
              <a:t>side</a:t>
            </a:r>
            <a:r>
              <a:rPr lang="de-DE" dirty="0" smtClean="0"/>
              <a:t> </a:t>
            </a:r>
            <a:r>
              <a:rPr lang="de-DE" dirty="0" err="1" smtClean="0"/>
              <a:t>teams</a:t>
            </a:r>
            <a:r>
              <a:rPr lang="de-DE" dirty="0" smtClean="0"/>
              <a:t> </a:t>
            </a:r>
            <a:r>
              <a:rPr lang="de-DE" dirty="0" err="1" smtClean="0"/>
              <a:t>debate</a:t>
            </a:r>
            <a:r>
              <a:rPr lang="de-DE" dirty="0" smtClean="0"/>
              <a:t> on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determined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tournament</a:t>
            </a:r>
            <a:r>
              <a:rPr lang="de-DE" dirty="0" smtClean="0"/>
              <a:t> </a:t>
            </a:r>
            <a:r>
              <a:rPr lang="de-DE" dirty="0" err="1" smtClean="0"/>
              <a:t>draw</a:t>
            </a:r>
            <a:r>
              <a:rPr lang="de-DE" dirty="0" smtClean="0"/>
              <a:t>.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241325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3356992"/>
          </a:xfrm>
        </p:spPr>
        <p:txBody>
          <a:bodyPr/>
          <a:lstStyle/>
          <a:p>
            <a:pPr marL="0" indent="0">
              <a:buNone/>
            </a:pPr>
            <a:r>
              <a:rPr lang="de-DE" b="1" i="1" dirty="0" smtClean="0"/>
              <a:t>Duration </a:t>
            </a:r>
            <a:r>
              <a:rPr lang="de-DE" b="1" i="1" dirty="0" err="1" smtClean="0"/>
              <a:t>of</a:t>
            </a:r>
            <a:r>
              <a:rPr lang="de-DE" b="1" i="1" dirty="0" smtClean="0"/>
              <a:t> </a:t>
            </a:r>
            <a:r>
              <a:rPr lang="de-DE" b="1" i="1" dirty="0" err="1" smtClean="0"/>
              <a:t>speeches</a:t>
            </a:r>
            <a:endParaRPr lang="de-DE" i="1" dirty="0" smtClean="0"/>
          </a:p>
          <a:p>
            <a:pPr marL="0" indent="0">
              <a:buNone/>
            </a:pPr>
            <a:r>
              <a:rPr lang="de-DE" dirty="0" smtClean="0"/>
              <a:t>Every </a:t>
            </a:r>
            <a:r>
              <a:rPr lang="de-DE" dirty="0" err="1" smtClean="0"/>
              <a:t>team</a:t>
            </a:r>
            <a:r>
              <a:rPr lang="de-DE" dirty="0" smtClean="0"/>
              <a:t> </a:t>
            </a:r>
            <a:r>
              <a:rPr lang="de-DE" dirty="0" err="1" smtClean="0"/>
              <a:t>presents</a:t>
            </a:r>
            <a:r>
              <a:rPr lang="de-DE" dirty="0" smtClean="0"/>
              <a:t> </a:t>
            </a:r>
            <a:r>
              <a:rPr lang="de-DE" u="sng" dirty="0" smtClean="0"/>
              <a:t>3 </a:t>
            </a:r>
            <a:r>
              <a:rPr lang="de-DE" u="sng" dirty="0" err="1" smtClean="0"/>
              <a:t>speeches</a:t>
            </a:r>
            <a:r>
              <a:rPr lang="de-DE" u="sng" dirty="0" smtClean="0"/>
              <a:t> </a:t>
            </a:r>
            <a:r>
              <a:rPr lang="de-DE" u="sng" dirty="0" err="1" smtClean="0"/>
              <a:t>of</a:t>
            </a:r>
            <a:r>
              <a:rPr lang="de-DE" u="sng" dirty="0" smtClean="0"/>
              <a:t> 6 </a:t>
            </a:r>
            <a:r>
              <a:rPr lang="de-DE" u="sng" dirty="0" err="1" smtClean="0"/>
              <a:t>minutes</a:t>
            </a:r>
            <a:r>
              <a:rPr lang="de-DE" u="sng" dirty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u="sng" dirty="0" smtClean="0"/>
              <a:t>1 </a:t>
            </a:r>
            <a:r>
              <a:rPr lang="de-DE" u="sng" dirty="0" err="1" smtClean="0"/>
              <a:t>reply</a:t>
            </a:r>
            <a:r>
              <a:rPr lang="de-DE" u="sng" dirty="0" smtClean="0"/>
              <a:t> </a:t>
            </a:r>
            <a:r>
              <a:rPr lang="de-DE" u="sng" dirty="0" err="1" smtClean="0"/>
              <a:t>speech</a:t>
            </a:r>
            <a:r>
              <a:rPr lang="de-DE" u="sng" dirty="0" smtClean="0"/>
              <a:t> </a:t>
            </a:r>
            <a:r>
              <a:rPr lang="de-DE" u="sng" dirty="0" err="1" smtClean="0"/>
              <a:t>of</a:t>
            </a:r>
            <a:r>
              <a:rPr lang="de-DE" u="sng" dirty="0" smtClean="0"/>
              <a:t> 3 </a:t>
            </a:r>
            <a:r>
              <a:rPr lang="de-DE" u="sng" dirty="0" err="1" smtClean="0"/>
              <a:t>minutes</a:t>
            </a:r>
            <a:r>
              <a:rPr lang="de-DE" dirty="0" smtClean="0"/>
              <a:t>, </a:t>
            </a:r>
            <a:r>
              <a:rPr lang="de-DE" dirty="0" err="1" smtClean="0"/>
              <a:t>given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either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1st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2nd </a:t>
            </a:r>
            <a:r>
              <a:rPr lang="de-DE" dirty="0" err="1" smtClean="0"/>
              <a:t>speaker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4959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>
              <a:buNone/>
            </a:pPr>
            <a:r>
              <a:rPr lang="de-DE" b="1" i="1" dirty="0" err="1" smtClean="0"/>
              <a:t>Succession</a:t>
            </a:r>
            <a:r>
              <a:rPr lang="de-DE" b="1" i="1" dirty="0"/>
              <a:t> </a:t>
            </a:r>
            <a:r>
              <a:rPr lang="de-DE" b="1" i="1" dirty="0" err="1" smtClean="0"/>
              <a:t>of</a:t>
            </a:r>
            <a:r>
              <a:rPr lang="de-DE" b="1" i="1" dirty="0" smtClean="0"/>
              <a:t> </a:t>
            </a:r>
            <a:r>
              <a:rPr lang="de-DE" b="1" i="1" dirty="0" err="1" smtClean="0"/>
              <a:t>speeches</a:t>
            </a:r>
            <a:endParaRPr lang="de-DE" b="1" i="1" dirty="0" smtClean="0"/>
          </a:p>
          <a:p>
            <a:pPr marL="0" indent="0">
              <a:buNone/>
            </a:pPr>
            <a:endParaRPr lang="de-DE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1441894"/>
              </p:ext>
            </p:extLst>
          </p:nvPr>
        </p:nvGraphicFramePr>
        <p:xfrm>
          <a:off x="2123727" y="1419374"/>
          <a:ext cx="5154841" cy="5118367"/>
        </p:xfrm>
        <a:graphic>
          <a:graphicData uri="http://schemas.openxmlformats.org/drawingml/2006/table">
            <a:tbl>
              <a:tblPr firstRow="1" firstCol="1" bandRow="1"/>
              <a:tblGrid>
                <a:gridCol w="2664295"/>
                <a:gridCol w="2490546"/>
              </a:tblGrid>
              <a:tr h="2907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Proposition</a:t>
                      </a:r>
                      <a:endParaRPr lang="de-D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70" marR="563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Opposition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70" marR="563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100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1st speaker</a:t>
                      </a:r>
                      <a:endParaRPr lang="de-DE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Definition </a:t>
                      </a: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of the motion</a:t>
                      </a:r>
                      <a:endParaRPr lang="de-D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Presentation of team line</a:t>
                      </a:r>
                      <a:endParaRPr lang="de-D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1 </a:t>
                      </a:r>
                      <a:r>
                        <a:rPr lang="de-DE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– </a:t>
                      </a:r>
                      <a:r>
                        <a:rPr lang="de-DE" sz="12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2 </a:t>
                      </a:r>
                      <a:r>
                        <a:rPr lang="de-DE" sz="1200" dirty="0" err="1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arguments</a:t>
                      </a:r>
                      <a:r>
                        <a:rPr lang="de-DE" sz="12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 (4-5‘)</a:t>
                      </a:r>
                      <a:endParaRPr lang="de-D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70" marR="563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1st </a:t>
                      </a:r>
                      <a:r>
                        <a:rPr lang="de-DE" sz="1400" b="1" dirty="0" err="1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speaker</a:t>
                      </a:r>
                      <a:endParaRPr lang="de-DE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Definition </a:t>
                      </a: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(accepts or redefines it)</a:t>
                      </a:r>
                      <a:endParaRPr lang="de-D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Rebuttal</a:t>
                      </a:r>
                      <a:endParaRPr lang="de-D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Presentation of team line</a:t>
                      </a:r>
                      <a:endParaRPr lang="de-D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1 </a:t>
                      </a: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– </a:t>
                      </a:r>
                      <a:r>
                        <a:rPr lang="en-US" sz="12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2 arguments</a:t>
                      </a:r>
                      <a:endParaRPr lang="de-DE" sz="9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de-D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70" marR="563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083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2nd speaker</a:t>
                      </a:r>
                      <a:endParaRPr lang="de-DE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Rebuttal (2’)</a:t>
                      </a:r>
                      <a:endParaRPr lang="de-D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At least one more argument (2’)</a:t>
                      </a:r>
                      <a:endParaRPr lang="de-D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(from </a:t>
                      </a:r>
                      <a:r>
                        <a:rPr lang="en-US" sz="12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team line</a:t>
                      </a: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2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endParaRPr lang="de-D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de-D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70" marR="563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2nd </a:t>
                      </a:r>
                      <a:r>
                        <a:rPr lang="de-DE" sz="1400" b="1" dirty="0" err="1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speaker</a:t>
                      </a:r>
                      <a:endParaRPr lang="de-DE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 err="1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Rebuttal</a:t>
                      </a:r>
                      <a:r>
                        <a:rPr lang="de-DE" sz="12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 (2-3‘)</a:t>
                      </a:r>
                      <a:endParaRPr lang="de-D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At least </a:t>
                      </a:r>
                      <a:r>
                        <a:rPr lang="de-DE" sz="1200" dirty="0" err="1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one</a:t>
                      </a:r>
                      <a:r>
                        <a:rPr lang="de-DE" sz="12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de-DE" sz="1200" dirty="0" err="1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more</a:t>
                      </a:r>
                      <a:r>
                        <a:rPr lang="de-DE" sz="12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de-DE" sz="1200" dirty="0" err="1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argument</a:t>
                      </a:r>
                      <a:r>
                        <a:rPr lang="de-DE" sz="12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 (2-3‘)</a:t>
                      </a:r>
                      <a:endParaRPr lang="de-D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de-DE" sz="1200" dirty="0" err="1">
                          <a:effectLst/>
                          <a:latin typeface="Arial"/>
                          <a:ea typeface="Calibri"/>
                          <a:cs typeface="Times New Roman"/>
                        </a:rPr>
                        <a:t>from</a:t>
                      </a:r>
                      <a:r>
                        <a:rPr lang="de-DE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de-DE" sz="1200" dirty="0" err="1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team</a:t>
                      </a:r>
                      <a:r>
                        <a:rPr lang="de-DE" sz="12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de-DE" sz="1200" dirty="0" err="1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line</a:t>
                      </a:r>
                      <a:r>
                        <a:rPr lang="de-DE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)</a:t>
                      </a:r>
                      <a:endParaRPr lang="de-D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70" marR="563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083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3rd </a:t>
                      </a:r>
                      <a:r>
                        <a:rPr lang="de-DE" sz="1400" b="1" dirty="0" err="1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speaker</a:t>
                      </a:r>
                      <a:endParaRPr lang="de-DE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Rebuttal (4-5’)</a:t>
                      </a:r>
                      <a:endParaRPr lang="de-D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 minor argument </a:t>
                      </a:r>
                      <a:endParaRPr lang="de-D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(only if announced in </a:t>
                      </a:r>
                      <a:r>
                        <a:rPr lang="en-US" sz="12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team line)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Link to case</a:t>
                      </a:r>
                      <a:endParaRPr lang="de-D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de-D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70" marR="563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3rd </a:t>
                      </a:r>
                      <a:r>
                        <a:rPr lang="de-DE" sz="1400" b="1" dirty="0" err="1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speaker</a:t>
                      </a:r>
                      <a:endParaRPr lang="de-DE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 err="1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Rebuttal</a:t>
                      </a:r>
                      <a:r>
                        <a:rPr lang="de-DE" sz="12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 (4-5‘)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Link </a:t>
                      </a:r>
                      <a:r>
                        <a:rPr lang="de-DE" sz="1200" dirty="0" err="1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to</a:t>
                      </a:r>
                      <a:r>
                        <a:rPr lang="de-DE" sz="12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de-DE" sz="1200" dirty="0" err="1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case</a:t>
                      </a:r>
                      <a:endParaRPr lang="de-D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70" marR="563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083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Reply speaker</a:t>
                      </a:r>
                      <a:endParaRPr lang="de-DE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(1st or 2nd speaker)</a:t>
                      </a:r>
                      <a:endParaRPr lang="de-D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Summary </a:t>
                      </a: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of debate:</a:t>
                      </a:r>
                      <a:endParaRPr lang="de-D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points out clashes</a:t>
                      </a:r>
                      <a:endParaRPr lang="de-D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de-D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70" marR="563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err="1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Reply</a:t>
                      </a:r>
                      <a:r>
                        <a:rPr lang="de-DE" sz="14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de-DE" sz="1400" b="1" dirty="0" err="1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speaker</a:t>
                      </a:r>
                      <a:endParaRPr lang="de-DE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(1</a:t>
                      </a:r>
                      <a:r>
                        <a:rPr lang="en-US" sz="1200" baseline="30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st</a:t>
                      </a: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 or 2</a:t>
                      </a:r>
                      <a:r>
                        <a:rPr lang="en-US" sz="1200" baseline="30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nd</a:t>
                      </a: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 speaker)</a:t>
                      </a:r>
                      <a:endParaRPr lang="de-D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Summary </a:t>
                      </a: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of the debate: </a:t>
                      </a:r>
                      <a:endParaRPr lang="de-D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points our clashes</a:t>
                      </a:r>
                      <a:endParaRPr lang="de-D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70" marR="563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cxnSp>
        <p:nvCxnSpPr>
          <p:cNvPr id="5" name="Gerade Verbindung mit Pfeil 4"/>
          <p:cNvCxnSpPr/>
          <p:nvPr/>
        </p:nvCxnSpPr>
        <p:spPr>
          <a:xfrm>
            <a:off x="3330574" y="1916832"/>
            <a:ext cx="138544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Gerade Verbindung mit Pfeil 5"/>
          <p:cNvCxnSpPr/>
          <p:nvPr/>
        </p:nvCxnSpPr>
        <p:spPr>
          <a:xfrm flipH="1">
            <a:off x="3203849" y="2151081"/>
            <a:ext cx="1512170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Gerade Verbindung mit Pfeil 6"/>
          <p:cNvCxnSpPr/>
          <p:nvPr/>
        </p:nvCxnSpPr>
        <p:spPr>
          <a:xfrm>
            <a:off x="3312390" y="3181430"/>
            <a:ext cx="138544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Gerade Verbindung mit Pfeil 7"/>
          <p:cNvCxnSpPr/>
          <p:nvPr/>
        </p:nvCxnSpPr>
        <p:spPr>
          <a:xfrm flipH="1">
            <a:off x="3203849" y="3356992"/>
            <a:ext cx="1493982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Gerade Verbindung mit Pfeil 8"/>
          <p:cNvCxnSpPr/>
          <p:nvPr/>
        </p:nvCxnSpPr>
        <p:spPr>
          <a:xfrm>
            <a:off x="3338801" y="4266309"/>
            <a:ext cx="138803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/>
          <p:nvPr/>
        </p:nvCxnSpPr>
        <p:spPr>
          <a:xfrm>
            <a:off x="5186001" y="4929336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 flipH="1">
            <a:off x="3563888" y="5517232"/>
            <a:ext cx="116712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168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8084840" cy="4850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4572000" y="5657671"/>
            <a:ext cx="410445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err="1" smtClean="0"/>
              <a:t>From</a:t>
            </a:r>
            <a:r>
              <a:rPr lang="de-DE" sz="1000" dirty="0" smtClean="0"/>
              <a:t>: Christopher Sanchez, A Quick </a:t>
            </a:r>
            <a:r>
              <a:rPr lang="de-DE" sz="1000" dirty="0" err="1" smtClean="0"/>
              <a:t>Introduction</a:t>
            </a:r>
            <a:r>
              <a:rPr lang="de-DE" sz="1000" dirty="0" smtClean="0"/>
              <a:t> </a:t>
            </a:r>
            <a:r>
              <a:rPr lang="de-DE" sz="1000" dirty="0" err="1" smtClean="0"/>
              <a:t>to</a:t>
            </a:r>
            <a:r>
              <a:rPr lang="de-DE" sz="1000" dirty="0" smtClean="0"/>
              <a:t> </a:t>
            </a:r>
            <a:r>
              <a:rPr lang="de-DE" sz="1000" dirty="0" err="1" smtClean="0"/>
              <a:t>Debating</a:t>
            </a:r>
            <a:r>
              <a:rPr lang="de-DE" sz="1000" dirty="0" smtClean="0"/>
              <a:t> in Schools, 2012, www.schoolsdebate.de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3922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750</Words>
  <Application>Microsoft Office PowerPoint</Application>
  <PresentationFormat>Bildschirmpräsentation (4:3)</PresentationFormat>
  <Paragraphs>159</Paragraphs>
  <Slides>17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18" baseType="lpstr">
      <vt:lpstr>Larissa</vt:lpstr>
      <vt:lpstr>Debating in schools  </vt:lpstr>
      <vt:lpstr>PowerPoint-Präsentation</vt:lpstr>
      <vt:lpstr>The World Schools Debate Format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Debating in schools</dc:title>
  <dc:creator>Katharina Einhoff</dc:creator>
  <cp:lastModifiedBy>Katharina Einhoff</cp:lastModifiedBy>
  <cp:revision>97</cp:revision>
  <cp:lastPrinted>2013-01-14T21:28:19Z</cp:lastPrinted>
  <dcterms:created xsi:type="dcterms:W3CDTF">2013-01-12T12:22:56Z</dcterms:created>
  <dcterms:modified xsi:type="dcterms:W3CDTF">2017-11-21T07:18:47Z</dcterms:modified>
</cp:coreProperties>
</file>