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64" r:id="rId2"/>
    <p:sldId id="265" r:id="rId3"/>
    <p:sldId id="266" r:id="rId4"/>
    <p:sldId id="267" r:id="rId5"/>
    <p:sldId id="259" r:id="rId6"/>
    <p:sldId id="273" r:id="rId7"/>
    <p:sldId id="260" r:id="rId8"/>
    <p:sldId id="268" r:id="rId9"/>
    <p:sldId id="261" r:id="rId10"/>
    <p:sldId id="271" r:id="rId11"/>
    <p:sldId id="269" r:id="rId12"/>
    <p:sldId id="272" r:id="rId13"/>
    <p:sldId id="262" r:id="rId14"/>
    <p:sldId id="270" r:id="rId15"/>
    <p:sldId id="275" r:id="rId16"/>
    <p:sldId id="274" r:id="rId17"/>
    <p:sldId id="276" r:id="rId18"/>
    <p:sldId id="277" r:id="rId19"/>
    <p:sldId id="278" r:id="rId20"/>
    <p:sldId id="279" r:id="rId21"/>
    <p:sldId id="280" r:id="rId22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325471-4D6B-4E20-B885-178A70D19CE7}" type="datetimeFigureOut">
              <a:rPr lang="cs-CZ" smtClean="0"/>
              <a:t>20.10.2019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EE031-78EC-431B-978B-D979B81569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6533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4dd819bb95_1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g4dd819bb95_1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743089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4dd819bb95_13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g4dd819bb95_13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433254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4dd819bb95_18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g4dd819bb95_18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9599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4dd819bb95_18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g4dd819bb95_1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275625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4dd819bb95_18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g4dd819bb95_18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310620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4dd819bb95_18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g4dd819bb95_18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663688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4dd819bb95_18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g4dd819bb95_18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354011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4dd819bb95_18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g4dd819bb95_18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92803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4dd819bb95_13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g4dd819bb95_13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19969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4dd819bb95_13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g4dd819bb95_13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98800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4dd819bb95_13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g4dd819bb95_13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337437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4dd819bb95_13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g4dd819bb95_13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1510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4dd819bb95_13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g4dd819bb95_13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710737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4dd819bb95_13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g4dd819bb95_13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946444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4dd819bb95_13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g4dd819bb95_13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45561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4dd819bb95_13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g4dd819bb95_13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23734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Přímá spojovací čára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ovací čára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ipsa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28" name="Nadpis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7" name="Zástupný symbol pro datum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6F1FE-817B-4FB0-BDA4-1BA002EB3D4B}" type="datetimeFigureOut">
              <a:rPr lang="cs-CZ"/>
              <a:pPr>
                <a:defRPr/>
              </a:pPr>
              <a:t>20.10.2019</a:t>
            </a:fld>
            <a:endParaRPr lang="cs-CZ"/>
          </a:p>
        </p:txBody>
      </p:sp>
      <p:sp>
        <p:nvSpPr>
          <p:cNvPr id="8" name="Zástupný symbol pro číslo snímk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39999-A083-4364-B250-85DC8BF2D95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0" name="Zástupný symbol pro zápatí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8D421-F120-4DBF-8A99-69C53AA59601}" type="datetimeFigureOut">
              <a:rPr lang="cs-CZ"/>
              <a:pPr>
                <a:defRPr/>
              </a:pPr>
              <a:t>20.10.2019</a:t>
            </a:fld>
            <a:endParaRPr lang="cs-CZ"/>
          </a:p>
        </p:txBody>
      </p:sp>
      <p:sp>
        <p:nvSpPr>
          <p:cNvPr id="5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27C10-E464-4295-98FB-FB0A2D77457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23F99-5039-4500-9B4E-EC48C1B98473}" type="datetimeFigureOut">
              <a:rPr lang="cs-CZ"/>
              <a:pPr>
                <a:defRPr/>
              </a:pPr>
              <a:t>20.10.2019</a:t>
            </a:fld>
            <a:endParaRPr lang="cs-CZ"/>
          </a:p>
        </p:txBody>
      </p:sp>
      <p:sp>
        <p:nvSpPr>
          <p:cNvPr id="5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06B24-9731-4FEE-8600-94DBD011AC1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4" name="Zástupný symbol pro datum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DBA28-1019-4825-82B2-D676CAC80BB6}" type="datetimeFigureOut">
              <a:rPr lang="cs-CZ"/>
              <a:pPr>
                <a:defRPr/>
              </a:pPr>
              <a:t>20.10.2019</a:t>
            </a:fld>
            <a:endParaRPr lang="cs-CZ"/>
          </a:p>
        </p:txBody>
      </p:sp>
      <p:sp>
        <p:nvSpPr>
          <p:cNvPr id="5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2B02F-A7C8-404B-829B-CB76A5262C0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Přímá spojovací čára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0C682-07E9-4165-B8CE-D0456D65170A}" type="datetimeFigureOut">
              <a:rPr lang="cs-CZ"/>
              <a:pPr>
                <a:defRPr/>
              </a:pPr>
              <a:t>20.10.2019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C8A49-7172-41CF-8029-DB0E37CE0E1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44B59-0092-440D-8021-1C8EC23681C7}" type="datetimeFigureOut">
              <a:rPr lang="cs-CZ"/>
              <a:pPr>
                <a:defRPr/>
              </a:pPr>
              <a:t>20.10.2019</a:t>
            </a:fld>
            <a:endParaRPr lang="cs-CZ"/>
          </a:p>
        </p:txBody>
      </p:sp>
      <p:sp>
        <p:nvSpPr>
          <p:cNvPr id="6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E0BD1-7F9F-4927-90CA-20B6F5B24DA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Přímá spojovací čára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ovací čára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32" name="Zástupný symbol pro obsah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34" name="Zástupný symbol pro obsah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52C49-ED00-4ADC-9011-F7CAF2C5BB2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0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" name="Zástupný symbol pro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5638F-312D-480E-ADFC-B9AD2C64BB65}" type="datetimeFigureOut">
              <a:rPr lang="cs-CZ"/>
              <a:pPr>
                <a:defRPr/>
              </a:pPr>
              <a:t>20.10.2019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18674-E737-4556-AC56-0F87C17AEE12}" type="datetimeFigureOut">
              <a:rPr lang="cs-CZ"/>
              <a:pPr>
                <a:defRPr/>
              </a:pPr>
              <a:t>20.10.2019</a:t>
            </a:fld>
            <a:endParaRPr lang="cs-CZ"/>
          </a:p>
        </p:txBody>
      </p:sp>
      <p:sp>
        <p:nvSpPr>
          <p:cNvPr id="4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21246-99A3-43FA-AD19-4D66F99D241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7D4F9-1F51-41DD-B3AC-2D43D9F7B9D5}" type="datetimeFigureOut">
              <a:rPr lang="cs-CZ"/>
              <a:pPr>
                <a:defRPr/>
              </a:pPr>
              <a:t>20.10.2019</a:t>
            </a:fld>
            <a:endParaRPr lang="cs-CZ"/>
          </a:p>
        </p:txBody>
      </p:sp>
      <p:sp>
        <p:nvSpPr>
          <p:cNvPr id="3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F2F1F-4831-4FEF-8D52-0463A17095A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ástupný symbol pro obsah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31" name="Nadpis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5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C2FEA-40FF-40D2-8980-A0003CEE7352}" type="datetimeFigureOut">
              <a:rPr lang="cs-CZ"/>
              <a:pPr>
                <a:defRPr/>
              </a:pPr>
              <a:t>20.10.2019</a:t>
            </a:fld>
            <a:endParaRPr lang="cs-CZ"/>
          </a:p>
        </p:txBody>
      </p:sp>
      <p:sp>
        <p:nvSpPr>
          <p:cNvPr id="6" name="Zástupný symbol pro číslo snímk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EC33A-1FA0-4056-8359-1D94C030DF8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Zástupný symbol pro zápatí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05FFF-7A3C-4991-A8A9-2380E3B0E308}" type="datetimeFigureOut">
              <a:rPr lang="cs-CZ"/>
              <a:pPr>
                <a:defRPr/>
              </a:pPr>
              <a:t>20.10.2019</a:t>
            </a:fld>
            <a:endParaRPr lang="cs-CZ"/>
          </a:p>
        </p:txBody>
      </p:sp>
      <p:sp>
        <p:nvSpPr>
          <p:cNvPr id="6" name="Zástupný symbol pro číslo snímk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E8C43-6B29-47D8-91CC-3D51F8836F8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Zástupný symbol pro zápatí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text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3D881C31-A127-4660-AC58-330D4EF7C1CF}" type="datetimeFigureOut">
              <a:rPr lang="cs-CZ"/>
              <a:pPr>
                <a:defRPr/>
              </a:pPr>
              <a:t>20.10.2019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0C280CF5-41A9-466F-BCA0-F1A1A1D9406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74" r:id="rId5"/>
    <p:sldLayoutId id="2147483669" r:id="rId6"/>
    <p:sldLayoutId id="2147483668" r:id="rId7"/>
    <p:sldLayoutId id="2147483675" r:id="rId8"/>
    <p:sldLayoutId id="2147483676" r:id="rId9"/>
    <p:sldLayoutId id="2147483667" r:id="rId10"/>
    <p:sldLayoutId id="214748366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sKZI2CUi5xw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3"/>
          <p:cNvSpPr txBox="1"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/>
              <a:t>OUR SCHOOL</a:t>
            </a:r>
            <a:endParaRPr b="1"/>
          </a:p>
        </p:txBody>
      </p:sp>
      <p:sp>
        <p:nvSpPr>
          <p:cNvPr id="252" name="Google Shape;252;p33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cs-CZ"/>
              <a:t>SSP Purkyňova</a:t>
            </a:r>
            <a:endParaRPr/>
          </a:p>
        </p:txBody>
      </p:sp>
      <p:pic>
        <p:nvPicPr>
          <p:cNvPr id="253" name="Google Shape;253;p33" descr="C:\Users\dombai.david.SSP\Desktop\1200px-SPŠeIT_Purkyňov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0003" y="1484784"/>
            <a:ext cx="7304405" cy="4108728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33"/>
          <p:cNvSpPr txBox="1"/>
          <p:nvPr/>
        </p:nvSpPr>
        <p:spPr>
          <a:xfrm>
            <a:off x="683568" y="538797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SSP Purkyňova</a:t>
            </a:r>
            <a:endParaRPr sz="4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5" name="Google Shape;255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3608" y="287525"/>
            <a:ext cx="1362075" cy="1152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2515797"/>
      </p:ext>
    </p:extLst>
  </p:cSld>
  <p:clrMapOvr>
    <a:masterClrMapping/>
  </p:clrMapOvr>
  <p:transition spd="slow" advClick="0" advTm="9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304" name="Google Shape;304;p4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305" name="Google Shape;305;p40" descr="H:\erasmus\49206756_375923413180978_2003313106385633280_n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1560" y="404664"/>
            <a:ext cx="8034089" cy="6025567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40"/>
          <p:cNvSpPr txBox="1"/>
          <p:nvPr/>
        </p:nvSpPr>
        <p:spPr>
          <a:xfrm>
            <a:off x="2247056" y="53103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cs-CZ" sz="4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Lobby area</a:t>
            </a:r>
            <a:endParaRPr sz="4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4979016"/>
      </p:ext>
    </p:extLst>
  </p:cSld>
  <p:clrMapOvr>
    <a:masterClrMapping/>
  </p:clrMapOvr>
  <p:transition spd="slow" advClick="0" advTm="9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288" name="Google Shape;288;p38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289" name="Google Shape;289;p38" descr="H:\erasmus\50026210_380192002525813_6128783791541452800_n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6064" y="476672"/>
            <a:ext cx="8100392" cy="5976664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38"/>
          <p:cNvSpPr txBox="1"/>
          <p:nvPr/>
        </p:nvSpPr>
        <p:spPr>
          <a:xfrm>
            <a:off x="2123728" y="537321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cs-CZ" sz="4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Language class</a:t>
            </a:r>
            <a:endParaRPr sz="4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9472587"/>
      </p:ext>
    </p:extLst>
  </p:cSld>
  <p:clrMapOvr>
    <a:masterClrMapping/>
  </p:clrMapOvr>
  <p:transition spd="slow" advClick="0" advTm="9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312" name="Google Shape;312;p4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313" name="Google Shape;313;p41" descr="H:\erasmus\49564165_535035856978161_48684845869563904_n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7544" y="368660"/>
            <a:ext cx="8208912" cy="6156684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41"/>
          <p:cNvSpPr txBox="1"/>
          <p:nvPr/>
        </p:nvSpPr>
        <p:spPr>
          <a:xfrm>
            <a:off x="1763688" y="479715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cs-CZ" sz="4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Our unofficial mascot </a:t>
            </a:r>
            <a:endParaRPr sz="4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41"/>
          <p:cNvSpPr txBox="1"/>
          <p:nvPr/>
        </p:nvSpPr>
        <p:spPr>
          <a:xfrm>
            <a:off x="2679104" y="544522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cs-CZ" sz="4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Rubber ducks</a:t>
            </a:r>
            <a:endParaRPr sz="4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13814100"/>
      </p:ext>
    </p:extLst>
  </p:cSld>
  <p:clrMapOvr>
    <a:masterClrMapping/>
  </p:clrMapOvr>
  <p:transition spd="slow" advClick="0" advTm="9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Staff rooms </a:t>
            </a:r>
          </a:p>
          <a:p>
            <a:r>
              <a:rPr lang="cs-CZ" smtClean="0"/>
              <a:t>Mostly computer classrooms </a:t>
            </a:r>
          </a:p>
          <a:p>
            <a:endParaRPr lang="en-GB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err="1" smtClean="0"/>
              <a:t>Third</a:t>
            </a:r>
            <a:r>
              <a:rPr lang="cs-CZ" smtClean="0"/>
              <a:t> </a:t>
            </a:r>
            <a:r>
              <a:rPr lang="cs-CZ" err="1" smtClean="0"/>
              <a:t>floor</a:t>
            </a:r>
            <a:r>
              <a:rPr lang="cs-CZ" smtClean="0"/>
              <a:t> </a:t>
            </a:r>
            <a:endParaRPr lang="en-GB"/>
          </a:p>
        </p:txBody>
      </p:sp>
      <p:pic>
        <p:nvPicPr>
          <p:cNvPr id="18435" name="Obrázek 3" descr="tv_7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3286125"/>
            <a:ext cx="467995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Obrázek 4" descr="tv_6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88" y="357188"/>
            <a:ext cx="4214812" cy="279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296" name="Google Shape;296;p3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297" name="Google Shape;297;p39" descr="H:\erasmus\49723855_743810469311184_2914675320869093376_n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9552" y="422666"/>
            <a:ext cx="8136904" cy="5958662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39"/>
          <p:cNvSpPr txBox="1"/>
          <p:nvPr/>
        </p:nvSpPr>
        <p:spPr>
          <a:xfrm>
            <a:off x="2247056" y="53103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cs-CZ" sz="4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Computer class</a:t>
            </a:r>
            <a:endParaRPr sz="4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328881"/>
      </p:ext>
    </p:extLst>
  </p:cSld>
  <p:clrMapOvr>
    <a:masterClrMapping/>
  </p:clrMapOvr>
  <p:transition spd="slow" advClick="0" advTm="9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21"/>
          <a:stretch/>
        </p:blipFill>
        <p:spPr>
          <a:xfrm>
            <a:off x="4202302" y="3578227"/>
            <a:ext cx="3415114" cy="3279773"/>
          </a:xfrm>
          <a:prstGeom prst="rect">
            <a:avLst/>
          </a:prstGeom>
        </p:spPr>
      </p:pic>
      <p:sp>
        <p:nvSpPr>
          <p:cNvPr id="335" name="Google Shape;335;p44"/>
          <p:cNvSpPr txBox="1">
            <a:spLocks noGrp="1"/>
          </p:cNvSpPr>
          <p:nvPr>
            <p:ph type="title"/>
          </p:nvPr>
        </p:nvSpPr>
        <p:spPr>
          <a:xfrm>
            <a:off x="609599" y="266584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dirty="0"/>
              <a:t>Basic </a:t>
            </a:r>
            <a:r>
              <a:rPr lang="cs-CZ" dirty="0" err="1"/>
              <a:t>information</a:t>
            </a:r>
            <a:endParaRPr dirty="0"/>
          </a:p>
        </p:txBody>
      </p:sp>
      <p:sp>
        <p:nvSpPr>
          <p:cNvPr id="336" name="Google Shape;336;p44"/>
          <p:cNvSpPr txBox="1">
            <a:spLocks noGrp="1"/>
          </p:cNvSpPr>
          <p:nvPr>
            <p:ph idx="1"/>
          </p:nvPr>
        </p:nvSpPr>
        <p:spPr>
          <a:xfrm>
            <a:off x="609599" y="1587384"/>
            <a:ext cx="634771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sz="2400" dirty="0" err="1">
                <a:solidFill>
                  <a:schemeClr val="tx1"/>
                </a:solidFill>
              </a:rPr>
              <a:t>We‘re</a:t>
            </a:r>
            <a:r>
              <a:rPr lang="cs-CZ" sz="2400" dirty="0">
                <a:solidFill>
                  <a:schemeClr val="tx1"/>
                </a:solidFill>
              </a:rPr>
              <a:t> a </a:t>
            </a:r>
            <a:r>
              <a:rPr lang="cs-CZ" sz="2400" dirty="0" err="1">
                <a:solidFill>
                  <a:schemeClr val="tx1"/>
                </a:solidFill>
              </a:rPr>
              <a:t>state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school</a:t>
            </a:r>
            <a:endParaRPr sz="2400" dirty="0">
              <a:solidFill>
                <a:schemeClr val="tx1"/>
              </a:solidFill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sz="2400" dirty="0" err="1">
                <a:solidFill>
                  <a:schemeClr val="tx1"/>
                </a:solidFill>
              </a:rPr>
              <a:t>We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have</a:t>
            </a:r>
            <a:r>
              <a:rPr lang="cs-CZ" sz="2400" dirty="0">
                <a:solidFill>
                  <a:schemeClr val="tx1"/>
                </a:solidFill>
              </a:rPr>
              <a:t> more </a:t>
            </a:r>
            <a:r>
              <a:rPr lang="cs-CZ" sz="2400" dirty="0" err="1">
                <a:solidFill>
                  <a:schemeClr val="tx1"/>
                </a:solidFill>
              </a:rPr>
              <a:t>than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smtClean="0">
                <a:solidFill>
                  <a:schemeClr val="tx1"/>
                </a:solidFill>
              </a:rPr>
              <a:t>1200 </a:t>
            </a:r>
            <a:r>
              <a:rPr lang="cs-CZ" sz="2400" dirty="0" err="1">
                <a:solidFill>
                  <a:schemeClr val="tx1"/>
                </a:solidFill>
              </a:rPr>
              <a:t>students</a:t>
            </a:r>
            <a:endParaRPr sz="2400" dirty="0">
              <a:solidFill>
                <a:schemeClr val="tx1"/>
              </a:solidFill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sz="2400" dirty="0">
                <a:solidFill>
                  <a:schemeClr val="tx1"/>
                </a:solidFill>
              </a:rPr>
              <a:t>Many study </a:t>
            </a:r>
            <a:r>
              <a:rPr lang="cs-CZ" sz="2400" dirty="0" err="1">
                <a:solidFill>
                  <a:schemeClr val="tx1"/>
                </a:solidFill>
              </a:rPr>
              <a:t>programmes</a:t>
            </a:r>
            <a:endParaRPr sz="2400" dirty="0">
              <a:solidFill>
                <a:schemeClr val="tx1"/>
              </a:solidFill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sz="2400" dirty="0" err="1">
                <a:solidFill>
                  <a:schemeClr val="tx1"/>
                </a:solidFill>
              </a:rPr>
              <a:t>Our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school</a:t>
            </a:r>
            <a:r>
              <a:rPr lang="cs-CZ" sz="2400" dirty="0">
                <a:solidFill>
                  <a:schemeClr val="tx1"/>
                </a:solidFill>
              </a:rPr>
              <a:t> has a </a:t>
            </a:r>
            <a:r>
              <a:rPr lang="cs-CZ" sz="2400" dirty="0" err="1">
                <a:solidFill>
                  <a:schemeClr val="tx1"/>
                </a:solidFill>
              </a:rPr>
              <a:t>great</a:t>
            </a:r>
            <a:r>
              <a:rPr lang="cs-CZ" sz="2400" dirty="0">
                <a:solidFill>
                  <a:schemeClr val="tx1"/>
                </a:solidFill>
              </a:rPr>
              <a:t> soda </a:t>
            </a:r>
            <a:r>
              <a:rPr lang="cs-CZ" sz="2400" dirty="0" err="1" smtClean="0">
                <a:solidFill>
                  <a:schemeClr val="tx1"/>
                </a:solidFill>
              </a:rPr>
              <a:t>water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for</a:t>
            </a:r>
            <a:r>
              <a:rPr lang="cs-CZ" sz="2400" dirty="0" smtClean="0">
                <a:solidFill>
                  <a:schemeClr val="tx1"/>
                </a:solidFill>
              </a:rPr>
              <a:t> free </a:t>
            </a:r>
            <a:r>
              <a:rPr lang="cs-CZ" sz="2400" dirty="0" smtClean="0"/>
              <a:t>☺ 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137240100"/>
      </p:ext>
    </p:extLst>
  </p:cSld>
  <p:clrMapOvr>
    <a:masterClrMapping/>
  </p:clrMapOvr>
  <p:transition spd="slow" advClick="0" advTm="9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Google Shape;328;p43" descr="VÃ½sledek obrÃ¡zku pro sspbrn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9712" y="2636911"/>
            <a:ext cx="5285317" cy="2972991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43"/>
          <p:cNvSpPr txBox="1">
            <a:spLocks noGrp="1"/>
          </p:cNvSpPr>
          <p:nvPr>
            <p:ph type="ctrTitle"/>
          </p:nvPr>
        </p:nvSpPr>
        <p:spPr>
          <a:xfrm>
            <a:off x="685800" y="764704"/>
            <a:ext cx="7772400" cy="1728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cs-CZ" sz="3959"/>
              <a:t>Study programmes in our school</a:t>
            </a:r>
            <a:br>
              <a:rPr lang="cs-CZ" sz="3959"/>
            </a:br>
            <a:r>
              <a:rPr lang="cs-CZ" sz="3959"/>
              <a:t/>
            </a:r>
            <a:br>
              <a:rPr lang="cs-CZ" sz="3959"/>
            </a:br>
            <a:endParaRPr sz="3959"/>
          </a:p>
        </p:txBody>
      </p:sp>
      <p:sp>
        <p:nvSpPr>
          <p:cNvPr id="330" name="Google Shape;330;p43"/>
          <p:cNvSpPr txBox="1">
            <a:spLocks noGrp="1"/>
          </p:cNvSpPr>
          <p:nvPr>
            <p:ph type="subTitle" idx="1"/>
          </p:nvPr>
        </p:nvSpPr>
        <p:spPr>
          <a:xfrm>
            <a:off x="1403648" y="126876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cs-CZ">
                <a:solidFill>
                  <a:schemeClr val="dk1"/>
                </a:solidFill>
              </a:rPr>
              <a:t>Střední průmyslová škola Brno, Purkyňova, příspěvková organizace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90685681"/>
      </p:ext>
    </p:extLst>
  </p:cSld>
  <p:clrMapOvr>
    <a:masterClrMapping/>
  </p:clrMapOvr>
  <p:transition spd="slow" advClick="0" advTm="9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Study programmes</a:t>
            </a:r>
            <a:endParaRPr/>
          </a:p>
        </p:txBody>
      </p:sp>
      <p:sp>
        <p:nvSpPr>
          <p:cNvPr id="342" name="Google Shape;342;p4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sz="2400" dirty="0"/>
              <a:t>IT</a:t>
            </a:r>
            <a:endParaRPr sz="2400"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sz="2400" dirty="0" err="1"/>
              <a:t>Electrotechnics</a:t>
            </a:r>
            <a:endParaRPr sz="2400"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sz="2400" dirty="0" err="1"/>
              <a:t>Social</a:t>
            </a:r>
            <a:r>
              <a:rPr lang="cs-CZ" sz="2400" dirty="0"/>
              <a:t> </a:t>
            </a:r>
            <a:r>
              <a:rPr lang="cs-CZ" sz="2400" dirty="0" err="1"/>
              <a:t>administration</a:t>
            </a:r>
            <a:endParaRPr sz="2400"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sz="2400" dirty="0" err="1"/>
              <a:t>Economics</a:t>
            </a:r>
            <a:r>
              <a:rPr lang="cs-CZ" sz="2400" dirty="0"/>
              <a:t> &amp; business</a:t>
            </a:r>
            <a:endParaRPr sz="2400"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sz="2400" dirty="0" err="1"/>
              <a:t>Ecology</a:t>
            </a:r>
            <a:endParaRPr sz="2400"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  <p:pic>
        <p:nvPicPr>
          <p:cNvPr id="343" name="Google Shape;343;p45" descr="VÃ½sledek obrÃ¡zku pro child in schoolÂ¨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97072" y="3541391"/>
            <a:ext cx="4320480" cy="27301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4438755"/>
      </p:ext>
    </p:extLst>
  </p:cSld>
  <p:clrMapOvr>
    <a:masterClrMapping/>
  </p:clrMapOvr>
  <p:transition spd="slow" advClick="0" advTm="9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dirty="0" err="1" smtClean="0"/>
              <a:t>Information</a:t>
            </a:r>
            <a:r>
              <a:rPr lang="cs-CZ" dirty="0" smtClean="0"/>
              <a:t> </a:t>
            </a:r>
            <a:r>
              <a:rPr lang="cs-CZ" dirty="0" err="1" smtClean="0"/>
              <a:t>technologies</a:t>
            </a:r>
            <a:endParaRPr dirty="0"/>
          </a:p>
        </p:txBody>
      </p:sp>
      <p:sp>
        <p:nvSpPr>
          <p:cNvPr id="349" name="Google Shape;349;p46"/>
          <p:cNvSpPr txBox="1">
            <a:spLocks noGrp="1"/>
          </p:cNvSpPr>
          <p:nvPr>
            <p:ph idx="1"/>
          </p:nvPr>
        </p:nvSpPr>
        <p:spPr>
          <a:xfrm>
            <a:off x="508488" y="178126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3200"/>
              <a:buFont typeface="Wingdings 3" charset="2"/>
              <a:buChar char="•"/>
            </a:pPr>
            <a:r>
              <a:rPr lang="cs-CZ" sz="2400" dirty="0" err="1" smtClean="0"/>
              <a:t>Installation</a:t>
            </a:r>
            <a:r>
              <a:rPr lang="cs-CZ" sz="2400" dirty="0"/>
              <a:t>, </a:t>
            </a:r>
            <a:r>
              <a:rPr lang="cs-CZ" sz="2400" dirty="0" err="1"/>
              <a:t>repair</a:t>
            </a:r>
            <a:r>
              <a:rPr lang="cs-CZ" sz="2400" dirty="0"/>
              <a:t> and </a:t>
            </a:r>
            <a:r>
              <a:rPr lang="cs-CZ" sz="2400" dirty="0" err="1"/>
              <a:t>maintenance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PC </a:t>
            </a:r>
          </a:p>
          <a:p>
            <a:pPr>
              <a:spcBef>
                <a:spcPts val="0"/>
              </a:spcBef>
              <a:buClr>
                <a:schemeClr val="dk1"/>
              </a:buClr>
              <a:buSzPts val="3200"/>
              <a:buFont typeface="Wingdings 3" charset="2"/>
              <a:buChar char="•"/>
            </a:pPr>
            <a:r>
              <a:rPr lang="cs-CZ" sz="2400" dirty="0" smtClean="0"/>
              <a:t>Design </a:t>
            </a:r>
            <a:r>
              <a:rPr lang="cs-CZ" sz="2400" dirty="0"/>
              <a:t>and management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computer</a:t>
            </a:r>
            <a:r>
              <a:rPr lang="cs-CZ" sz="2400" dirty="0"/>
              <a:t> </a:t>
            </a:r>
            <a:r>
              <a:rPr lang="cs-CZ" sz="2400" dirty="0" err="1"/>
              <a:t>networks</a:t>
            </a:r>
            <a:r>
              <a:rPr lang="cs-CZ" sz="2400" dirty="0"/>
              <a:t> and IT </a:t>
            </a:r>
            <a:r>
              <a:rPr lang="cs-CZ" sz="2400" dirty="0" err="1"/>
              <a:t>resources</a:t>
            </a:r>
            <a:r>
              <a:rPr lang="cs-CZ" sz="2400" dirty="0"/>
              <a:t> </a:t>
            </a:r>
            <a:endParaRPr sz="2400" dirty="0"/>
          </a:p>
          <a:p>
            <a:pPr>
              <a:spcBef>
                <a:spcPts val="640"/>
              </a:spcBef>
              <a:buClr>
                <a:schemeClr val="dk1"/>
              </a:buClr>
              <a:buSzPts val="3200"/>
              <a:buFont typeface="Wingdings 3" charset="2"/>
              <a:buChar char="•"/>
            </a:pPr>
            <a:r>
              <a:rPr lang="cs-CZ" sz="2400" dirty="0" err="1"/>
              <a:t>C</a:t>
            </a:r>
            <a:r>
              <a:rPr lang="cs-CZ" sz="2400" dirty="0" err="1" smtClean="0"/>
              <a:t>reation</a:t>
            </a:r>
            <a:r>
              <a:rPr lang="cs-CZ" sz="2400" dirty="0" smtClean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websites</a:t>
            </a:r>
            <a:r>
              <a:rPr lang="cs-CZ" sz="2400" dirty="0"/>
              <a:t>, </a:t>
            </a:r>
            <a:r>
              <a:rPr lang="cs-CZ" sz="2400" dirty="0" err="1"/>
              <a:t>work</a:t>
            </a:r>
            <a:r>
              <a:rPr lang="cs-CZ" sz="2400" dirty="0"/>
              <a:t> </a:t>
            </a:r>
            <a:r>
              <a:rPr lang="cs-CZ" sz="2400" dirty="0" err="1"/>
              <a:t>with</a:t>
            </a:r>
            <a:r>
              <a:rPr lang="cs-CZ" sz="2400" dirty="0"/>
              <a:t> </a:t>
            </a:r>
            <a:r>
              <a:rPr lang="cs-CZ" sz="2400" dirty="0" err="1"/>
              <a:t>graphical</a:t>
            </a:r>
            <a:r>
              <a:rPr lang="cs-CZ" sz="2400" dirty="0"/>
              <a:t> </a:t>
            </a:r>
            <a:r>
              <a:rPr lang="cs-CZ" sz="2400" dirty="0" err="1"/>
              <a:t>material</a:t>
            </a:r>
            <a:r>
              <a:rPr lang="cs-CZ" sz="2400" dirty="0"/>
              <a:t>, </a:t>
            </a:r>
            <a:r>
              <a:rPr lang="cs-CZ" sz="2400" dirty="0" err="1"/>
              <a:t>advertising</a:t>
            </a:r>
            <a:r>
              <a:rPr lang="cs-CZ" sz="2400" dirty="0"/>
              <a:t>, </a:t>
            </a:r>
            <a:r>
              <a:rPr lang="cs-CZ" sz="2400" dirty="0" err="1"/>
              <a:t>company</a:t>
            </a:r>
            <a:r>
              <a:rPr lang="cs-CZ" sz="2400" dirty="0"/>
              <a:t> </a:t>
            </a:r>
            <a:r>
              <a:rPr lang="cs-CZ" sz="2400" dirty="0" err="1"/>
              <a:t>presentation</a:t>
            </a:r>
            <a:r>
              <a:rPr lang="cs-CZ" sz="2400" dirty="0"/>
              <a:t>, </a:t>
            </a:r>
            <a:r>
              <a:rPr lang="cs-CZ" sz="2400" dirty="0" err="1"/>
              <a:t>presentation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data, </a:t>
            </a:r>
            <a:r>
              <a:rPr lang="cs-CZ" sz="2400" dirty="0" err="1"/>
              <a:t>programming</a:t>
            </a:r>
            <a:endParaRPr sz="2400" dirty="0"/>
          </a:p>
          <a:p>
            <a:pPr>
              <a:spcBef>
                <a:spcPts val="640"/>
              </a:spcBef>
              <a:buClr>
                <a:schemeClr val="dk1"/>
              </a:buClr>
              <a:buSzPts val="3200"/>
              <a:buFont typeface="Wingdings 3" charset="2"/>
              <a:buChar char="•"/>
            </a:pPr>
            <a:r>
              <a:rPr lang="cs-CZ" sz="2400" dirty="0" err="1"/>
              <a:t>A</a:t>
            </a:r>
            <a:r>
              <a:rPr lang="cs-CZ" sz="2400" dirty="0" err="1" smtClean="0"/>
              <a:t>utomation</a:t>
            </a:r>
            <a:r>
              <a:rPr lang="cs-CZ" sz="2400" dirty="0"/>
              <a:t>, </a:t>
            </a:r>
            <a:r>
              <a:rPr lang="cs-CZ" sz="2400" dirty="0" err="1"/>
              <a:t>control</a:t>
            </a:r>
            <a:r>
              <a:rPr lang="cs-CZ" sz="2400" dirty="0"/>
              <a:t> and </a:t>
            </a:r>
            <a:r>
              <a:rPr lang="cs-CZ" sz="2400" dirty="0" err="1"/>
              <a:t>regulation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production</a:t>
            </a:r>
            <a:r>
              <a:rPr lang="cs-CZ" sz="2400" dirty="0"/>
              <a:t> </a:t>
            </a:r>
            <a:r>
              <a:rPr lang="cs-CZ" sz="2400" dirty="0" err="1"/>
              <a:t>process</a:t>
            </a:r>
            <a:endParaRPr sz="2400" dirty="0"/>
          </a:p>
        </p:txBody>
      </p:sp>
      <p:pic>
        <p:nvPicPr>
          <p:cNvPr id="350" name="Google Shape;350;p46" descr="VÃ½sledek obrÃ¡zku pro pc less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60032" y="5080238"/>
            <a:ext cx="3096344" cy="17444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7168751"/>
      </p:ext>
    </p:extLst>
  </p:cSld>
  <p:clrMapOvr>
    <a:masterClrMapping/>
  </p:clrMapOvr>
  <p:transition spd="slow" advClick="0" advTm="9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4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dirty="0" err="1"/>
              <a:t>Economics</a:t>
            </a:r>
            <a:endParaRPr dirty="0"/>
          </a:p>
        </p:txBody>
      </p:sp>
      <p:sp>
        <p:nvSpPr>
          <p:cNvPr id="356" name="Google Shape;356;p47"/>
          <p:cNvSpPr txBox="1">
            <a:spLocks noGrp="1"/>
          </p:cNvSpPr>
          <p:nvPr>
            <p:ph idx="1"/>
          </p:nvPr>
        </p:nvSpPr>
        <p:spPr>
          <a:xfrm>
            <a:off x="179512" y="1844824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sz="2400" dirty="0" err="1"/>
              <a:t>knowledge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basic </a:t>
            </a:r>
            <a:r>
              <a:rPr lang="cs-CZ" sz="2400" dirty="0" err="1"/>
              <a:t>economic</a:t>
            </a:r>
            <a:r>
              <a:rPr lang="cs-CZ" sz="2400" dirty="0"/>
              <a:t> </a:t>
            </a:r>
            <a:r>
              <a:rPr lang="cs-CZ" sz="2400" dirty="0" err="1"/>
              <a:t>concepts</a:t>
            </a:r>
            <a:r>
              <a:rPr lang="cs-CZ" sz="2400" dirty="0"/>
              <a:t> and </a:t>
            </a:r>
            <a:r>
              <a:rPr lang="cs-CZ" sz="2400" dirty="0" err="1"/>
              <a:t>principles</a:t>
            </a:r>
            <a:r>
              <a:rPr lang="cs-CZ" sz="2400" dirty="0"/>
              <a:t> business </a:t>
            </a:r>
            <a:r>
              <a:rPr lang="cs-CZ" sz="2400" dirty="0" err="1"/>
              <a:t>activities</a:t>
            </a:r>
            <a:r>
              <a:rPr lang="cs-CZ" sz="2400" dirty="0"/>
              <a:t> </a:t>
            </a:r>
            <a:endParaRPr sz="2400"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sz="2400" dirty="0" err="1"/>
              <a:t>making</a:t>
            </a:r>
            <a:r>
              <a:rPr lang="cs-CZ" sz="2400" dirty="0"/>
              <a:t> business </a:t>
            </a:r>
            <a:r>
              <a:rPr lang="cs-CZ" sz="2400" dirty="0" err="1"/>
              <a:t>correspondence</a:t>
            </a:r>
            <a:endParaRPr sz="2400"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sz="2400" dirty="0" err="1"/>
              <a:t>accounting</a:t>
            </a:r>
            <a:r>
              <a:rPr lang="cs-CZ" sz="2400" dirty="0"/>
              <a:t> and tax </a:t>
            </a:r>
            <a:r>
              <a:rPr lang="cs-CZ" sz="2400" dirty="0" err="1"/>
              <a:t>records</a:t>
            </a:r>
            <a:r>
              <a:rPr lang="cs-CZ" sz="2400" dirty="0"/>
              <a:t> </a:t>
            </a:r>
            <a:endParaRPr sz="2400"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sz="2400" dirty="0" err="1"/>
              <a:t>teaching</a:t>
            </a:r>
            <a:r>
              <a:rPr lang="cs-CZ" sz="2400" dirty="0"/>
              <a:t> </a:t>
            </a:r>
            <a:r>
              <a:rPr lang="cs-CZ" sz="2400" dirty="0" err="1"/>
              <a:t>world</a:t>
            </a:r>
            <a:r>
              <a:rPr lang="cs-CZ" sz="2400" dirty="0"/>
              <a:t> </a:t>
            </a:r>
            <a:r>
              <a:rPr lang="cs-CZ" sz="2400" dirty="0" err="1"/>
              <a:t>languages</a:t>
            </a:r>
            <a:endParaRPr sz="2400"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sz="2400" dirty="0"/>
              <a:t>basic </a:t>
            </a:r>
            <a:r>
              <a:rPr lang="cs-CZ" sz="2400" dirty="0" err="1"/>
              <a:t>orientation</a:t>
            </a:r>
            <a:r>
              <a:rPr lang="cs-CZ" sz="2400" dirty="0"/>
              <a:t> in </a:t>
            </a:r>
            <a:r>
              <a:rPr lang="cs-CZ" sz="2400" dirty="0" err="1"/>
              <a:t>legal</a:t>
            </a:r>
            <a:r>
              <a:rPr lang="cs-CZ" sz="2400" dirty="0"/>
              <a:t> </a:t>
            </a:r>
            <a:r>
              <a:rPr lang="cs-CZ" sz="2400" dirty="0" err="1"/>
              <a:t>standards</a:t>
            </a:r>
            <a:endParaRPr sz="2400" dirty="0"/>
          </a:p>
        </p:txBody>
      </p:sp>
      <p:pic>
        <p:nvPicPr>
          <p:cNvPr id="357" name="Google Shape;357;p47" descr="VÃ½sledek obrÃ¡zku pro economic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44208" y="5085184"/>
            <a:ext cx="2464862" cy="16326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5784130"/>
      </p:ext>
    </p:extLst>
  </p:cSld>
  <p:clrMapOvr>
    <a:masterClrMapping/>
  </p:clrMapOvr>
  <p:transition spd="slow" advClick="0" advTm="9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The past of our school</a:t>
            </a:r>
            <a:endParaRPr/>
          </a:p>
        </p:txBody>
      </p:sp>
      <p:sp>
        <p:nvSpPr>
          <p:cNvPr id="261" name="Google Shape;261;p34"/>
          <p:cNvSpPr txBox="1">
            <a:spLocks noGrp="1"/>
          </p:cNvSpPr>
          <p:nvPr>
            <p:ph idx="1"/>
          </p:nvPr>
        </p:nvSpPr>
        <p:spPr>
          <a:xfrm>
            <a:off x="290123" y="2569067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sz="2400" dirty="0" err="1">
                <a:solidFill>
                  <a:schemeClr val="tx1"/>
                </a:solidFill>
              </a:rPr>
              <a:t>The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history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of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our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school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goes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back</a:t>
            </a:r>
            <a:r>
              <a:rPr lang="cs-CZ" sz="2400" dirty="0">
                <a:solidFill>
                  <a:schemeClr val="tx1"/>
                </a:solidFill>
              </a:rPr>
              <a:t> to 1949 </a:t>
            </a:r>
            <a:r>
              <a:rPr lang="cs-CZ" sz="2400" dirty="0" err="1">
                <a:solidFill>
                  <a:schemeClr val="tx1"/>
                </a:solidFill>
              </a:rPr>
              <a:t>when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it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was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created</a:t>
            </a:r>
            <a:r>
              <a:rPr lang="cs-CZ" sz="2400" dirty="0">
                <a:solidFill>
                  <a:schemeClr val="tx1"/>
                </a:solidFill>
              </a:rPr>
              <a:t> as a </a:t>
            </a:r>
            <a:r>
              <a:rPr lang="cs-CZ" sz="2400" dirty="0" err="1">
                <a:solidFill>
                  <a:schemeClr val="tx1"/>
                </a:solidFill>
              </a:rPr>
              <a:t>school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for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apprentices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for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the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company</a:t>
            </a:r>
            <a:r>
              <a:rPr lang="cs-CZ" sz="2400" dirty="0">
                <a:solidFill>
                  <a:schemeClr val="tx1"/>
                </a:solidFill>
              </a:rPr>
              <a:t> Tesla Brno.</a:t>
            </a:r>
            <a:endParaRPr sz="2400" dirty="0">
              <a:solidFill>
                <a:schemeClr val="tx1"/>
              </a:solidFill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sz="2400" dirty="0" err="1">
                <a:solidFill>
                  <a:schemeClr val="tx1"/>
                </a:solidFill>
              </a:rPr>
              <a:t>The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current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building</a:t>
            </a:r>
            <a:r>
              <a:rPr lang="cs-CZ" sz="2400" dirty="0">
                <a:solidFill>
                  <a:schemeClr val="tx1"/>
                </a:solidFill>
              </a:rPr>
              <a:t> in </a:t>
            </a:r>
            <a:r>
              <a:rPr lang="cs-CZ" sz="2400" dirty="0" err="1">
                <a:solidFill>
                  <a:schemeClr val="tx1"/>
                </a:solidFill>
              </a:rPr>
              <a:t>the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first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picture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was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built</a:t>
            </a:r>
            <a:r>
              <a:rPr lang="cs-CZ" sz="2400" dirty="0" smtClean="0">
                <a:solidFill>
                  <a:schemeClr val="tx1"/>
                </a:solidFill>
              </a:rPr>
              <a:t> in 1984 </a:t>
            </a:r>
            <a:r>
              <a:rPr lang="cs-CZ" sz="2400" dirty="0">
                <a:solidFill>
                  <a:schemeClr val="tx1"/>
                </a:solidFill>
              </a:rPr>
              <a:t>. And </a:t>
            </a:r>
            <a:r>
              <a:rPr lang="cs-CZ" sz="2400" dirty="0" err="1">
                <a:solidFill>
                  <a:schemeClr val="tx1"/>
                </a:solidFill>
              </a:rPr>
              <a:t>it</a:t>
            </a:r>
            <a:r>
              <a:rPr lang="cs-CZ" sz="2400" dirty="0">
                <a:solidFill>
                  <a:schemeClr val="tx1"/>
                </a:solidFill>
              </a:rPr>
              <a:t> has </a:t>
            </a:r>
            <a:r>
              <a:rPr lang="cs-CZ" sz="2400" dirty="0" err="1">
                <a:solidFill>
                  <a:schemeClr val="tx1"/>
                </a:solidFill>
              </a:rPr>
              <a:t>been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the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main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building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ever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since</a:t>
            </a:r>
            <a:r>
              <a:rPr lang="cs-CZ" sz="2400" dirty="0" smtClean="0">
                <a:solidFill>
                  <a:schemeClr val="tx1"/>
                </a:solidFill>
              </a:rPr>
              <a:t>.</a:t>
            </a: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endParaRPr sz="2400" dirty="0">
              <a:solidFill>
                <a:schemeClr val="tx1"/>
              </a:solidFill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sz="2400" dirty="0">
                <a:solidFill>
                  <a:schemeClr val="tx1"/>
                </a:solidFill>
              </a:rPr>
              <a:t>In 2013 </a:t>
            </a:r>
            <a:r>
              <a:rPr lang="cs-CZ" sz="2400" dirty="0" err="1">
                <a:solidFill>
                  <a:schemeClr val="tx1"/>
                </a:solidFill>
              </a:rPr>
              <a:t>we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merged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with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another</a:t>
            </a:r>
            <a:r>
              <a:rPr lang="cs-CZ" sz="2400" dirty="0" smtClean="0">
                <a:solidFill>
                  <a:schemeClr val="tx1"/>
                </a:solidFill>
              </a:rPr>
              <a:t> big </a:t>
            </a:r>
            <a:r>
              <a:rPr lang="cs-CZ" sz="2400" dirty="0" err="1">
                <a:solidFill>
                  <a:schemeClr val="tx1"/>
                </a:solidFill>
              </a:rPr>
              <a:t>technical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school</a:t>
            </a: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910116"/>
      </p:ext>
    </p:extLst>
  </p:cSld>
  <p:clrMapOvr>
    <a:masterClrMapping/>
  </p:clrMapOvr>
  <p:transition spd="slow" advClick="0" advTm="9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Google Shape;364;p48" descr="http://etc.sues.edu.cn/_upload/article/images/61/86/91d1e38a454a972185a09bc3beb8/a4e8630a-8db9-46c2-b7d6-bb9e16132ed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66392" y="4404175"/>
            <a:ext cx="3072341" cy="2304256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48"/>
          <p:cNvSpPr txBox="1">
            <a:spLocks noGrp="1"/>
          </p:cNvSpPr>
          <p:nvPr>
            <p:ph type="title"/>
          </p:nvPr>
        </p:nvSpPr>
        <p:spPr>
          <a:xfrm>
            <a:off x="500417" y="90836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dirty="0" err="1"/>
              <a:t>Electrotechnics</a:t>
            </a:r>
            <a:endParaRPr dirty="0"/>
          </a:p>
        </p:txBody>
      </p:sp>
      <p:sp>
        <p:nvSpPr>
          <p:cNvPr id="363" name="Google Shape;363;p48"/>
          <p:cNvSpPr txBox="1">
            <a:spLocks noGrp="1"/>
          </p:cNvSpPr>
          <p:nvPr>
            <p:ph idx="1"/>
          </p:nvPr>
        </p:nvSpPr>
        <p:spPr>
          <a:xfrm>
            <a:off x="595951" y="1205247"/>
            <a:ext cx="634771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 sz="2400" dirty="0"/>
              <a:t>network </a:t>
            </a:r>
            <a:r>
              <a:rPr lang="cs-CZ" sz="2400" dirty="0" err="1"/>
              <a:t>traffic</a:t>
            </a:r>
            <a:r>
              <a:rPr lang="cs-CZ" sz="2400" dirty="0"/>
              <a:t> </a:t>
            </a:r>
            <a:r>
              <a:rPr lang="cs-CZ" sz="2400" dirty="0" err="1"/>
              <a:t>analysis</a:t>
            </a:r>
            <a:endParaRPr sz="2400" dirty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 sz="2400" dirty="0" err="1"/>
              <a:t>securing</a:t>
            </a:r>
            <a:r>
              <a:rPr lang="cs-CZ" sz="2400" dirty="0"/>
              <a:t> network </a:t>
            </a:r>
            <a:r>
              <a:rPr lang="cs-CZ" sz="2400" dirty="0" err="1"/>
              <a:t>elements</a:t>
            </a:r>
            <a:r>
              <a:rPr lang="cs-CZ" sz="2400" dirty="0"/>
              <a:t> </a:t>
            </a:r>
            <a:r>
              <a:rPr lang="cs-CZ" sz="2400" dirty="0" err="1"/>
              <a:t>against</a:t>
            </a:r>
            <a:r>
              <a:rPr lang="cs-CZ" sz="2400" dirty="0"/>
              <a:t> </a:t>
            </a:r>
            <a:r>
              <a:rPr lang="cs-CZ" sz="2400" dirty="0" err="1"/>
              <a:t>unauthorized</a:t>
            </a:r>
            <a:r>
              <a:rPr lang="cs-CZ" sz="2400" dirty="0"/>
              <a:t> </a:t>
            </a:r>
            <a:r>
              <a:rPr lang="cs-CZ" sz="2400" dirty="0" err="1"/>
              <a:t>access</a:t>
            </a:r>
            <a:r>
              <a:rPr lang="cs-CZ" sz="2400" dirty="0"/>
              <a:t> input</a:t>
            </a:r>
            <a:endParaRPr sz="2400" dirty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 sz="2400" dirty="0" err="1"/>
              <a:t>Installation</a:t>
            </a:r>
            <a:r>
              <a:rPr lang="cs-CZ" sz="2400" dirty="0"/>
              <a:t>, </a:t>
            </a:r>
            <a:r>
              <a:rPr lang="cs-CZ" sz="2400" dirty="0" err="1"/>
              <a:t>repair</a:t>
            </a:r>
            <a:r>
              <a:rPr lang="cs-CZ" sz="2400" dirty="0"/>
              <a:t> and </a:t>
            </a:r>
            <a:r>
              <a:rPr lang="cs-CZ" sz="2400" dirty="0" err="1"/>
              <a:t>maintenance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PC </a:t>
            </a:r>
            <a:endParaRPr sz="2400" dirty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 sz="2400" dirty="0"/>
              <a:t>Design and management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computer</a:t>
            </a:r>
            <a:r>
              <a:rPr lang="cs-CZ" sz="2400" dirty="0"/>
              <a:t> </a:t>
            </a:r>
            <a:r>
              <a:rPr lang="cs-CZ" sz="2400" dirty="0" err="1"/>
              <a:t>networks</a:t>
            </a:r>
            <a:r>
              <a:rPr lang="cs-CZ" sz="2400" dirty="0"/>
              <a:t> and IT </a:t>
            </a:r>
            <a:r>
              <a:rPr lang="cs-CZ" sz="2400" dirty="0" err="1"/>
              <a:t>resources</a:t>
            </a:r>
            <a:endParaRPr sz="2400" dirty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 sz="2400" dirty="0" err="1"/>
              <a:t>creating</a:t>
            </a:r>
            <a:r>
              <a:rPr lang="cs-CZ" sz="2400" dirty="0"/>
              <a:t> </a:t>
            </a:r>
            <a:r>
              <a:rPr lang="cs-CZ" sz="2400" dirty="0" err="1"/>
              <a:t>websites</a:t>
            </a:r>
            <a:r>
              <a:rPr lang="cs-CZ" sz="2400" dirty="0"/>
              <a:t>, </a:t>
            </a:r>
            <a:r>
              <a:rPr lang="cs-CZ" sz="2400" dirty="0" err="1"/>
              <a:t>working</a:t>
            </a:r>
            <a:r>
              <a:rPr lang="cs-CZ" sz="2400" dirty="0"/>
              <a:t> </a:t>
            </a:r>
            <a:r>
              <a:rPr lang="cs-CZ" sz="2400" dirty="0" err="1"/>
              <a:t>with</a:t>
            </a:r>
            <a:r>
              <a:rPr lang="cs-CZ" sz="2400" dirty="0"/>
              <a:t> </a:t>
            </a:r>
            <a:r>
              <a:rPr lang="cs-CZ" sz="2400" dirty="0" err="1"/>
              <a:t>graphs</a:t>
            </a:r>
            <a:r>
              <a:rPr lang="cs-CZ" sz="2400" dirty="0"/>
              <a:t> </a:t>
            </a:r>
            <a:r>
              <a:rPr lang="cs-CZ" sz="2400" dirty="0" err="1"/>
              <a:t>material</a:t>
            </a:r>
            <a:r>
              <a:rPr lang="cs-CZ" sz="2400" dirty="0"/>
              <a:t>, </a:t>
            </a:r>
            <a:r>
              <a:rPr lang="cs-CZ" sz="2400" dirty="0" err="1"/>
              <a:t>advertising</a:t>
            </a:r>
            <a:r>
              <a:rPr lang="cs-CZ" sz="2400" dirty="0"/>
              <a:t>, </a:t>
            </a:r>
            <a:r>
              <a:rPr lang="cs-CZ" sz="2400" dirty="0" err="1"/>
              <a:t>company</a:t>
            </a:r>
            <a:r>
              <a:rPr lang="cs-CZ" sz="2400" dirty="0"/>
              <a:t> </a:t>
            </a:r>
            <a:r>
              <a:rPr lang="cs-CZ" sz="2400" dirty="0" err="1"/>
              <a:t>presentation</a:t>
            </a:r>
            <a:r>
              <a:rPr lang="cs-CZ" sz="2400" dirty="0"/>
              <a:t>, </a:t>
            </a:r>
            <a:r>
              <a:rPr lang="cs-CZ" sz="2400" dirty="0" err="1"/>
              <a:t>presentation</a:t>
            </a:r>
            <a:r>
              <a:rPr lang="cs-CZ" sz="2400" dirty="0"/>
              <a:t> data </a:t>
            </a:r>
            <a:r>
              <a:rPr lang="cs-CZ" sz="2400" dirty="0" err="1"/>
              <a:t>processing</a:t>
            </a:r>
            <a:r>
              <a:rPr lang="cs-CZ" sz="2400" dirty="0"/>
              <a:t>, </a:t>
            </a:r>
            <a:r>
              <a:rPr lang="cs-CZ" sz="2400" dirty="0" err="1"/>
              <a:t>programming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2920374137"/>
      </p:ext>
    </p:extLst>
  </p:cSld>
  <p:clrMapOvr>
    <a:masterClrMapping/>
  </p:clrMapOvr>
  <p:transition spd="slow" advClick="0" advTm="9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75656" y="4149080"/>
            <a:ext cx="6347713" cy="1320800"/>
          </a:xfrm>
        </p:spPr>
        <p:txBody>
          <a:bodyPr>
            <a:normAutofit fontScale="90000"/>
          </a:bodyPr>
          <a:lstStyle/>
          <a:p>
            <a:r>
              <a:rPr lang="cs-CZ" dirty="0" err="1" smtClean="0"/>
              <a:t>Thank</a:t>
            </a:r>
            <a:r>
              <a:rPr lang="cs-CZ" dirty="0" smtClean="0"/>
              <a:t>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your</a:t>
            </a:r>
            <a:r>
              <a:rPr lang="cs-CZ" dirty="0" smtClean="0"/>
              <a:t> </a:t>
            </a:r>
            <a:r>
              <a:rPr lang="cs-CZ" dirty="0" err="1" smtClean="0"/>
              <a:t>attention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3" name="Google Shape;255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63888" y="2420888"/>
            <a:ext cx="1362075" cy="11525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ovéPole 3"/>
          <p:cNvSpPr txBox="1"/>
          <p:nvPr/>
        </p:nvSpPr>
        <p:spPr>
          <a:xfrm>
            <a:off x="2267744" y="1412776"/>
            <a:ext cx="4164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err="1" smtClean="0"/>
              <a:t>Look</a:t>
            </a:r>
            <a:r>
              <a:rPr lang="cs-CZ" sz="3600" dirty="0" smtClean="0"/>
              <a:t> </a:t>
            </a:r>
            <a:r>
              <a:rPr lang="cs-CZ" sz="3600" dirty="0" err="1" smtClean="0"/>
              <a:t>at</a:t>
            </a:r>
            <a:r>
              <a:rPr lang="cs-CZ" sz="3600" dirty="0" smtClean="0"/>
              <a:t> </a:t>
            </a:r>
            <a:r>
              <a:rPr lang="cs-CZ" sz="3600" dirty="0" err="1" smtClean="0"/>
              <a:t>this</a:t>
            </a:r>
            <a:r>
              <a:rPr lang="cs-CZ" sz="3600" dirty="0" smtClean="0"/>
              <a:t> </a:t>
            </a:r>
            <a:r>
              <a:rPr lang="cs-CZ" sz="3600" dirty="0" smtClean="0">
                <a:hlinkClick r:id="rId3"/>
              </a:rPr>
              <a:t>video</a:t>
            </a:r>
            <a:r>
              <a:rPr lang="cs-CZ" sz="3600" dirty="0" smtClean="0">
                <a:sym typeface="Wingdings" panose="05000000000000000000" pitchFamily="2" charset="2"/>
                <a:hlinkClick r:id="rId3"/>
              </a:rPr>
              <a:t>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2649763064"/>
      </p:ext>
    </p:extLst>
  </p:cSld>
  <p:clrMapOvr>
    <a:masterClrMapping/>
  </p:clrMapOvr>
  <p:transition spd="slow" advClick="0" advTm="9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5"/>
          <p:cNvSpPr txBox="1">
            <a:spLocks noGrp="1"/>
          </p:cNvSpPr>
          <p:nvPr>
            <p:ph type="title"/>
          </p:nvPr>
        </p:nvSpPr>
        <p:spPr>
          <a:xfrm>
            <a:off x="609599" y="145576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present</a:t>
            </a:r>
            <a:r>
              <a:rPr lang="cs-CZ" dirty="0"/>
              <a:t> </a:t>
            </a:r>
            <a:r>
              <a:rPr lang="cs-CZ" dirty="0" err="1"/>
              <a:t>times</a:t>
            </a:r>
            <a:endParaRPr dirty="0"/>
          </a:p>
        </p:txBody>
      </p:sp>
      <p:sp>
        <p:nvSpPr>
          <p:cNvPr id="267" name="Google Shape;267;p35"/>
          <p:cNvSpPr txBox="1">
            <a:spLocks noGrp="1"/>
          </p:cNvSpPr>
          <p:nvPr>
            <p:ph idx="1"/>
          </p:nvPr>
        </p:nvSpPr>
        <p:spPr>
          <a:xfrm>
            <a:off x="609599" y="1655623"/>
            <a:ext cx="634771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2960"/>
              <a:buNone/>
            </a:pPr>
            <a:r>
              <a:rPr lang="cs-CZ" sz="2800" dirty="0" err="1" smtClean="0"/>
              <a:t>Our</a:t>
            </a:r>
            <a:r>
              <a:rPr lang="cs-CZ" sz="2800" dirty="0" smtClean="0"/>
              <a:t> </a:t>
            </a:r>
            <a:r>
              <a:rPr lang="cs-CZ" sz="2800" dirty="0" err="1"/>
              <a:t>school</a:t>
            </a:r>
            <a:r>
              <a:rPr lang="cs-CZ" sz="2800" dirty="0"/>
              <a:t> has </a:t>
            </a:r>
            <a:r>
              <a:rPr lang="cs-CZ" sz="2800" dirty="0" err="1"/>
              <a:t>over</a:t>
            </a:r>
            <a:r>
              <a:rPr lang="cs-CZ" sz="2800" dirty="0"/>
              <a:t> 1300 </a:t>
            </a:r>
            <a:r>
              <a:rPr lang="cs-CZ" sz="2400" dirty="0" err="1"/>
              <a:t>students</a:t>
            </a:r>
            <a:endParaRPr sz="2400" dirty="0"/>
          </a:p>
          <a:p>
            <a:pPr marL="0" indent="0">
              <a:lnSpc>
                <a:spcPct val="90000"/>
              </a:lnSpc>
              <a:spcBef>
                <a:spcPts val="592"/>
              </a:spcBef>
              <a:buClr>
                <a:schemeClr val="dk1"/>
              </a:buClr>
              <a:buSzPts val="2960"/>
              <a:buNone/>
            </a:pPr>
            <a:r>
              <a:rPr lang="cs-CZ" sz="2800" dirty="0" err="1"/>
              <a:t>We</a:t>
            </a:r>
            <a:r>
              <a:rPr lang="cs-CZ" sz="2800" dirty="0"/>
              <a:t> </a:t>
            </a:r>
            <a:r>
              <a:rPr lang="cs-CZ" sz="2800" dirty="0" err="1"/>
              <a:t>have</a:t>
            </a:r>
            <a:r>
              <a:rPr lang="cs-CZ" sz="2800" dirty="0"/>
              <a:t> many study </a:t>
            </a:r>
            <a:r>
              <a:rPr lang="cs-CZ" sz="2800" dirty="0" err="1"/>
              <a:t>progammes</a:t>
            </a:r>
            <a:r>
              <a:rPr lang="cs-CZ" sz="2800" dirty="0"/>
              <a:t> </a:t>
            </a:r>
            <a:r>
              <a:rPr lang="cs-CZ" sz="2800" dirty="0" err="1"/>
              <a:t>ranging</a:t>
            </a:r>
            <a:r>
              <a:rPr lang="cs-CZ" sz="2800" dirty="0"/>
              <a:t> </a:t>
            </a:r>
            <a:r>
              <a:rPr lang="cs-CZ" sz="2800" dirty="0" err="1"/>
              <a:t>from</a:t>
            </a:r>
            <a:r>
              <a:rPr lang="cs-CZ" sz="2800" dirty="0"/>
              <a:t> IT to </a:t>
            </a:r>
            <a:r>
              <a:rPr lang="cs-CZ" sz="2800" dirty="0" err="1"/>
              <a:t>economics</a:t>
            </a:r>
            <a:r>
              <a:rPr lang="cs-CZ" sz="2800" dirty="0"/>
              <a:t>, </a:t>
            </a:r>
            <a:r>
              <a:rPr lang="cs-CZ" sz="2800" dirty="0" err="1"/>
              <a:t>those</a:t>
            </a:r>
            <a:r>
              <a:rPr lang="cs-CZ" sz="2800" dirty="0"/>
              <a:t> </a:t>
            </a:r>
            <a:r>
              <a:rPr lang="cs-CZ" sz="2800" dirty="0" err="1"/>
              <a:t>two</a:t>
            </a:r>
            <a:r>
              <a:rPr lang="cs-CZ" sz="2800" dirty="0"/>
              <a:t> </a:t>
            </a:r>
            <a:r>
              <a:rPr lang="cs-CZ" sz="2800" dirty="0" err="1"/>
              <a:t>being</a:t>
            </a:r>
            <a:r>
              <a:rPr lang="cs-CZ" sz="2800" dirty="0"/>
              <a:t> </a:t>
            </a:r>
            <a:r>
              <a:rPr lang="cs-CZ" sz="2800" dirty="0" err="1"/>
              <a:t>the</a:t>
            </a:r>
            <a:r>
              <a:rPr lang="cs-CZ" sz="2800" dirty="0"/>
              <a:t> </a:t>
            </a:r>
            <a:r>
              <a:rPr lang="cs-CZ" sz="2800" dirty="0" err="1"/>
              <a:t>main</a:t>
            </a:r>
            <a:r>
              <a:rPr lang="cs-CZ" sz="2800" dirty="0"/>
              <a:t> </a:t>
            </a:r>
            <a:r>
              <a:rPr lang="cs-CZ" sz="2800" dirty="0" err="1"/>
              <a:t>programmes</a:t>
            </a:r>
            <a:r>
              <a:rPr lang="cs-CZ" sz="2800" dirty="0"/>
              <a:t>.</a:t>
            </a:r>
            <a:endParaRPr sz="2800" dirty="0"/>
          </a:p>
          <a:p>
            <a:pPr marL="0" indent="0">
              <a:lnSpc>
                <a:spcPct val="90000"/>
              </a:lnSpc>
              <a:spcBef>
                <a:spcPts val="592"/>
              </a:spcBef>
              <a:buClr>
                <a:schemeClr val="dk1"/>
              </a:buClr>
              <a:buSzPts val="2960"/>
              <a:buNone/>
            </a:pPr>
            <a:r>
              <a:rPr lang="cs-CZ" sz="2800" dirty="0" err="1"/>
              <a:t>For</a:t>
            </a:r>
            <a:r>
              <a:rPr lang="cs-CZ" sz="2800" dirty="0"/>
              <a:t> IT </a:t>
            </a:r>
            <a:r>
              <a:rPr lang="cs-CZ" sz="2800" dirty="0" err="1"/>
              <a:t>we</a:t>
            </a:r>
            <a:r>
              <a:rPr lang="cs-CZ" sz="2800" dirty="0"/>
              <a:t> </a:t>
            </a:r>
            <a:r>
              <a:rPr lang="cs-CZ" sz="2800" dirty="0" err="1"/>
              <a:t>have</a:t>
            </a:r>
            <a:r>
              <a:rPr lang="cs-CZ" sz="2800" dirty="0"/>
              <a:t> </a:t>
            </a:r>
            <a:r>
              <a:rPr lang="cs-CZ" sz="2800" dirty="0" err="1"/>
              <a:t>four</a:t>
            </a:r>
            <a:r>
              <a:rPr lang="cs-CZ" sz="2800" dirty="0"/>
              <a:t> </a:t>
            </a:r>
            <a:r>
              <a:rPr lang="cs-CZ" sz="2800" dirty="0" err="1"/>
              <a:t>main</a:t>
            </a:r>
            <a:r>
              <a:rPr lang="cs-CZ" sz="2800" dirty="0"/>
              <a:t> </a:t>
            </a:r>
            <a:r>
              <a:rPr lang="cs-CZ" sz="2800" dirty="0" err="1"/>
              <a:t>specializations</a:t>
            </a:r>
            <a:r>
              <a:rPr lang="cs-CZ" sz="2800" dirty="0"/>
              <a:t>:</a:t>
            </a:r>
            <a:endParaRPr sz="2800" dirty="0"/>
          </a:p>
          <a:p>
            <a:pPr marL="0" indent="0">
              <a:lnSpc>
                <a:spcPct val="90000"/>
              </a:lnSpc>
              <a:spcBef>
                <a:spcPts val="592"/>
              </a:spcBef>
              <a:buClr>
                <a:schemeClr val="dk1"/>
              </a:buClr>
              <a:buSzPts val="2960"/>
              <a:buNone/>
            </a:pPr>
            <a:r>
              <a:rPr lang="cs-CZ" sz="2800" dirty="0"/>
              <a:t>	- 	</a:t>
            </a:r>
            <a:r>
              <a:rPr lang="cs-CZ" sz="2800" dirty="0" err="1"/>
              <a:t>Programming</a:t>
            </a:r>
            <a:endParaRPr sz="2800" dirty="0"/>
          </a:p>
          <a:p>
            <a:pPr marL="0" indent="0">
              <a:lnSpc>
                <a:spcPct val="90000"/>
              </a:lnSpc>
              <a:spcBef>
                <a:spcPts val="592"/>
              </a:spcBef>
              <a:buClr>
                <a:schemeClr val="dk1"/>
              </a:buClr>
              <a:buSzPts val="2960"/>
              <a:buNone/>
            </a:pPr>
            <a:r>
              <a:rPr lang="cs-CZ" sz="2800" dirty="0"/>
              <a:t>	-	</a:t>
            </a:r>
            <a:r>
              <a:rPr lang="cs-CZ" sz="2800" dirty="0" err="1"/>
              <a:t>Graphics</a:t>
            </a:r>
            <a:r>
              <a:rPr lang="cs-CZ" sz="2800" dirty="0"/>
              <a:t> and Web design</a:t>
            </a:r>
            <a:endParaRPr sz="2800" dirty="0"/>
          </a:p>
          <a:p>
            <a:pPr marL="0" indent="0">
              <a:lnSpc>
                <a:spcPct val="90000"/>
              </a:lnSpc>
              <a:spcBef>
                <a:spcPts val="592"/>
              </a:spcBef>
              <a:buClr>
                <a:schemeClr val="dk1"/>
              </a:buClr>
              <a:buSzPts val="2960"/>
              <a:buNone/>
            </a:pPr>
            <a:r>
              <a:rPr lang="cs-CZ" sz="2800" dirty="0"/>
              <a:t>	-	</a:t>
            </a:r>
            <a:r>
              <a:rPr lang="cs-CZ" sz="2800" dirty="0" err="1"/>
              <a:t>Automation</a:t>
            </a:r>
            <a:endParaRPr sz="2800" dirty="0"/>
          </a:p>
          <a:p>
            <a:pPr marL="0" indent="0">
              <a:lnSpc>
                <a:spcPct val="90000"/>
              </a:lnSpc>
              <a:spcBef>
                <a:spcPts val="592"/>
              </a:spcBef>
              <a:buClr>
                <a:schemeClr val="dk1"/>
              </a:buClr>
              <a:buSzPts val="2960"/>
              <a:buNone/>
            </a:pPr>
            <a:r>
              <a:rPr lang="cs-CZ" sz="2800" dirty="0"/>
              <a:t>	-	</a:t>
            </a:r>
            <a:r>
              <a:rPr lang="cs-CZ" sz="2800" dirty="0" err="1"/>
              <a:t>Networking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3884796378"/>
      </p:ext>
    </p:extLst>
  </p:cSld>
  <p:clrMapOvr>
    <a:masterClrMapping/>
  </p:clrMapOvr>
  <p:transition spd="slow" advClick="0" advTm="9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6"/>
          <p:cNvSpPr txBox="1">
            <a:spLocks noGrp="1"/>
          </p:cNvSpPr>
          <p:nvPr>
            <p:ph type="title"/>
          </p:nvPr>
        </p:nvSpPr>
        <p:spPr>
          <a:xfrm>
            <a:off x="611560" y="-24340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How our school looks inside</a:t>
            </a:r>
            <a:endParaRPr/>
          </a:p>
        </p:txBody>
      </p:sp>
      <p:sp>
        <p:nvSpPr>
          <p:cNvPr id="273" name="Google Shape;273;p3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274" name="Google Shape;274;p36" descr="H:\erasmus\49312074_528920274279874_8310593058689253376_n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5859" y="647907"/>
            <a:ext cx="7836581" cy="5805429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36"/>
          <p:cNvSpPr txBox="1"/>
          <p:nvPr/>
        </p:nvSpPr>
        <p:spPr>
          <a:xfrm>
            <a:off x="2195736" y="537321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cs-CZ" sz="4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Main entrance</a:t>
            </a:r>
            <a:endParaRPr sz="4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27737087"/>
      </p:ext>
    </p:extLst>
  </p:cSld>
  <p:clrMapOvr>
    <a:masterClrMapping/>
  </p:clrMapOvr>
  <p:transition spd="slow" advClick="0" advTm="9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Gatehouse</a:t>
            </a:r>
          </a:p>
          <a:p>
            <a:r>
              <a:rPr lang="cs-CZ" smtClean="0"/>
              <a:t>Canteen</a:t>
            </a:r>
          </a:p>
          <a:p>
            <a:r>
              <a:rPr lang="cs-CZ" smtClean="0"/>
              <a:t>Cafeteria</a:t>
            </a:r>
          </a:p>
          <a:p>
            <a:r>
              <a:rPr lang="cs-CZ" smtClean="0"/>
              <a:t>Study </a:t>
            </a:r>
          </a:p>
          <a:p>
            <a:r>
              <a:rPr lang="cs-CZ" smtClean="0"/>
              <a:t>Our cabinet (boxes) </a:t>
            </a:r>
          </a:p>
          <a:p>
            <a:r>
              <a:rPr lang="en-US" smtClean="0"/>
              <a:t>Specialist classrooms for training - electrical and mechanical</a:t>
            </a:r>
            <a:endParaRPr lang="cs-CZ" smtClean="0"/>
          </a:p>
          <a:p>
            <a:r>
              <a:rPr lang="cs-CZ" smtClean="0"/>
              <a:t>Gym</a:t>
            </a:r>
          </a:p>
          <a:p>
            <a:pPr>
              <a:buFont typeface="Wingdings 2" pitchFamily="18" charset="2"/>
              <a:buNone/>
            </a:pPr>
            <a:endParaRPr lang="cs-CZ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cs-CZ" sz="6000" b="1" err="1" smtClean="0"/>
              <a:t>Ground</a:t>
            </a:r>
            <a:r>
              <a:rPr lang="cs-CZ" sz="6000" b="1" smtClean="0"/>
              <a:t> </a:t>
            </a:r>
            <a:r>
              <a:rPr lang="cs-CZ" sz="6000" b="1" err="1" smtClean="0"/>
              <a:t>floor</a:t>
            </a:r>
            <a:endParaRPr lang="en-GB" sz="6000" b="1"/>
          </a:p>
        </p:txBody>
      </p:sp>
      <p:pic>
        <p:nvPicPr>
          <p:cNvPr id="15363" name="Obrázek 3" descr="tv_5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5" y="1285875"/>
            <a:ext cx="3452813" cy="258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Obrázek 4" descr="tv_0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5000625"/>
            <a:ext cx="2635250" cy="175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321" name="Google Shape;321;p4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322" name="Google Shape;322;p42" descr="H:\erasmus\49257761_489895728083921_2675922727449133056_n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528" y="260649"/>
            <a:ext cx="8424936" cy="6318702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42"/>
          <p:cNvSpPr txBox="1"/>
          <p:nvPr/>
        </p:nvSpPr>
        <p:spPr>
          <a:xfrm>
            <a:off x="878904" y="552636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cs-CZ" sz="4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Most </a:t>
            </a:r>
            <a:r>
              <a:rPr lang="cs-CZ" sz="4400" b="1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important</a:t>
            </a:r>
            <a:r>
              <a:rPr lang="cs-CZ" sz="4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cs-CZ" sz="4400" b="1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Our</a:t>
            </a:r>
            <a:r>
              <a:rPr lang="cs-CZ" sz="4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4400" b="1" i="0" u="none" strike="noStrike" cap="none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cafeteria</a:t>
            </a:r>
            <a:endParaRPr sz="44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7106076"/>
      </p:ext>
    </p:extLst>
  </p:cSld>
  <p:clrMapOvr>
    <a:masterClrMapping/>
  </p:clrMapOvr>
  <p:transition spd="slow" advClick="0" advTm="9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/>
              <a:t>Music </a:t>
            </a:r>
            <a:r>
              <a:rPr lang="cs-CZ" dirty="0" err="1" smtClean="0"/>
              <a:t>classroom</a:t>
            </a:r>
            <a:endParaRPr lang="cs-CZ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err="1" smtClean="0"/>
              <a:t>Art</a:t>
            </a:r>
            <a:r>
              <a:rPr lang="cs-CZ" dirty="0" smtClean="0"/>
              <a:t> </a:t>
            </a:r>
            <a:r>
              <a:rPr lang="cs-CZ" dirty="0" err="1" smtClean="0"/>
              <a:t>classroom</a:t>
            </a:r>
            <a:endParaRPr lang="cs-CZ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/>
              <a:t>C</a:t>
            </a:r>
            <a:r>
              <a:rPr lang="en-US" dirty="0" err="1" smtClean="0"/>
              <a:t>lassrooms</a:t>
            </a:r>
            <a:r>
              <a:rPr lang="en-US" dirty="0" smtClean="0"/>
              <a:t> for teaching business correspondence and typing</a:t>
            </a:r>
            <a:endParaRPr lang="cs-CZ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err="1" smtClean="0"/>
              <a:t>Special</a:t>
            </a:r>
            <a:r>
              <a:rPr lang="cs-CZ" dirty="0" smtClean="0"/>
              <a:t> </a:t>
            </a:r>
            <a:r>
              <a:rPr lang="cs-CZ" dirty="0" err="1" smtClean="0"/>
              <a:t>classrooms</a:t>
            </a:r>
            <a:r>
              <a:rPr lang="cs-CZ" dirty="0" smtClean="0"/>
              <a:t> </a:t>
            </a:r>
            <a:r>
              <a:rPr lang="cs-CZ" dirty="0" err="1" smtClean="0"/>
              <a:t>social</a:t>
            </a:r>
            <a:r>
              <a:rPr lang="cs-CZ" dirty="0" smtClean="0"/>
              <a:t> care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err="1" smtClean="0"/>
              <a:t>Staff</a:t>
            </a:r>
            <a:r>
              <a:rPr lang="cs-CZ" dirty="0" smtClean="0"/>
              <a:t> </a:t>
            </a:r>
            <a:r>
              <a:rPr lang="cs-CZ" dirty="0" err="1" smtClean="0"/>
              <a:t>rooms</a:t>
            </a:r>
            <a:endParaRPr lang="cs-CZ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err="1" smtClean="0"/>
              <a:t>Librery</a:t>
            </a:r>
            <a:endParaRPr lang="cs-CZ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/>
              <a:t>Table </a:t>
            </a:r>
            <a:r>
              <a:rPr lang="cs-CZ" dirty="0" err="1" smtClean="0"/>
              <a:t>football</a:t>
            </a:r>
            <a:endParaRPr lang="cs-CZ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cs-CZ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cs-CZ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cs-CZ" dirty="0" smtClean="0"/>
          </a:p>
          <a:p>
            <a:pPr marL="514350" indent="-514350" fontAlgn="auto">
              <a:spcAft>
                <a:spcPts val="0"/>
              </a:spcAft>
              <a:buFont typeface="Wingdings 2"/>
              <a:buNone/>
              <a:defRPr/>
            </a:pPr>
            <a:endParaRPr 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6600" b="1" err="1" smtClean="0"/>
              <a:t>First</a:t>
            </a:r>
            <a:r>
              <a:rPr lang="cs-CZ" sz="6600" b="1" smtClean="0"/>
              <a:t> </a:t>
            </a:r>
            <a:r>
              <a:rPr lang="cs-CZ" sz="6600" b="1" err="1" smtClean="0"/>
              <a:t>floor</a:t>
            </a:r>
            <a:endParaRPr lang="en-GB" sz="6600" b="1"/>
          </a:p>
        </p:txBody>
      </p:sp>
      <p:pic>
        <p:nvPicPr>
          <p:cNvPr id="16387" name="Obrázek 4" descr="tv_2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19650" y="3857625"/>
            <a:ext cx="3603625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Obrázek 5" descr="tv_3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75" y="285750"/>
            <a:ext cx="314325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7"/>
          <p:cNvSpPr txBox="1">
            <a:spLocks noGrp="1"/>
          </p:cNvSpPr>
          <p:nvPr>
            <p:ph type="title"/>
          </p:nvPr>
        </p:nvSpPr>
        <p:spPr>
          <a:xfrm>
            <a:off x="2051720" y="530120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cs-CZ" b="1">
                <a:solidFill>
                  <a:schemeClr val="lt1"/>
                </a:solidFill>
              </a:rPr>
              <a:t>Hallway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80" name="Google Shape;280;p37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281" name="Google Shape;281;p37" descr="H:\erasmus\49855679_749414878757639_5322485818672021504_n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1560" y="476672"/>
            <a:ext cx="7942262" cy="59566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4462236"/>
      </p:ext>
    </p:extLst>
  </p:cSld>
  <p:clrMapOvr>
    <a:masterClrMapping/>
  </p:clrMapOvr>
  <p:transition spd="slow" advClick="0" advTm="9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Language</a:t>
            </a:r>
            <a:r>
              <a:rPr lang="cs-CZ" smtClean="0"/>
              <a:t> </a:t>
            </a:r>
            <a:r>
              <a:rPr lang="en-GB" smtClean="0"/>
              <a:t>classrooms</a:t>
            </a:r>
            <a:endParaRPr lang="cs-CZ" smtClean="0"/>
          </a:p>
          <a:p>
            <a:r>
              <a:rPr lang="cs-CZ" smtClean="0"/>
              <a:t>Staff rooms</a:t>
            </a:r>
          </a:p>
          <a:p>
            <a:r>
              <a:rPr lang="cs-CZ" smtClean="0"/>
              <a:t>S</a:t>
            </a:r>
            <a:r>
              <a:rPr lang="en-US" smtClean="0"/>
              <a:t>chool management and school administration</a:t>
            </a:r>
            <a:endParaRPr lang="cs-CZ" smtClean="0"/>
          </a:p>
          <a:p>
            <a:r>
              <a:rPr lang="cs-CZ" smtClean="0"/>
              <a:t>Place to sit </a:t>
            </a:r>
          </a:p>
          <a:p>
            <a:endParaRPr lang="cs-CZ" smtClean="0"/>
          </a:p>
          <a:p>
            <a:endParaRPr lang="cs-CZ" smtClean="0"/>
          </a:p>
          <a:p>
            <a:endParaRPr lang="cs-CZ" smtClean="0"/>
          </a:p>
          <a:p>
            <a:endParaRPr lang="cs-CZ" smtClean="0"/>
          </a:p>
          <a:p>
            <a:endParaRPr lang="en-GB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cs-CZ" sz="6600" b="1" err="1" smtClean="0"/>
              <a:t>Second</a:t>
            </a:r>
            <a:r>
              <a:rPr lang="cs-CZ" sz="6600" b="1" smtClean="0"/>
              <a:t> </a:t>
            </a:r>
            <a:r>
              <a:rPr lang="cs-CZ" sz="6600" b="1" err="1" smtClean="0"/>
              <a:t>floor</a:t>
            </a:r>
            <a:endParaRPr lang="en-GB" sz="6600" b="1"/>
          </a:p>
        </p:txBody>
      </p:sp>
      <p:pic>
        <p:nvPicPr>
          <p:cNvPr id="17411" name="Obrázek 4" descr="tv_2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0" y="3071813"/>
            <a:ext cx="51625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ír">
  <a:themeElements>
    <a:clrScheme name="Papí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í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í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109</TotalTime>
  <Words>339</Words>
  <Application>Microsoft Office PowerPoint</Application>
  <PresentationFormat>Předvádění na obrazovce (4:3)</PresentationFormat>
  <Paragraphs>87</Paragraphs>
  <Slides>21</Slides>
  <Notes>16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8" baseType="lpstr">
      <vt:lpstr>Arial</vt:lpstr>
      <vt:lpstr>Calibri</vt:lpstr>
      <vt:lpstr>Constantia</vt:lpstr>
      <vt:lpstr>Wingdings</vt:lpstr>
      <vt:lpstr>Wingdings 2</vt:lpstr>
      <vt:lpstr>Wingdings 3</vt:lpstr>
      <vt:lpstr>Papír</vt:lpstr>
      <vt:lpstr>OUR SCHOOL</vt:lpstr>
      <vt:lpstr>The past of our school</vt:lpstr>
      <vt:lpstr>The present times</vt:lpstr>
      <vt:lpstr>How our school looks inside</vt:lpstr>
      <vt:lpstr>Ground floor</vt:lpstr>
      <vt:lpstr>Prezentace aplikace PowerPoint</vt:lpstr>
      <vt:lpstr>First floor</vt:lpstr>
      <vt:lpstr>Hallway</vt:lpstr>
      <vt:lpstr>Second floor</vt:lpstr>
      <vt:lpstr>Prezentace aplikace PowerPoint</vt:lpstr>
      <vt:lpstr>Prezentace aplikace PowerPoint</vt:lpstr>
      <vt:lpstr>Prezentace aplikace PowerPoint</vt:lpstr>
      <vt:lpstr>Third floor </vt:lpstr>
      <vt:lpstr>Prezentace aplikace PowerPoint</vt:lpstr>
      <vt:lpstr>Basic information</vt:lpstr>
      <vt:lpstr>Study programmes in our school  </vt:lpstr>
      <vt:lpstr>Study programmes</vt:lpstr>
      <vt:lpstr>Information technologies</vt:lpstr>
      <vt:lpstr>Economics</vt:lpstr>
      <vt:lpstr>Electrotechnics</vt:lpstr>
      <vt:lpstr>Thank you for your attention </vt:lpstr>
    </vt:vector>
  </TitlesOfParts>
  <Company>Jana s.r.o.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SCHOOL</dc:title>
  <dc:creator>Jana 69</dc:creator>
  <cp:lastModifiedBy>Elena Tomanová</cp:lastModifiedBy>
  <cp:revision>13</cp:revision>
  <dcterms:created xsi:type="dcterms:W3CDTF">2011-12-19T22:44:21Z</dcterms:created>
  <dcterms:modified xsi:type="dcterms:W3CDTF">2019-10-20T17:46:49Z</dcterms:modified>
</cp:coreProperties>
</file>