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256" r:id="rId2"/>
    <p:sldId id="277" r:id="rId3"/>
    <p:sldId id="279" r:id="rId4"/>
    <p:sldId id="272" r:id="rId5"/>
    <p:sldId id="283" r:id="rId6"/>
    <p:sldId id="285" r:id="rId7"/>
    <p:sldId id="299" r:id="rId8"/>
    <p:sldId id="268" r:id="rId9"/>
    <p:sldId id="291" r:id="rId10"/>
    <p:sldId id="292" r:id="rId11"/>
    <p:sldId id="293" r:id="rId12"/>
    <p:sldId id="294" r:id="rId13"/>
    <p:sldId id="288" r:id="rId14"/>
    <p:sldId id="295" r:id="rId15"/>
    <p:sldId id="296" r:id="rId16"/>
    <p:sldId id="281" r:id="rId17"/>
    <p:sldId id="30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-1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8CBC3-C0A9-49D5-938F-87A596219B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09762-A040-4B64-958D-5DA90A8DD73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09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C986-4498-4FC3-99E7-B8DD5A38D4BA}" type="slidenum">
              <a:rPr lang="fr-BE" smtClean="0"/>
              <a:pPr/>
              <a:t>7</a:t>
            </a:fld>
            <a:endParaRPr lang="fr-B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09762-A040-4B64-958D-5DA90A8DD73A}" type="slidenum">
              <a:rPr lang="fr-BE" smtClean="0"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168C99-6024-4BD8-BE0F-761AFE86B92E}" type="datetimeFigureOut">
              <a:rPr lang="fr-BE" smtClean="0"/>
              <a:t>4/03/20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FF1BD8-B3E7-4740-A910-FCDBCAAD2E8A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2996952"/>
            <a:ext cx="3313355" cy="1702160"/>
          </a:xfrm>
        </p:spPr>
        <p:txBody>
          <a:bodyPr>
            <a:normAutofit fontScale="90000"/>
          </a:bodyPr>
          <a:lstStyle/>
          <a:p>
            <a:pPr algn="r"/>
            <a:r>
              <a:rPr lang="fr-FR" b="0" dirty="0" smtClean="0">
                <a:latin typeface="Papyrus"/>
                <a:cs typeface="Papyrus"/>
              </a:rPr>
              <a:t>Institut provincial d’enseignement secondaire de </a:t>
            </a:r>
            <a:r>
              <a:rPr lang="fr-FR" dirty="0">
                <a:latin typeface="Papyrus"/>
                <a:cs typeface="Papyrus"/>
              </a:rPr>
              <a:t>S</a:t>
            </a:r>
            <a:r>
              <a:rPr lang="fr-FR" b="0" dirty="0" smtClean="0">
                <a:latin typeface="Papyrus"/>
                <a:cs typeface="Papyrus"/>
              </a:rPr>
              <a:t>eraing</a:t>
            </a:r>
            <a:br>
              <a:rPr lang="fr-FR" b="0" dirty="0" smtClean="0">
                <a:latin typeface="Papyrus"/>
                <a:cs typeface="Papyrus"/>
              </a:rPr>
            </a:br>
            <a:endParaRPr lang="fr-BE" b="0" dirty="0">
              <a:latin typeface="Papyrus"/>
              <a:cs typeface="Papyru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44008" y="4725144"/>
            <a:ext cx="3767963" cy="1008112"/>
          </a:xfrm>
        </p:spPr>
        <p:txBody>
          <a:bodyPr>
            <a:normAutofit/>
          </a:bodyPr>
          <a:lstStyle/>
          <a:p>
            <a:r>
              <a:rPr lang="fr-BE" sz="1400" i="1" dirty="0" smtClean="0">
                <a:latin typeface="Papyrus"/>
                <a:cs typeface="Papyrus"/>
              </a:rPr>
              <a:t>All the students from 3rd and 4th grade in business and tourism speciliazation are  happy to present their school to you dear </a:t>
            </a:r>
            <a:r>
              <a:rPr lang="fr-FR" sz="1400" i="1" dirty="0" err="1" smtClean="0">
                <a:latin typeface="Papyrus"/>
                <a:cs typeface="Papyrus"/>
              </a:rPr>
              <a:t>partners</a:t>
            </a:r>
            <a:r>
              <a:rPr lang="fr-FR" sz="1400" i="1" dirty="0">
                <a:latin typeface="Papyrus"/>
                <a:cs typeface="Papyrus"/>
              </a:rPr>
              <a:t>!</a:t>
            </a:r>
            <a:endParaRPr lang="fr-BE" sz="1400" i="1" dirty="0" smtClean="0">
              <a:latin typeface="Papyrus"/>
              <a:cs typeface="Papyrus"/>
            </a:endParaRPr>
          </a:p>
        </p:txBody>
      </p:sp>
      <p:pic>
        <p:nvPicPr>
          <p:cNvPr id="7" name="Image 6" descr="imag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36912"/>
            <a:ext cx="3384376" cy="1299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Happy from Despicable Me 2 - Pharrell Williams (2013) - Universal Pictures Film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4725144"/>
            <a:ext cx="432048" cy="360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0"/>
            <a:ext cx="3312368" cy="223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648072"/>
          </a:xfrm>
        </p:spPr>
        <p:txBody>
          <a:bodyPr>
            <a:normAutofit/>
          </a:bodyPr>
          <a:lstStyle/>
          <a:p>
            <a:r>
              <a:rPr lang="fr-BE" sz="2000" dirty="0" smtClean="0">
                <a:latin typeface="Papyrus"/>
                <a:cs typeface="Papyrus"/>
              </a:rPr>
              <a:t>Our favourite classrooms :</a:t>
            </a:r>
            <a:endParaRPr lang="fr-BE" sz="2000" dirty="0">
              <a:latin typeface="Papyrus"/>
              <a:cs typeface="Papyrus"/>
            </a:endParaRPr>
          </a:p>
        </p:txBody>
      </p:sp>
      <p:pic>
        <p:nvPicPr>
          <p:cNvPr id="10" name="Espace réservé du contenu 9" descr="photo 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78750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 12" descr="photo 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356992"/>
            <a:ext cx="3528392" cy="2644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5" name="Connecteur droit avec flèche 14"/>
          <p:cNvCxnSpPr/>
          <p:nvPr/>
        </p:nvCxnSpPr>
        <p:spPr>
          <a:xfrm>
            <a:off x="4067944" y="227687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004048" y="1772816"/>
            <a:ext cx="3600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Papyrus"/>
                <a:cs typeface="Papyrus"/>
              </a:rPr>
              <a:t>This is the </a:t>
            </a:r>
            <a:r>
              <a:rPr lang="fr-FR" dirty="0" err="1" smtClean="0">
                <a:latin typeface="Papyrus"/>
                <a:cs typeface="Papyrus"/>
              </a:rPr>
              <a:t>Geography</a:t>
            </a:r>
            <a:r>
              <a:rPr lang="fr-FR" dirty="0" smtClean="0">
                <a:latin typeface="Papyrus"/>
                <a:cs typeface="Papyrus"/>
              </a:rPr>
              <a:t> class!</a:t>
            </a:r>
          </a:p>
          <a:p>
            <a:r>
              <a:rPr lang="fr-FR" dirty="0" smtClean="0">
                <a:latin typeface="Papyrus"/>
                <a:cs typeface="Papyrus"/>
              </a:rPr>
              <a:t>There are 5 </a:t>
            </a:r>
            <a:r>
              <a:rPr lang="fr-FR" dirty="0" err="1" smtClean="0">
                <a:latin typeface="Papyrus"/>
                <a:cs typeface="Papyrus"/>
              </a:rPr>
              <a:t>Geography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maps</a:t>
            </a:r>
            <a:r>
              <a:rPr lang="fr-FR" smtClean="0">
                <a:latin typeface="Papyrus"/>
                <a:cs typeface="Papyrus"/>
              </a:rPr>
              <a:t>.</a:t>
            </a:r>
            <a:endParaRPr lang="fr-FR" dirty="0" smtClean="0">
              <a:latin typeface="Papyrus"/>
              <a:cs typeface="Papyrus"/>
            </a:endParaRPr>
          </a:p>
          <a:p>
            <a:r>
              <a:rPr lang="fr-FR" dirty="0" smtClean="0">
                <a:latin typeface="Papyrus"/>
                <a:cs typeface="Papyrus"/>
              </a:rPr>
              <a:t>There are tables and chairs.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11560" y="4437112"/>
            <a:ext cx="324036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Papyrus"/>
                <a:cs typeface="Papyrus"/>
              </a:rPr>
              <a:t>This is the computers class.</a:t>
            </a:r>
          </a:p>
          <a:p>
            <a:r>
              <a:rPr lang="fr-FR" dirty="0" smtClean="0">
                <a:latin typeface="Papyrus"/>
                <a:cs typeface="Papyrus"/>
              </a:rPr>
              <a:t>There are a lot of computers.</a:t>
            </a:r>
          </a:p>
          <a:p>
            <a:r>
              <a:rPr lang="fr-FR" dirty="0">
                <a:latin typeface="Papyrus"/>
                <a:cs typeface="Papyrus"/>
              </a:rPr>
              <a:t>T</a:t>
            </a:r>
            <a:r>
              <a:rPr lang="fr-FR" dirty="0" smtClean="0">
                <a:latin typeface="Papyrus"/>
                <a:cs typeface="Papyrus"/>
              </a:rPr>
              <a:t>his class is perfect for our </a:t>
            </a:r>
            <a:r>
              <a:rPr lang="fr-FR" dirty="0" err="1" smtClean="0">
                <a:latin typeface="Papyrus"/>
                <a:cs typeface="Papyrus"/>
              </a:rPr>
              <a:t>specialization</a:t>
            </a:r>
            <a:r>
              <a:rPr lang="fr-FR" dirty="0" smtClean="0">
                <a:latin typeface="Papyrus"/>
                <a:cs typeface="Papyrus"/>
              </a:rPr>
              <a:t> (</a:t>
            </a:r>
            <a:r>
              <a:rPr lang="fr-FR" dirty="0" err="1" smtClean="0">
                <a:latin typeface="Papyrus"/>
                <a:cs typeface="Papyrus"/>
              </a:rPr>
              <a:t>Tourism</a:t>
            </a:r>
            <a:r>
              <a:rPr lang="fr-FR" dirty="0" smtClean="0">
                <a:latin typeface="Papyrus"/>
                <a:cs typeface="Papyrus"/>
              </a:rPr>
              <a:t>) </a:t>
            </a:r>
            <a:endParaRPr lang="fr-BE" dirty="0">
              <a:latin typeface="Papyrus"/>
              <a:cs typeface="Papyrus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923928" y="515719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576064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Papyrus"/>
                <a:cs typeface="Papyrus"/>
              </a:rPr>
              <a:t>The teachers’ room</a:t>
            </a:r>
            <a:endParaRPr lang="fr-BE" sz="2400" dirty="0">
              <a:latin typeface="Papyrus"/>
              <a:cs typeface="Papyrus"/>
            </a:endParaRPr>
          </a:p>
        </p:txBody>
      </p:sp>
      <p:pic>
        <p:nvPicPr>
          <p:cNvPr id="14" name="Espace réservé du contenu 13" descr="photo 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789040"/>
            <a:ext cx="1781307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Image 15" descr="photo ecole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7" y="3789040"/>
            <a:ext cx="1781307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Image 16" descr="photo école 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08720"/>
            <a:ext cx="3578577" cy="4773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" name="ZoneTexte 18"/>
          <p:cNvSpPr txBox="1"/>
          <p:nvPr/>
        </p:nvSpPr>
        <p:spPr>
          <a:xfrm>
            <a:off x="971600" y="1196752"/>
            <a:ext cx="345638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Papyrus"/>
                <a:cs typeface="Papyrus"/>
              </a:rPr>
              <a:t>This is the teachers’ room.</a:t>
            </a:r>
          </a:p>
          <a:p>
            <a:endParaRPr lang="fr-FR" sz="1600" dirty="0" smtClean="0">
              <a:latin typeface="Papyrus"/>
              <a:cs typeface="Papyrus"/>
            </a:endParaRPr>
          </a:p>
          <a:p>
            <a:r>
              <a:rPr lang="fr-FR" sz="1600" dirty="0" err="1" smtClean="0">
                <a:latin typeface="Papyrus"/>
                <a:cs typeface="Papyrus"/>
              </a:rPr>
              <a:t>Teachers</a:t>
            </a:r>
            <a:r>
              <a:rPr lang="fr-FR" sz="1600" dirty="0" smtClean="0">
                <a:latin typeface="Papyrus"/>
                <a:cs typeface="Papyrus"/>
              </a:rPr>
              <a:t> meetings take place there. </a:t>
            </a:r>
          </a:p>
          <a:p>
            <a:r>
              <a:rPr lang="fr-FR" sz="1600" dirty="0" smtClean="0">
                <a:latin typeface="Papyrus"/>
                <a:cs typeface="Papyrus"/>
              </a:rPr>
              <a:t>There is a coffee machine, a sofa,…</a:t>
            </a:r>
          </a:p>
          <a:p>
            <a:r>
              <a:rPr lang="fr-FR" sz="1600" dirty="0" smtClean="0">
                <a:latin typeface="Papyrus"/>
                <a:cs typeface="Papyrus"/>
              </a:rPr>
              <a:t>There are computers, tables and teacher’s box.</a:t>
            </a:r>
          </a:p>
          <a:p>
            <a:r>
              <a:rPr lang="fr-FR" sz="1600" dirty="0" smtClean="0">
                <a:latin typeface="Papyrus"/>
                <a:cs typeface="Papyrus"/>
              </a:rPr>
              <a:t>It </a:t>
            </a:r>
            <a:r>
              <a:rPr lang="fr-FR" sz="1600" dirty="0" err="1" smtClean="0">
                <a:latin typeface="Papyrus"/>
                <a:cs typeface="Papyrus"/>
              </a:rPr>
              <a:t>is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said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that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sometimes</a:t>
            </a:r>
            <a:r>
              <a:rPr lang="fr-FR" sz="1600" dirty="0" smtClean="0">
                <a:latin typeface="Papyrus"/>
                <a:cs typeface="Papyrus"/>
              </a:rPr>
              <a:t>, </a:t>
            </a:r>
            <a:r>
              <a:rPr lang="fr-FR" sz="1600" dirty="0" err="1" smtClean="0">
                <a:latin typeface="Papyrus"/>
                <a:cs typeface="Papyrus"/>
              </a:rPr>
              <a:t>when</a:t>
            </a:r>
            <a:r>
              <a:rPr lang="fr-FR" sz="1600" dirty="0" smtClean="0">
                <a:latin typeface="Papyrus"/>
                <a:cs typeface="Papyrus"/>
              </a:rPr>
              <a:t> the coffee machine </a:t>
            </a:r>
            <a:r>
              <a:rPr lang="fr-FR" sz="1600" dirty="0" err="1" smtClean="0">
                <a:latin typeface="Papyrus"/>
                <a:cs typeface="Papyrus"/>
              </a:rPr>
              <a:t>is</a:t>
            </a:r>
            <a:r>
              <a:rPr lang="fr-FR" sz="1600" dirty="0" smtClean="0">
                <a:latin typeface="Papyrus"/>
                <a:cs typeface="Papyrus"/>
              </a:rPr>
              <a:t> out of </a:t>
            </a:r>
            <a:r>
              <a:rPr lang="fr-FR" sz="1600" dirty="0" err="1" smtClean="0">
                <a:latin typeface="Papyrus"/>
                <a:cs typeface="Papyrus"/>
              </a:rPr>
              <a:t>order</a:t>
            </a:r>
            <a:r>
              <a:rPr lang="fr-FR" sz="1600" dirty="0" smtClean="0">
                <a:latin typeface="Papyrus"/>
                <a:cs typeface="Papyrus"/>
              </a:rPr>
              <a:t>, </a:t>
            </a:r>
            <a:r>
              <a:rPr lang="fr-FR" sz="1600" dirty="0" err="1" smtClean="0">
                <a:latin typeface="Papyrus"/>
                <a:cs typeface="Papyrus"/>
              </a:rPr>
              <a:t>teachers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fall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asleep</a:t>
            </a:r>
            <a:r>
              <a:rPr lang="fr-FR" sz="1600" dirty="0" smtClean="0">
                <a:latin typeface="Papyrus"/>
                <a:cs typeface="Papyrus"/>
              </a:rPr>
              <a:t> on the </a:t>
            </a:r>
            <a:r>
              <a:rPr lang="fr-FR" sz="1600" dirty="0" err="1" smtClean="0">
                <a:latin typeface="Papyrus"/>
                <a:cs typeface="Papyrus"/>
              </a:rPr>
              <a:t>couch</a:t>
            </a:r>
            <a:r>
              <a:rPr lang="fr-FR" sz="1600" dirty="0" smtClean="0">
                <a:latin typeface="Papyrus"/>
                <a:cs typeface="Papyrus"/>
              </a:rPr>
              <a:t> ^</a:t>
            </a:r>
            <a:r>
              <a:rPr lang="fr-FR" sz="1600" dirty="0">
                <a:latin typeface="Papyrus"/>
                <a:cs typeface="Papyrus"/>
              </a:rPr>
              <a:t>^</a:t>
            </a:r>
            <a:endParaRPr lang="fr-BE" sz="1600" dirty="0">
              <a:latin typeface="Papyrus"/>
              <a:cs typeface="Papyrus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499992" y="2893586"/>
            <a:ext cx="2880320" cy="391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710952"/>
          </a:xfrm>
        </p:spPr>
        <p:txBody>
          <a:bodyPr/>
          <a:lstStyle/>
          <a:p>
            <a:r>
              <a:rPr lang="fr-FR" dirty="0" smtClean="0">
                <a:latin typeface="Papyrus"/>
                <a:cs typeface="Papyrus"/>
              </a:rPr>
              <a:t>The </a:t>
            </a:r>
            <a:r>
              <a:rPr lang="fr-FR" dirty="0" err="1" smtClean="0">
                <a:latin typeface="Papyrus"/>
                <a:cs typeface="Papyrus"/>
              </a:rPr>
              <a:t>playground</a:t>
            </a:r>
            <a:endParaRPr lang="fr-BE" dirty="0">
              <a:latin typeface="Papyrus"/>
              <a:cs typeface="Papyrus"/>
            </a:endParaRPr>
          </a:p>
        </p:txBody>
      </p:sp>
      <p:pic>
        <p:nvPicPr>
          <p:cNvPr id="34" name="Espace réservé du contenu 33" descr="photo 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140968"/>
            <a:ext cx="3672407" cy="2754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9" name="Espace réservé du contenu 78"/>
          <p:cNvSpPr>
            <a:spLocks noGrp="1"/>
          </p:cNvSpPr>
          <p:nvPr>
            <p:ph sz="quarter" idx="4"/>
          </p:nvPr>
        </p:nvSpPr>
        <p:spPr>
          <a:xfrm>
            <a:off x="899592" y="1412777"/>
            <a:ext cx="7488832" cy="1224136"/>
          </a:xfrm>
        </p:spPr>
        <p:txBody>
          <a:bodyPr>
            <a:normAutofit fontScale="92500" lnSpcReduction="10000"/>
          </a:bodyPr>
          <a:lstStyle/>
          <a:p>
            <a:r>
              <a:rPr lang="fr-FR" sz="1600" dirty="0" smtClean="0">
                <a:latin typeface="Papyrus"/>
                <a:cs typeface="Papyrus"/>
              </a:rPr>
              <a:t>The playground is very </a:t>
            </a:r>
            <a:r>
              <a:rPr lang="fr-FR" sz="1600" dirty="0" err="1" smtClean="0">
                <a:latin typeface="Papyrus"/>
                <a:cs typeface="Papyrus"/>
              </a:rPr>
              <a:t>big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en-US" sz="1600" dirty="0" smtClean="0">
                <a:latin typeface="Papyrus"/>
                <a:cs typeface="Papyrus"/>
              </a:rPr>
              <a:t>! We have enough places to run, to walk and we’ve got benches to sit on.</a:t>
            </a:r>
          </a:p>
          <a:p>
            <a:r>
              <a:rPr lang="en-US" sz="1600" dirty="0" smtClean="0">
                <a:latin typeface="Papyrus"/>
                <a:cs typeface="Papyrus"/>
              </a:rPr>
              <a:t>Once a week, students are in charge of music during lunch time. It means that we can choose songs we like to put on the school radio. It’s great !</a:t>
            </a:r>
            <a:br>
              <a:rPr lang="en-US" sz="1600" dirty="0" smtClean="0">
                <a:latin typeface="Papyrus"/>
                <a:cs typeface="Papyrus"/>
              </a:rPr>
            </a:br>
            <a:endParaRPr lang="fr-BE" sz="1600" dirty="0">
              <a:latin typeface="Papyrus"/>
              <a:cs typeface="Papyrus"/>
            </a:endParaRPr>
          </a:p>
        </p:txBody>
      </p:sp>
      <p:pic>
        <p:nvPicPr>
          <p:cNvPr id="72" name="Image 71" descr="c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08920"/>
            <a:ext cx="38404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8DB7F-AB45-42AE-8BA5-5B9F3DE8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4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kern="1200" dirty="0" smtClean="0">
                <a:solidFill>
                  <a:schemeClr val="bg1"/>
                </a:solidFill>
                <a:latin typeface="Papyrus"/>
                <a:ea typeface="+mj-ea"/>
                <a:cs typeface="Papyrus"/>
              </a:rPr>
              <a:t>The </a:t>
            </a:r>
            <a:r>
              <a:rPr lang="en-US" sz="2800" kern="1200" dirty="0" err="1" smtClean="0">
                <a:solidFill>
                  <a:schemeClr val="bg1"/>
                </a:solidFill>
                <a:latin typeface="Papyrus"/>
                <a:ea typeface="+mj-ea"/>
                <a:cs typeface="Papyrus"/>
              </a:rPr>
              <a:t>students’library</a:t>
            </a:r>
            <a:r>
              <a:rPr lang="en-US" sz="2800" kern="1200" dirty="0" smtClean="0">
                <a:solidFill>
                  <a:schemeClr val="bg1"/>
                </a:solidFill>
                <a:latin typeface="Papyrus"/>
                <a:ea typeface="+mj-ea"/>
                <a:cs typeface="Papyrus"/>
              </a:rPr>
              <a:t> ! Our best room!</a:t>
            </a:r>
            <a:endParaRPr lang="en-US" sz="2800" kern="1200" dirty="0">
              <a:solidFill>
                <a:schemeClr val="bg1"/>
              </a:solidFill>
              <a:latin typeface="Papyrus"/>
              <a:ea typeface="+mj-ea"/>
              <a:cs typeface="Papyru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ED644B-9899-4890-A663-D056CC0B8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60" y="1781175"/>
            <a:ext cx="2955131" cy="2046288"/>
          </a:xfrm>
          <a:prstGeom prst="rect">
            <a:avLst/>
          </a:prstGeom>
        </p:spPr>
      </p:pic>
      <p:pic>
        <p:nvPicPr>
          <p:cNvPr id="10" name="Picture 9" descr="A picture containing book, shelf, colorful, scene&#10;&#10;Description automatically generated">
            <a:extLst>
              <a:ext uri="{FF2B5EF4-FFF2-40B4-BE49-F238E27FC236}">
                <a16:creationId xmlns:a16="http://schemas.microsoft.com/office/drawing/2014/main" xmlns="" id="{BA34B878-BCFB-4AE2-A6C9-4BE3DDBC83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997304" y="1781176"/>
            <a:ext cx="1632347" cy="2365375"/>
          </a:xfrm>
          <a:prstGeom prst="rect">
            <a:avLst/>
          </a:prstGeom>
        </p:spPr>
      </p:pic>
      <p:pic>
        <p:nvPicPr>
          <p:cNvPr id="9" name="Picture 8" descr="A picture containing indoor, shelf, sitting, table&#10;&#10;Description automatically generated">
            <a:extLst>
              <a:ext uri="{FF2B5EF4-FFF2-40B4-BE49-F238E27FC236}">
                <a16:creationId xmlns:a16="http://schemas.microsoft.com/office/drawing/2014/main" xmlns="" id="{94A5782A-A126-4C4F-9A87-A54B249569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394" y="4229100"/>
            <a:ext cx="2512219" cy="1733550"/>
          </a:xfrm>
          <a:prstGeom prst="rect">
            <a:avLst/>
          </a:prstGeom>
        </p:spPr>
      </p:pic>
      <p:pic>
        <p:nvPicPr>
          <p:cNvPr id="8" name="Picture 7" descr="A wooden floor&#10;&#10;Description automatically generated">
            <a:extLst>
              <a:ext uri="{FF2B5EF4-FFF2-40B4-BE49-F238E27FC236}">
                <a16:creationId xmlns:a16="http://schemas.microsoft.com/office/drawing/2014/main" xmlns="" id="{D894580B-354C-40EC-B3BF-B4597A3ECB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60" y="3910013"/>
            <a:ext cx="2955131" cy="205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140A69-84DF-40CB-AF15-B69750372F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4221088"/>
            <a:ext cx="2346824" cy="18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F22946-4F10-475E-83F0-C7703A0AA1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394" y="1781176"/>
            <a:ext cx="3403997" cy="23653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60212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Papyrus"/>
                <a:cs typeface="Papyrus"/>
              </a:rPr>
              <a:t>Here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we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can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play</a:t>
            </a:r>
            <a:r>
              <a:rPr lang="fr-FR" dirty="0" smtClean="0">
                <a:latin typeface="Papyrus"/>
                <a:cs typeface="Papyrus"/>
              </a:rPr>
              <a:t> the piano, </a:t>
            </a:r>
            <a:r>
              <a:rPr lang="fr-FR" dirty="0" err="1" smtClean="0">
                <a:latin typeface="Papyrus"/>
                <a:cs typeface="Papyrus"/>
              </a:rPr>
              <a:t>sing</a:t>
            </a:r>
            <a:r>
              <a:rPr lang="fr-FR" dirty="0" smtClean="0">
                <a:latin typeface="Papyrus"/>
                <a:cs typeface="Papyrus"/>
              </a:rPr>
              <a:t>, </a:t>
            </a:r>
            <a:r>
              <a:rPr lang="fr-FR" dirty="0" err="1" smtClean="0">
                <a:latin typeface="Papyrus"/>
                <a:cs typeface="Papyrus"/>
              </a:rPr>
              <a:t>read</a:t>
            </a:r>
            <a:r>
              <a:rPr lang="fr-FR" dirty="0" smtClean="0">
                <a:latin typeface="Papyrus"/>
                <a:cs typeface="Papyrus"/>
              </a:rPr>
              <a:t> or </a:t>
            </a:r>
            <a:r>
              <a:rPr lang="fr-FR" dirty="0" err="1" smtClean="0">
                <a:latin typeface="Papyrus"/>
                <a:cs typeface="Papyrus"/>
              </a:rPr>
              <a:t>just</a:t>
            </a:r>
            <a:r>
              <a:rPr lang="fr-FR" dirty="0" smtClean="0">
                <a:latin typeface="Papyrus"/>
                <a:cs typeface="Papyrus"/>
              </a:rPr>
              <a:t> relax on the sofa!</a:t>
            </a:r>
            <a:endParaRPr lang="fr-FR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24325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56693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Papyrus"/>
                <a:cs typeface="Papyrus"/>
              </a:rPr>
              <a:t>Sports Hall</a:t>
            </a:r>
            <a:endParaRPr lang="fr-BE" dirty="0">
              <a:latin typeface="Papyrus"/>
              <a:cs typeface="Papyrus"/>
            </a:endParaRPr>
          </a:p>
        </p:txBody>
      </p:sp>
      <p:pic>
        <p:nvPicPr>
          <p:cNvPr id="22" name="Espace réservé du contenu 21" descr="photo 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336205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Image 27" descr="photo 1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764704"/>
            <a:ext cx="3938617" cy="384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ZoneTexte 54"/>
          <p:cNvSpPr txBox="1"/>
          <p:nvPr/>
        </p:nvSpPr>
        <p:spPr>
          <a:xfrm>
            <a:off x="683568" y="3645024"/>
            <a:ext cx="3384376" cy="2831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latin typeface="Papyrus"/>
                <a:cs typeface="Papyrus"/>
              </a:rPr>
              <a:t>This is the gymnasium!</a:t>
            </a:r>
          </a:p>
          <a:p>
            <a:r>
              <a:rPr lang="fr-FR" sz="1600" dirty="0" err="1" smtClean="0">
                <a:latin typeface="Papyrus"/>
                <a:cs typeface="Papyrus"/>
              </a:rPr>
              <a:t>We</a:t>
            </a:r>
            <a:r>
              <a:rPr lang="fr-FR" sz="1600" dirty="0" smtClean="0">
                <a:latin typeface="Papyrus"/>
                <a:cs typeface="Papyrus"/>
              </a:rPr>
              <a:t> have a lot of  sports </a:t>
            </a:r>
            <a:r>
              <a:rPr lang="fr-FR" sz="1600" dirty="0" err="1" smtClean="0">
                <a:latin typeface="Papyrus"/>
                <a:cs typeface="Papyrus"/>
              </a:rPr>
              <a:t>equipment</a:t>
            </a:r>
            <a:r>
              <a:rPr lang="fr-FR" sz="1600" dirty="0" smtClean="0">
                <a:latin typeface="Papyrus"/>
                <a:cs typeface="Papyrus"/>
              </a:rPr>
              <a:t>! This </a:t>
            </a:r>
            <a:r>
              <a:rPr lang="fr-FR" sz="1600" dirty="0" err="1" smtClean="0">
                <a:latin typeface="Papyrus"/>
                <a:cs typeface="Papyrus"/>
              </a:rPr>
              <a:t>is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great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because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some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famous</a:t>
            </a:r>
            <a:r>
              <a:rPr lang="fr-FR" sz="1600" dirty="0" smtClean="0">
                <a:latin typeface="Papyrus"/>
                <a:cs typeface="Papyrus"/>
              </a:rPr>
              <a:t> sportsman are </a:t>
            </a:r>
            <a:r>
              <a:rPr lang="fr-FR" sz="1600" dirty="0" err="1" smtClean="0">
                <a:latin typeface="Papyrus"/>
                <a:cs typeface="Papyrus"/>
              </a:rPr>
              <a:t>from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our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school</a:t>
            </a:r>
            <a:r>
              <a:rPr lang="fr-FR" sz="1600" dirty="0" smtClean="0">
                <a:latin typeface="Papyrus"/>
                <a:cs typeface="Papyrus"/>
              </a:rPr>
              <a:t>!</a:t>
            </a:r>
          </a:p>
          <a:p>
            <a:endParaRPr lang="fr-FR" sz="1600" dirty="0" smtClean="0">
              <a:latin typeface="Papyrus"/>
              <a:cs typeface="Papyrus"/>
            </a:endParaRPr>
          </a:p>
          <a:p>
            <a:r>
              <a:rPr lang="fr-FR" sz="1600" dirty="0" smtClean="0">
                <a:latin typeface="Papyrus"/>
                <a:cs typeface="Papyrus"/>
              </a:rPr>
              <a:t>Have </a:t>
            </a:r>
            <a:r>
              <a:rPr lang="fr-FR" sz="1600" dirty="0" err="1" smtClean="0">
                <a:latin typeface="Papyrus"/>
                <a:cs typeface="Papyrus"/>
              </a:rPr>
              <a:t>you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ever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heard</a:t>
            </a:r>
            <a:r>
              <a:rPr lang="fr-FR" sz="1600" dirty="0" smtClean="0">
                <a:latin typeface="Papyrus"/>
                <a:cs typeface="Papyrus"/>
              </a:rPr>
              <a:t> about « Standard de Liège »? </a:t>
            </a:r>
            <a:r>
              <a:rPr lang="fr-FR" sz="1600" dirty="0" err="1" smtClean="0">
                <a:latin typeface="Papyrus"/>
                <a:cs typeface="Papyrus"/>
              </a:rPr>
              <a:t>Well</a:t>
            </a:r>
            <a:r>
              <a:rPr lang="fr-FR" sz="1600" dirty="0" smtClean="0">
                <a:latin typeface="Papyrus"/>
                <a:cs typeface="Papyrus"/>
              </a:rPr>
              <a:t>, </a:t>
            </a:r>
            <a:r>
              <a:rPr lang="fr-FR" sz="1600" dirty="0" err="1" smtClean="0">
                <a:latin typeface="Papyrus"/>
                <a:cs typeface="Papyrus"/>
              </a:rPr>
              <a:t>some</a:t>
            </a:r>
            <a:r>
              <a:rPr lang="fr-FR" sz="1600" dirty="0" smtClean="0">
                <a:latin typeface="Papyrus"/>
                <a:cs typeface="Papyrus"/>
              </a:rPr>
              <a:t> boys </a:t>
            </a:r>
            <a:r>
              <a:rPr lang="fr-FR" sz="1600" dirty="0" err="1" smtClean="0">
                <a:latin typeface="Papyrus"/>
                <a:cs typeface="Papyrus"/>
              </a:rPr>
              <a:t>from</a:t>
            </a:r>
            <a:r>
              <a:rPr lang="fr-FR" sz="1600" dirty="0" smtClean="0">
                <a:latin typeface="Papyrus"/>
                <a:cs typeface="Papyrus"/>
              </a:rPr>
              <a:t> the team </a:t>
            </a:r>
            <a:r>
              <a:rPr lang="fr-FR" sz="1600" dirty="0" err="1" smtClean="0">
                <a:latin typeface="Papyrus"/>
                <a:cs typeface="Papyrus"/>
              </a:rPr>
              <a:t>studied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here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because</a:t>
            </a:r>
            <a:r>
              <a:rPr lang="fr-FR" sz="1600" dirty="0" smtClean="0">
                <a:latin typeface="Papyrus"/>
                <a:cs typeface="Papyrus"/>
              </a:rPr>
              <a:t> </a:t>
            </a:r>
            <a:r>
              <a:rPr lang="fr-FR" sz="1600" dirty="0" err="1" smtClean="0">
                <a:latin typeface="Papyrus"/>
                <a:cs typeface="Papyrus"/>
              </a:rPr>
              <a:t>we</a:t>
            </a:r>
            <a:r>
              <a:rPr lang="fr-FR" sz="1600" dirty="0" smtClean="0">
                <a:latin typeface="Papyrus"/>
                <a:cs typeface="Papyrus"/>
              </a:rPr>
              <a:t> are a sports science </a:t>
            </a:r>
            <a:r>
              <a:rPr lang="fr-FR" sz="1600" dirty="0" err="1" smtClean="0">
                <a:latin typeface="Papyrus"/>
                <a:cs typeface="Papyrus"/>
              </a:rPr>
              <a:t>school</a:t>
            </a:r>
            <a:r>
              <a:rPr lang="fr-FR" sz="1600" dirty="0" smtClean="0">
                <a:latin typeface="Papyrus"/>
                <a:cs typeface="Papyrus"/>
              </a:rPr>
              <a:t> ! </a:t>
            </a:r>
          </a:p>
          <a:p>
            <a:endParaRPr lang="fr-FR" dirty="0" smtClean="0"/>
          </a:p>
        </p:txBody>
      </p:sp>
      <p:pic>
        <p:nvPicPr>
          <p:cNvPr id="5" name="Image 4" descr="st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725144"/>
            <a:ext cx="3691012" cy="1495226"/>
          </a:xfrm>
          <a:prstGeom prst="rect">
            <a:avLst/>
          </a:prstGeom>
        </p:spPr>
      </p:pic>
      <p:cxnSp>
        <p:nvCxnSpPr>
          <p:cNvPr id="7" name="Connecteur en arc 6"/>
          <p:cNvCxnSpPr/>
          <p:nvPr/>
        </p:nvCxnSpPr>
        <p:spPr>
          <a:xfrm flipV="1">
            <a:off x="3131840" y="5805264"/>
            <a:ext cx="1368152" cy="144016"/>
          </a:xfrm>
          <a:prstGeom prst="curvedConnector3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r>
              <a:rPr lang="fr-BE" sz="2800" dirty="0" smtClean="0">
                <a:latin typeface="Papyrus"/>
                <a:cs typeface="Papyrus"/>
              </a:rPr>
              <a:t>This is where we eat, our cafeteria :</a:t>
            </a:r>
            <a:endParaRPr lang="fr-BE" sz="2800" dirty="0">
              <a:latin typeface="Papyrus"/>
              <a:cs typeface="Papyrus"/>
            </a:endParaRPr>
          </a:p>
        </p:txBody>
      </p:sp>
      <p:pic>
        <p:nvPicPr>
          <p:cNvPr id="18" name="Espace réservé du contenu 17" descr="photo 1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412776"/>
            <a:ext cx="4456058" cy="260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5652120" y="1412776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Papyrus"/>
                <a:cs typeface="Papyrus"/>
              </a:rPr>
              <a:t>We</a:t>
            </a:r>
            <a:r>
              <a:rPr lang="fr-FR" dirty="0" smtClean="0">
                <a:latin typeface="Papyrus"/>
                <a:cs typeface="Papyrus"/>
              </a:rPr>
              <a:t> have a </a:t>
            </a:r>
            <a:r>
              <a:rPr lang="fr-FR" dirty="0" err="1" smtClean="0">
                <a:latin typeface="Papyrus"/>
                <a:cs typeface="Papyrus"/>
              </a:rPr>
              <a:t>wide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variety</a:t>
            </a:r>
            <a:r>
              <a:rPr lang="fr-FR" dirty="0" smtClean="0">
                <a:latin typeface="Papyrus"/>
                <a:cs typeface="Papyrus"/>
              </a:rPr>
              <a:t> of </a:t>
            </a:r>
            <a:r>
              <a:rPr lang="fr-FR" dirty="0" err="1" smtClean="0">
                <a:latin typeface="Papyrus"/>
                <a:cs typeface="Papyrus"/>
              </a:rPr>
              <a:t>choices</a:t>
            </a:r>
            <a:r>
              <a:rPr lang="fr-FR" dirty="0" smtClean="0">
                <a:latin typeface="Papyrus"/>
                <a:cs typeface="Papyrus"/>
              </a:rPr>
              <a:t> for lunch :</a:t>
            </a:r>
          </a:p>
          <a:p>
            <a:endParaRPr lang="fr-FR" dirty="0">
              <a:latin typeface="Papyrus"/>
              <a:cs typeface="Papyrus"/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Papyrus"/>
                <a:cs typeface="Papyrus"/>
              </a:rPr>
              <a:t>Sandwiches (</a:t>
            </a:r>
            <a:r>
              <a:rPr lang="fr-FR" dirty="0" err="1" smtClean="0">
                <a:latin typeface="Papyrus"/>
                <a:cs typeface="Papyrus"/>
              </a:rPr>
              <a:t>ham</a:t>
            </a:r>
            <a:r>
              <a:rPr lang="fr-FR" dirty="0" smtClean="0">
                <a:latin typeface="Papyrus"/>
                <a:cs typeface="Papyrus"/>
              </a:rPr>
              <a:t> and </a:t>
            </a:r>
            <a:r>
              <a:rPr lang="fr-FR" dirty="0" err="1" smtClean="0">
                <a:latin typeface="Papyrus"/>
                <a:cs typeface="Papyrus"/>
              </a:rPr>
              <a:t>cheese</a:t>
            </a:r>
            <a:r>
              <a:rPr lang="fr-FR" dirty="0" smtClean="0">
                <a:latin typeface="Papyrus"/>
                <a:cs typeface="Papyrus"/>
              </a:rPr>
              <a:t>, </a:t>
            </a:r>
            <a:r>
              <a:rPr lang="fr-FR" dirty="0" err="1" smtClean="0">
                <a:latin typeface="Papyrus"/>
                <a:cs typeface="Papyrus"/>
              </a:rPr>
              <a:t>chicken</a:t>
            </a:r>
            <a:r>
              <a:rPr lang="fr-FR" dirty="0" smtClean="0">
                <a:latin typeface="Papyrus"/>
                <a:cs typeface="Papyrus"/>
              </a:rPr>
              <a:t>, </a:t>
            </a:r>
            <a:r>
              <a:rPr lang="fr-FR" dirty="0" err="1" smtClean="0">
                <a:latin typeface="Papyrus"/>
                <a:cs typeface="Papyrus"/>
              </a:rPr>
              <a:t>tuna</a:t>
            </a:r>
            <a:r>
              <a:rPr lang="fr-FR" dirty="0" smtClean="0">
                <a:latin typeface="Papyrus"/>
                <a:cs typeface="Papyrus"/>
              </a:rPr>
              <a:t> or </a:t>
            </a:r>
            <a:r>
              <a:rPr lang="fr-FR" dirty="0" err="1" smtClean="0">
                <a:latin typeface="Papyrus"/>
                <a:cs typeface="Papyrus"/>
              </a:rPr>
              <a:t>vegetarian</a:t>
            </a:r>
            <a:r>
              <a:rPr lang="fr-FR" dirty="0" smtClean="0">
                <a:latin typeface="Papyrus"/>
                <a:cs typeface="Papyrus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latin typeface="Papyrus"/>
                <a:cs typeface="Papyrus"/>
              </a:rPr>
              <a:t>Pasta</a:t>
            </a:r>
            <a:r>
              <a:rPr lang="fr-FR" dirty="0" smtClean="0">
                <a:latin typeface="Papyrus"/>
                <a:cs typeface="Papyrus"/>
              </a:rPr>
              <a:t> (</a:t>
            </a:r>
            <a:r>
              <a:rPr lang="fr-FR" dirty="0" err="1" smtClean="0">
                <a:latin typeface="Papyrus"/>
                <a:cs typeface="Papyrus"/>
              </a:rPr>
              <a:t>with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different</a:t>
            </a:r>
            <a:r>
              <a:rPr lang="fr-FR" dirty="0" smtClean="0">
                <a:latin typeface="Papyrus"/>
                <a:cs typeface="Papyrus"/>
              </a:rPr>
              <a:t> sauces)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Papyrus"/>
                <a:cs typeface="Papyrus"/>
              </a:rPr>
              <a:t>Hot </a:t>
            </a:r>
            <a:r>
              <a:rPr lang="fr-FR" dirty="0" err="1" smtClean="0">
                <a:latin typeface="Papyrus"/>
                <a:cs typeface="Papyrus"/>
              </a:rPr>
              <a:t>meal</a:t>
            </a:r>
            <a:r>
              <a:rPr lang="fr-FR" dirty="0" smtClean="0">
                <a:latin typeface="Papyrus"/>
                <a:cs typeface="Papyrus"/>
              </a:rPr>
              <a:t> (</a:t>
            </a:r>
            <a:r>
              <a:rPr lang="fr-FR" dirty="0" err="1" smtClean="0">
                <a:latin typeface="Papyrus"/>
                <a:cs typeface="Papyrus"/>
              </a:rPr>
              <a:t>vegetarian</a:t>
            </a:r>
            <a:r>
              <a:rPr lang="fr-FR" dirty="0" smtClean="0">
                <a:latin typeface="Papyrus"/>
                <a:cs typeface="Papyrus"/>
              </a:rPr>
              <a:t> or not).</a:t>
            </a:r>
          </a:p>
          <a:p>
            <a:pPr marL="285750" indent="-285750">
              <a:buFont typeface="Arial"/>
              <a:buChar char="•"/>
            </a:pPr>
            <a:endParaRPr lang="fr-FR" dirty="0">
              <a:latin typeface="Papyrus"/>
              <a:cs typeface="Papyrus"/>
            </a:endParaRPr>
          </a:p>
          <a:p>
            <a:pPr marL="285750" indent="-285750">
              <a:buFont typeface="Arial"/>
              <a:buChar char="•"/>
            </a:pPr>
            <a:r>
              <a:rPr lang="fr-FR" dirty="0" err="1" smtClean="0">
                <a:latin typeface="Papyrus"/>
                <a:cs typeface="Papyrus"/>
              </a:rPr>
              <a:t>Vegetables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soup</a:t>
            </a:r>
            <a:endParaRPr lang="fr-FR" dirty="0" smtClean="0">
              <a:latin typeface="Papyrus"/>
              <a:cs typeface="Papyrus"/>
            </a:endParaRPr>
          </a:p>
          <a:p>
            <a:endParaRPr lang="fr-FR" dirty="0" smtClean="0">
              <a:latin typeface="Papyrus"/>
              <a:cs typeface="Papyrus"/>
            </a:endParaRPr>
          </a:p>
          <a:p>
            <a:endParaRPr lang="fr-FR" dirty="0" smtClean="0"/>
          </a:p>
        </p:txBody>
      </p:sp>
      <p:pic>
        <p:nvPicPr>
          <p:cNvPr id="5" name="Image 4" descr="hallo ec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84"/>
          <a:stretch/>
        </p:blipFill>
        <p:spPr>
          <a:xfrm>
            <a:off x="1187624" y="4365104"/>
            <a:ext cx="2349376" cy="222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3923928" y="486916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Lucida Handwriting"/>
                <a:cs typeface="Lucida Handwriting"/>
              </a:rPr>
              <a:t>This </a:t>
            </a:r>
            <a:r>
              <a:rPr lang="fr-FR" sz="1400" dirty="0" err="1" smtClean="0">
                <a:latin typeface="Lucida Handwriting"/>
                <a:cs typeface="Lucida Handwriting"/>
              </a:rPr>
              <a:t>was</a:t>
            </a:r>
            <a:r>
              <a:rPr lang="fr-FR" sz="1400" dirty="0" smtClean="0">
                <a:latin typeface="Lucida Handwriting"/>
                <a:cs typeface="Lucida Handwriting"/>
              </a:rPr>
              <a:t> Halloween </a:t>
            </a:r>
            <a:r>
              <a:rPr lang="fr-FR" sz="1400" dirty="0" err="1" smtClean="0">
                <a:latin typeface="Lucida Handwriting"/>
                <a:cs typeface="Lucida Handwriting"/>
              </a:rPr>
              <a:t>at</a:t>
            </a:r>
            <a:r>
              <a:rPr lang="fr-FR" sz="1400" dirty="0" smtClean="0">
                <a:latin typeface="Lucida Handwriting"/>
                <a:cs typeface="Lucida Handwriting"/>
              </a:rPr>
              <a:t> </a:t>
            </a:r>
            <a:r>
              <a:rPr lang="fr-FR" sz="1400" dirty="0" err="1" smtClean="0">
                <a:latin typeface="Lucida Handwriting"/>
                <a:cs typeface="Lucida Handwriting"/>
              </a:rPr>
              <a:t>school</a:t>
            </a:r>
            <a:r>
              <a:rPr lang="fr-FR" sz="1400" dirty="0" smtClean="0">
                <a:latin typeface="Lucida Handwriting"/>
                <a:cs typeface="Lucida Handwriting"/>
              </a:rPr>
              <a:t> ! </a:t>
            </a:r>
            <a:r>
              <a:rPr lang="fr-FR" sz="1400" dirty="0" err="1" smtClean="0">
                <a:latin typeface="Lucida Handwriting"/>
                <a:cs typeface="Lucida Handwriting"/>
              </a:rPr>
              <a:t>Each</a:t>
            </a:r>
            <a:r>
              <a:rPr lang="fr-FR" sz="1400" dirty="0" smtClean="0">
                <a:latin typeface="Lucida Handwriting"/>
                <a:cs typeface="Lucida Handwriting"/>
              </a:rPr>
              <a:t> </a:t>
            </a:r>
            <a:r>
              <a:rPr lang="fr-FR" sz="1400" dirty="0" err="1" smtClean="0">
                <a:latin typeface="Lucida Handwriting"/>
                <a:cs typeface="Lucida Handwriting"/>
              </a:rPr>
              <a:t>student</a:t>
            </a:r>
            <a:r>
              <a:rPr lang="fr-FR" sz="1400" dirty="0" smtClean="0">
                <a:latin typeface="Lucida Handwriting"/>
                <a:cs typeface="Lucida Handwriting"/>
              </a:rPr>
              <a:t> </a:t>
            </a:r>
            <a:r>
              <a:rPr lang="fr-FR" sz="1400" dirty="0" err="1" smtClean="0">
                <a:latin typeface="Lucida Handwriting"/>
                <a:cs typeface="Lucida Handwriting"/>
              </a:rPr>
              <a:t>had</a:t>
            </a:r>
            <a:r>
              <a:rPr lang="fr-FR" sz="1400" dirty="0" smtClean="0">
                <a:latin typeface="Lucida Handwriting"/>
                <a:cs typeface="Lucida Handwriting"/>
              </a:rPr>
              <a:t> a </a:t>
            </a:r>
            <a:r>
              <a:rPr lang="fr-FR" sz="1400" dirty="0" err="1" smtClean="0">
                <a:latin typeface="Lucida Handwriting"/>
                <a:cs typeface="Lucida Handwriting"/>
              </a:rPr>
              <a:t>pumpkin</a:t>
            </a:r>
            <a:r>
              <a:rPr lang="fr-FR" sz="1400" dirty="0" smtClean="0">
                <a:latin typeface="Lucida Handwriting"/>
                <a:cs typeface="Lucida Handwriting"/>
              </a:rPr>
              <a:t> </a:t>
            </a:r>
            <a:r>
              <a:rPr lang="fr-FR" sz="1400" dirty="0" err="1" smtClean="0">
                <a:latin typeface="Lucida Handwriting"/>
                <a:cs typeface="Lucida Handwriting"/>
              </a:rPr>
              <a:t>soup</a:t>
            </a:r>
            <a:r>
              <a:rPr lang="fr-FR" sz="1400" dirty="0" smtClean="0">
                <a:latin typeface="Lucida Handwriting"/>
                <a:cs typeface="Lucida Handwriting"/>
              </a:rPr>
              <a:t> and </a:t>
            </a:r>
            <a:r>
              <a:rPr lang="fr-FR" sz="1400" dirty="0" err="1" smtClean="0">
                <a:latin typeface="Lucida Handwriting"/>
                <a:cs typeface="Lucida Handwriting"/>
              </a:rPr>
              <a:t>could</a:t>
            </a:r>
            <a:r>
              <a:rPr lang="fr-FR" sz="1400" dirty="0" smtClean="0">
                <a:latin typeface="Lucida Handwriting"/>
                <a:cs typeface="Lucida Handwriting"/>
              </a:rPr>
              <a:t> come to </a:t>
            </a:r>
            <a:r>
              <a:rPr lang="fr-FR" sz="1400" dirty="0" err="1" smtClean="0">
                <a:latin typeface="Lucida Handwriting"/>
                <a:cs typeface="Lucida Handwriting"/>
              </a:rPr>
              <a:t>school</a:t>
            </a:r>
            <a:r>
              <a:rPr lang="fr-FR" sz="1400" dirty="0" smtClean="0">
                <a:latin typeface="Lucida Handwriting"/>
                <a:cs typeface="Lucida Handwriting"/>
              </a:rPr>
              <a:t> </a:t>
            </a:r>
            <a:r>
              <a:rPr lang="fr-FR" sz="1400" dirty="0" err="1" smtClean="0">
                <a:latin typeface="Lucida Handwriting"/>
                <a:cs typeface="Lucida Handwriting"/>
              </a:rPr>
              <a:t>dressed</a:t>
            </a:r>
            <a:r>
              <a:rPr lang="fr-FR" sz="1400" dirty="0" smtClean="0">
                <a:latin typeface="Lucida Handwriting"/>
                <a:cs typeface="Lucida Handwriting"/>
              </a:rPr>
              <a:t> up in vampires, </a:t>
            </a:r>
            <a:r>
              <a:rPr lang="fr-FR" sz="1400" dirty="0" err="1" smtClean="0">
                <a:latin typeface="Lucida Handwriting"/>
                <a:cs typeface="Lucida Handwriting"/>
              </a:rPr>
              <a:t>witches</a:t>
            </a:r>
            <a:r>
              <a:rPr lang="fr-FR" sz="1400" dirty="0" smtClean="0">
                <a:latin typeface="Lucida Handwriting"/>
                <a:cs typeface="Lucida Handwriting"/>
              </a:rPr>
              <a:t> or </a:t>
            </a:r>
            <a:r>
              <a:rPr lang="fr-FR" sz="1400" dirty="0" err="1" smtClean="0">
                <a:latin typeface="Lucida Handwriting"/>
                <a:cs typeface="Lucida Handwriting"/>
              </a:rPr>
              <a:t>anything</a:t>
            </a:r>
            <a:r>
              <a:rPr lang="fr-FR" sz="1400" dirty="0" smtClean="0">
                <a:latin typeface="Lucida Handwriting"/>
                <a:cs typeface="Lucida Handwriting"/>
              </a:rPr>
              <a:t> </a:t>
            </a:r>
            <a:r>
              <a:rPr lang="fr-FR" sz="1400" dirty="0" err="1" smtClean="0">
                <a:latin typeface="Lucida Handwriting"/>
                <a:cs typeface="Lucida Handwriting"/>
              </a:rPr>
              <a:t>scary</a:t>
            </a:r>
            <a:r>
              <a:rPr lang="fr-FR" sz="1400" dirty="0" smtClean="0">
                <a:latin typeface="Lucida Handwriting"/>
                <a:cs typeface="Lucida Handwriting"/>
              </a:rPr>
              <a:t>.</a:t>
            </a:r>
            <a:endParaRPr lang="fr-FR" sz="1400" dirty="0"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469856"/>
          </a:xfrm>
        </p:spPr>
        <p:txBody>
          <a:bodyPr>
            <a:normAutofit fontScale="90000"/>
          </a:bodyPr>
          <a:lstStyle/>
          <a:p>
            <a:r>
              <a:rPr lang="fr-FR" sz="2800" dirty="0" err="1" smtClean="0">
                <a:latin typeface="Papyrus"/>
                <a:cs typeface="Papyrus"/>
              </a:rPr>
              <a:t>Why</a:t>
            </a:r>
            <a:r>
              <a:rPr lang="fr-FR" sz="2800" dirty="0" smtClean="0">
                <a:latin typeface="Papyrus"/>
                <a:cs typeface="Papyrus"/>
              </a:rPr>
              <a:t> </a:t>
            </a:r>
            <a:r>
              <a:rPr lang="fr-FR" sz="2800" dirty="0" err="1" smtClean="0">
                <a:latin typeface="Papyrus"/>
                <a:cs typeface="Papyrus"/>
              </a:rPr>
              <a:t>did</a:t>
            </a:r>
            <a:r>
              <a:rPr lang="fr-FR" sz="2800" dirty="0" smtClean="0">
                <a:latin typeface="Papyrus"/>
                <a:cs typeface="Papyrus"/>
              </a:rPr>
              <a:t> I </a:t>
            </a:r>
            <a:r>
              <a:rPr lang="fr-FR" sz="2800" dirty="0" err="1" smtClean="0">
                <a:latin typeface="Papyrus"/>
                <a:cs typeface="Papyrus"/>
              </a:rPr>
              <a:t>choose</a:t>
            </a:r>
            <a:r>
              <a:rPr lang="fr-FR" sz="2800" dirty="0" smtClean="0">
                <a:latin typeface="Papyrus"/>
                <a:cs typeface="Papyrus"/>
              </a:rPr>
              <a:t> </a:t>
            </a:r>
            <a:r>
              <a:rPr lang="fr-FR" sz="2800" dirty="0" err="1" smtClean="0">
                <a:latin typeface="Papyrus"/>
                <a:cs typeface="Papyrus"/>
              </a:rPr>
              <a:t>this</a:t>
            </a:r>
            <a:r>
              <a:rPr lang="fr-FR" sz="2800" dirty="0" smtClean="0">
                <a:latin typeface="Papyrus"/>
                <a:cs typeface="Papyrus"/>
              </a:rPr>
              <a:t> </a:t>
            </a:r>
            <a:r>
              <a:rPr lang="fr-FR" sz="2800" dirty="0" err="1" smtClean="0">
                <a:latin typeface="Papyrus"/>
                <a:cs typeface="Papyrus"/>
              </a:rPr>
              <a:t>school</a:t>
            </a:r>
            <a:r>
              <a:rPr lang="fr-FR" sz="2800" dirty="0" smtClean="0">
                <a:latin typeface="Papyrus"/>
                <a:cs typeface="Papyrus"/>
              </a:rPr>
              <a:t> ? </a:t>
            </a:r>
            <a:endParaRPr lang="fr-BE" sz="2800" dirty="0">
              <a:latin typeface="Papyrus"/>
              <a:cs typeface="Papyru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196752"/>
            <a:ext cx="7416823" cy="5040560"/>
          </a:xfrm>
        </p:spPr>
        <p:txBody>
          <a:bodyPr>
            <a:normAutofit/>
          </a:bodyPr>
          <a:lstStyle/>
          <a:p>
            <a:r>
              <a:rPr lang="fr-FR" sz="1800" b="1" u="sng" dirty="0" smtClean="0">
                <a:latin typeface="Papyrus"/>
                <a:cs typeface="Papyrus"/>
              </a:rPr>
              <a:t>Sara</a:t>
            </a:r>
            <a:r>
              <a:rPr lang="fr-FR" sz="1800" dirty="0" smtClean="0">
                <a:latin typeface="Papyrus"/>
                <a:cs typeface="Papyrus"/>
              </a:rPr>
              <a:t>: </a:t>
            </a:r>
            <a:r>
              <a:rPr lang="en-US" sz="1800" dirty="0" smtClean="0">
                <a:latin typeface="Papyrus"/>
                <a:cs typeface="Papyrus"/>
              </a:rPr>
              <a:t>because I always wanted to be a secretary and I knew this school had that specialization!</a:t>
            </a:r>
          </a:p>
          <a:p>
            <a:r>
              <a:rPr lang="en-US" sz="1800" b="1" u="sng" dirty="0" smtClean="0">
                <a:latin typeface="Papyrus"/>
                <a:cs typeface="Papyrus"/>
              </a:rPr>
              <a:t>Justine</a:t>
            </a:r>
            <a:r>
              <a:rPr lang="en-US" sz="1800" b="1" dirty="0" smtClean="0">
                <a:latin typeface="Papyrus"/>
                <a:cs typeface="Papyrus"/>
              </a:rPr>
              <a:t>: </a:t>
            </a:r>
            <a:r>
              <a:rPr lang="en-US" sz="1800" dirty="0" smtClean="0">
                <a:latin typeface="Papyrus"/>
                <a:cs typeface="Papyrus"/>
              </a:rPr>
              <a:t>It was my mother who enrolled me because it’s a nice school and there was the specialization that I liked. </a:t>
            </a:r>
          </a:p>
          <a:p>
            <a:r>
              <a:rPr lang="fr-FR" sz="1800" b="1" u="sng" dirty="0" smtClean="0">
                <a:latin typeface="Papyrus"/>
                <a:cs typeface="Papyrus"/>
              </a:rPr>
              <a:t>Tamara:</a:t>
            </a:r>
            <a:r>
              <a:rPr lang="fr-FR" sz="1800" dirty="0" smtClean="0">
                <a:latin typeface="Papyrus"/>
                <a:cs typeface="Papyrus"/>
              </a:rPr>
              <a:t> </a:t>
            </a:r>
            <a:r>
              <a:rPr lang="fr-FR" sz="1800" dirty="0" err="1" smtClean="0">
                <a:latin typeface="Papyrus"/>
                <a:cs typeface="Papyrus"/>
              </a:rPr>
              <a:t>because</a:t>
            </a:r>
            <a:r>
              <a:rPr lang="fr-FR" sz="1800" dirty="0" smtClean="0">
                <a:latin typeface="Papyrus"/>
                <a:cs typeface="Papyrus"/>
              </a:rPr>
              <a:t> I </a:t>
            </a:r>
            <a:r>
              <a:rPr lang="fr-FR" sz="1800" dirty="0" err="1" smtClean="0">
                <a:latin typeface="Papyrus"/>
                <a:cs typeface="Papyrus"/>
              </a:rPr>
              <a:t>wanted</a:t>
            </a:r>
            <a:r>
              <a:rPr lang="fr-FR" sz="1800" dirty="0" smtClean="0">
                <a:latin typeface="Papyrus"/>
                <a:cs typeface="Papyrus"/>
              </a:rPr>
              <a:t> to </a:t>
            </a:r>
            <a:r>
              <a:rPr lang="fr-FR" sz="1800" dirty="0" err="1" smtClean="0">
                <a:latin typeface="Papyrus"/>
                <a:cs typeface="Papyrus"/>
              </a:rPr>
              <a:t>be</a:t>
            </a:r>
            <a:r>
              <a:rPr lang="fr-FR" sz="1800" dirty="0" smtClean="0">
                <a:latin typeface="Papyrus"/>
                <a:cs typeface="Papyrus"/>
              </a:rPr>
              <a:t> a </a:t>
            </a:r>
            <a:r>
              <a:rPr lang="fr-FR" sz="1800" dirty="0" err="1" smtClean="0">
                <a:latin typeface="Papyrus"/>
                <a:cs typeface="Papyrus"/>
              </a:rPr>
              <a:t>medical</a:t>
            </a:r>
            <a:r>
              <a:rPr lang="fr-FR" sz="1800" dirty="0" smtClean="0">
                <a:latin typeface="Papyrus"/>
                <a:cs typeface="Papyrus"/>
              </a:rPr>
              <a:t> </a:t>
            </a:r>
            <a:r>
              <a:rPr lang="fr-FR" sz="1800" dirty="0" err="1" smtClean="0">
                <a:latin typeface="Papyrus"/>
                <a:cs typeface="Papyrus"/>
              </a:rPr>
              <a:t>secretary</a:t>
            </a:r>
            <a:r>
              <a:rPr lang="fr-FR" sz="1800" dirty="0" smtClean="0">
                <a:latin typeface="Papyrus"/>
                <a:cs typeface="Papyrus"/>
              </a:rPr>
              <a:t> and </a:t>
            </a:r>
            <a:r>
              <a:rPr lang="fr-FR" sz="1800" dirty="0" err="1" smtClean="0">
                <a:latin typeface="Papyrus"/>
                <a:cs typeface="Papyrus"/>
              </a:rPr>
              <a:t>this</a:t>
            </a:r>
            <a:r>
              <a:rPr lang="fr-FR" sz="1800" dirty="0" smtClean="0">
                <a:latin typeface="Papyrus"/>
                <a:cs typeface="Papyrus"/>
              </a:rPr>
              <a:t> </a:t>
            </a:r>
            <a:r>
              <a:rPr lang="fr-FR" sz="1800" dirty="0" err="1" smtClean="0">
                <a:latin typeface="Papyrus"/>
                <a:cs typeface="Papyrus"/>
              </a:rPr>
              <a:t>school</a:t>
            </a:r>
            <a:r>
              <a:rPr lang="fr-FR" sz="1800" dirty="0" smtClean="0">
                <a:latin typeface="Papyrus"/>
                <a:cs typeface="Papyrus"/>
              </a:rPr>
              <a:t> </a:t>
            </a:r>
            <a:r>
              <a:rPr lang="fr-FR" sz="1800" dirty="0" err="1" smtClean="0">
                <a:latin typeface="Papyrus"/>
                <a:cs typeface="Papyrus"/>
              </a:rPr>
              <a:t>is</a:t>
            </a:r>
            <a:r>
              <a:rPr lang="fr-FR" sz="1800" dirty="0" smtClean="0">
                <a:latin typeface="Papyrus"/>
                <a:cs typeface="Papyrus"/>
              </a:rPr>
              <a:t> </a:t>
            </a:r>
            <a:r>
              <a:rPr lang="fr-FR" sz="1800" dirty="0" err="1" smtClean="0">
                <a:latin typeface="Papyrus"/>
                <a:cs typeface="Papyrus"/>
              </a:rPr>
              <a:t>near</a:t>
            </a:r>
            <a:r>
              <a:rPr lang="fr-FR" sz="1800" dirty="0" smtClean="0">
                <a:latin typeface="Papyrus"/>
                <a:cs typeface="Papyrus"/>
              </a:rPr>
              <a:t> to </a:t>
            </a:r>
            <a:r>
              <a:rPr lang="fr-FR" sz="1800" dirty="0" err="1" smtClean="0">
                <a:latin typeface="Papyrus"/>
                <a:cs typeface="Papyrus"/>
              </a:rPr>
              <a:t>my</a:t>
            </a:r>
            <a:r>
              <a:rPr lang="fr-FR" sz="1800" dirty="0" smtClean="0">
                <a:latin typeface="Papyrus"/>
                <a:cs typeface="Papyrus"/>
              </a:rPr>
              <a:t> house.</a:t>
            </a:r>
          </a:p>
          <a:p>
            <a:pPr indent="-342900"/>
            <a:r>
              <a:rPr lang="fr-FR" sz="1800" b="1" u="sng" dirty="0" smtClean="0">
                <a:latin typeface="Papyrus"/>
                <a:cs typeface="Papyrus"/>
              </a:rPr>
              <a:t>Lucie: </a:t>
            </a:r>
            <a:r>
              <a:rPr lang="fr-FR" sz="1800" dirty="0">
                <a:latin typeface="Papyrus"/>
                <a:cs typeface="Papyrus"/>
              </a:rPr>
              <a:t> </a:t>
            </a:r>
            <a:r>
              <a:rPr lang="fr-FR" sz="1800" dirty="0" smtClean="0">
                <a:latin typeface="Papyrus"/>
                <a:cs typeface="Papyrus"/>
              </a:rPr>
              <a:t>I love </a:t>
            </a:r>
            <a:r>
              <a:rPr lang="fr-FR" sz="1800" dirty="0" err="1" smtClean="0">
                <a:latin typeface="Papyrus"/>
                <a:cs typeface="Papyrus"/>
              </a:rPr>
              <a:t>languages</a:t>
            </a:r>
            <a:r>
              <a:rPr lang="fr-FR" sz="1800" dirty="0" smtClean="0">
                <a:latin typeface="Papyrus"/>
                <a:cs typeface="Papyrus"/>
              </a:rPr>
              <a:t> and I </a:t>
            </a:r>
            <a:r>
              <a:rPr lang="fr-FR" sz="1800" dirty="0" err="1" smtClean="0">
                <a:latin typeface="Papyrus"/>
                <a:cs typeface="Papyrus"/>
              </a:rPr>
              <a:t>want</a:t>
            </a:r>
            <a:r>
              <a:rPr lang="fr-FR" sz="1800" dirty="0" smtClean="0">
                <a:latin typeface="Papyrus"/>
                <a:cs typeface="Papyrus"/>
              </a:rPr>
              <a:t> to </a:t>
            </a:r>
            <a:r>
              <a:rPr lang="fr-FR" sz="1800" dirty="0" err="1" smtClean="0">
                <a:latin typeface="Papyrus"/>
                <a:cs typeface="Papyrus"/>
              </a:rPr>
              <a:t>work</a:t>
            </a:r>
            <a:r>
              <a:rPr lang="fr-FR" sz="1800" dirty="0" smtClean="0">
                <a:latin typeface="Papyrus"/>
                <a:cs typeface="Papyrus"/>
              </a:rPr>
              <a:t> in a </a:t>
            </a:r>
            <a:r>
              <a:rPr lang="fr-FR" sz="1800" dirty="0" err="1" smtClean="0">
                <a:latin typeface="Papyrus"/>
                <a:cs typeface="Papyrus"/>
              </a:rPr>
              <a:t>retail</a:t>
            </a:r>
            <a:r>
              <a:rPr lang="fr-FR" sz="1800" dirty="0" smtClean="0">
                <a:latin typeface="Papyrus"/>
                <a:cs typeface="Papyrus"/>
              </a:rPr>
              <a:t> </a:t>
            </a:r>
            <a:r>
              <a:rPr lang="fr-FR" sz="1800" dirty="0" err="1" smtClean="0">
                <a:latin typeface="Papyrus"/>
                <a:cs typeface="Papyrus"/>
              </a:rPr>
              <a:t>company</a:t>
            </a:r>
            <a:r>
              <a:rPr lang="fr-FR" sz="1800" dirty="0" smtClean="0">
                <a:latin typeface="Papyrus"/>
                <a:cs typeface="Papyrus"/>
              </a:rPr>
              <a:t>.</a:t>
            </a:r>
          </a:p>
          <a:p>
            <a:pPr indent="-342900"/>
            <a:r>
              <a:rPr lang="fr-FR" sz="1800" b="1" dirty="0" smtClean="0">
                <a:latin typeface="Papyrus"/>
                <a:cs typeface="Papyrus"/>
              </a:rPr>
              <a:t> </a:t>
            </a:r>
            <a:r>
              <a:rPr lang="fr-BE" sz="1800" b="1" u="sng" dirty="0">
                <a:latin typeface="Papyrus"/>
                <a:cs typeface="Papyrus"/>
              </a:rPr>
              <a:t>Ines</a:t>
            </a:r>
            <a:r>
              <a:rPr lang="fr-BE" sz="1800" b="1" dirty="0">
                <a:latin typeface="Papyrus"/>
                <a:cs typeface="Papyrus"/>
              </a:rPr>
              <a:t> </a:t>
            </a:r>
            <a:r>
              <a:rPr lang="fr-BE" sz="1800" dirty="0">
                <a:latin typeface="Papyrus"/>
                <a:cs typeface="Papyrus"/>
              </a:rPr>
              <a:t>: I chose this specialization because I’d like to become a stewardess and also because I like to learn new languages.</a:t>
            </a:r>
          </a:p>
          <a:p>
            <a:pPr indent="-342900"/>
            <a:r>
              <a:rPr lang="fr-BE" sz="1800" b="1" u="sng" dirty="0">
                <a:latin typeface="Papyrus"/>
                <a:cs typeface="Papyrus"/>
              </a:rPr>
              <a:t>Noah</a:t>
            </a:r>
            <a:r>
              <a:rPr lang="fr-BE" sz="1800" dirty="0">
                <a:latin typeface="Papyrus"/>
                <a:cs typeface="Papyrus"/>
              </a:rPr>
              <a:t> : In the future i want to be a Business Man </a:t>
            </a:r>
          </a:p>
          <a:p>
            <a:pPr indent="-342900"/>
            <a:r>
              <a:rPr lang="fr-BE" sz="1800" b="1" u="sng" dirty="0">
                <a:latin typeface="Papyrus"/>
                <a:cs typeface="Papyrus"/>
              </a:rPr>
              <a:t>Dilara</a:t>
            </a:r>
            <a:r>
              <a:rPr lang="fr-BE" sz="1800" dirty="0">
                <a:latin typeface="Papyrus"/>
                <a:cs typeface="Papyrus"/>
              </a:rPr>
              <a:t> : I would like to be a </a:t>
            </a:r>
            <a:r>
              <a:rPr lang="fr-BE" sz="1800" dirty="0" smtClean="0">
                <a:latin typeface="Papyrus"/>
                <a:cs typeface="Papyrus"/>
              </a:rPr>
              <a:t>policewoman </a:t>
            </a:r>
            <a:r>
              <a:rPr lang="fr-BE" sz="1800" dirty="0">
                <a:latin typeface="Papyrus"/>
                <a:cs typeface="Papyrus"/>
              </a:rPr>
              <a:t>. So </a:t>
            </a:r>
            <a:r>
              <a:rPr lang="fr-BE" sz="1800" dirty="0" smtClean="0">
                <a:latin typeface="Papyrus"/>
                <a:cs typeface="Papyrus"/>
              </a:rPr>
              <a:t>I </a:t>
            </a:r>
            <a:r>
              <a:rPr lang="fr-BE" sz="1800" dirty="0">
                <a:latin typeface="Papyrus"/>
                <a:cs typeface="Papyrus"/>
              </a:rPr>
              <a:t>have to learn different languages this is why </a:t>
            </a:r>
            <a:r>
              <a:rPr lang="fr-BE" sz="1800" dirty="0" smtClean="0">
                <a:latin typeface="Papyrus"/>
                <a:cs typeface="Papyrus"/>
              </a:rPr>
              <a:t>I took </a:t>
            </a:r>
            <a:r>
              <a:rPr lang="fr-BE" sz="1800" dirty="0">
                <a:latin typeface="Papyrus"/>
                <a:cs typeface="Papyrus"/>
              </a:rPr>
              <a:t>this option</a:t>
            </a:r>
            <a:r>
              <a:rPr lang="fr-BE" sz="1800" dirty="0" smtClean="0">
                <a:latin typeface="Papyrus"/>
                <a:cs typeface="Papyrus"/>
              </a:rPr>
              <a:t>.</a:t>
            </a:r>
            <a:endParaRPr lang="fr-BE" sz="1800" dirty="0">
              <a:latin typeface="Papyrus"/>
              <a:cs typeface="Papyrus"/>
            </a:endParaRPr>
          </a:p>
          <a:p>
            <a:pPr indent="-342900"/>
            <a:r>
              <a:rPr lang="fr-BE" sz="1800" b="1" u="sng" dirty="0">
                <a:latin typeface="Papyrus"/>
                <a:cs typeface="Papyrus"/>
              </a:rPr>
              <a:t>Lara</a:t>
            </a:r>
            <a:r>
              <a:rPr lang="fr-BE" sz="1800" dirty="0">
                <a:latin typeface="Papyrus"/>
                <a:cs typeface="Papyrus"/>
              </a:rPr>
              <a:t> : </a:t>
            </a:r>
            <a:r>
              <a:rPr lang="fr-BE" sz="1800" dirty="0" smtClean="0">
                <a:latin typeface="Papyrus"/>
                <a:cs typeface="Papyrus"/>
              </a:rPr>
              <a:t>I want to work abroad in a zoo so I have to speak different </a:t>
            </a:r>
            <a:r>
              <a:rPr lang="fr-BE" sz="1800" dirty="0">
                <a:latin typeface="Papyrus"/>
                <a:cs typeface="Papyrus"/>
              </a:rPr>
              <a:t>languages.</a:t>
            </a:r>
          </a:p>
          <a:p>
            <a:endParaRPr lang="fr-FR" sz="2000" dirty="0">
              <a:latin typeface="Papyrus"/>
              <a:cs typeface="Papyrus"/>
            </a:endParaRPr>
          </a:p>
          <a:p>
            <a:endParaRPr lang="fr-FR" sz="2000" dirty="0" smtClean="0">
              <a:latin typeface="Papyrus"/>
              <a:cs typeface="Papyrus"/>
            </a:endParaRPr>
          </a:p>
          <a:p>
            <a:endParaRPr lang="fr-FR" sz="2000" dirty="0" smtClean="0">
              <a:latin typeface="Papyrus"/>
              <a:cs typeface="Papyrus"/>
            </a:endParaRPr>
          </a:p>
          <a:p>
            <a:endParaRPr lang="fr-FR" sz="2000" dirty="0" smtClean="0">
              <a:latin typeface="Papyrus"/>
              <a:cs typeface="Papyrus"/>
            </a:endParaRPr>
          </a:p>
          <a:p>
            <a:endParaRPr lang="fr-BE" b="1" u="sng" dirty="0">
              <a:latin typeface="Papyrus"/>
              <a:cs typeface="Papyrus"/>
            </a:endParaRPr>
          </a:p>
        </p:txBody>
      </p:sp>
      <p:pic>
        <p:nvPicPr>
          <p:cNvPr id="5" name="Image 4" descr="Macintosh HD:Users:mariesophievandendaele:Desktop:IMG_5442.jpe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352" y="836712"/>
            <a:ext cx="749935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Macintosh HD:Users:mariesophievandendaele:Desktop:IMG_5442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5229200"/>
            <a:ext cx="864096" cy="98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Macintosh HD:Users:mariesophievandendaele:Desktop:IMG_5442.jpe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5517232"/>
            <a:ext cx="93599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Macintosh HD:Users:mariesophievandendaele:Desktop:IMG_5442.jpe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5445224"/>
            <a:ext cx="806450" cy="89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Macintosh HD:Users:mariesophievandendaele:Desktop:IMG_5442.jpe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5445224"/>
            <a:ext cx="741045" cy="89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Macintosh HD:Users:mariesophievandendaele:Desktop:IMG_5442.jpe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2924944"/>
            <a:ext cx="777875" cy="875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err="1" smtClean="0">
                <a:latin typeface="Papyrus"/>
                <a:cs typeface="Papyrus"/>
              </a:rPr>
              <a:t>That’s</a:t>
            </a:r>
            <a:r>
              <a:rPr lang="fr-FR" dirty="0" smtClean="0">
                <a:latin typeface="Papyrus"/>
                <a:cs typeface="Papyrus"/>
              </a:rPr>
              <a:t> all about </a:t>
            </a:r>
            <a:r>
              <a:rPr lang="fr-FR" dirty="0" err="1" smtClean="0">
                <a:latin typeface="Papyrus"/>
                <a:cs typeface="Papyrus"/>
              </a:rPr>
              <a:t>our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school</a:t>
            </a:r>
            <a:r>
              <a:rPr lang="fr-FR" dirty="0" smtClean="0">
                <a:latin typeface="Papyrus"/>
                <a:cs typeface="Papyrus"/>
              </a:rPr>
              <a:t>!</a:t>
            </a:r>
            <a:endParaRPr lang="fr-FR" dirty="0">
              <a:latin typeface="Papyrus"/>
              <a:cs typeface="Papyru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12776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fr-FR" dirty="0">
                <a:latin typeface="Papyrus"/>
                <a:cs typeface="Papyrus"/>
              </a:rPr>
              <a:t>I </a:t>
            </a:r>
            <a:r>
              <a:rPr lang="fr-FR" dirty="0" err="1">
                <a:latin typeface="Papyrus"/>
                <a:cs typeface="Papyrus"/>
              </a:rPr>
              <a:t>hope</a:t>
            </a:r>
            <a:r>
              <a:rPr lang="fr-FR" dirty="0">
                <a:latin typeface="Papyrus"/>
                <a:cs typeface="Papyrus"/>
              </a:rPr>
              <a:t> </a:t>
            </a:r>
            <a:r>
              <a:rPr lang="fr-FR" dirty="0" err="1">
                <a:latin typeface="Papyrus"/>
                <a:cs typeface="Papyrus"/>
              </a:rPr>
              <a:t>someday</a:t>
            </a:r>
            <a:r>
              <a:rPr lang="fr-FR" dirty="0">
                <a:latin typeface="Papyrus"/>
                <a:cs typeface="Papyrus"/>
              </a:rPr>
              <a:t> </a:t>
            </a:r>
            <a:r>
              <a:rPr lang="fr-FR" dirty="0" err="1">
                <a:latin typeface="Papyrus"/>
                <a:cs typeface="Papyrus"/>
              </a:rPr>
              <a:t>you’ll</a:t>
            </a:r>
            <a:r>
              <a:rPr lang="fr-FR" dirty="0">
                <a:latin typeface="Papyrus"/>
                <a:cs typeface="Papyrus"/>
              </a:rPr>
              <a:t> come to </a:t>
            </a:r>
            <a:r>
              <a:rPr lang="fr-FR" dirty="0" err="1">
                <a:latin typeface="Papyrus"/>
                <a:cs typeface="Papyrus"/>
              </a:rPr>
              <a:t>visit</a:t>
            </a:r>
            <a:r>
              <a:rPr lang="fr-FR" dirty="0">
                <a:latin typeface="Papyrus"/>
                <a:cs typeface="Papyrus"/>
              </a:rPr>
              <a:t> us </a:t>
            </a:r>
            <a:r>
              <a:rPr lang="fr-FR" dirty="0"/>
              <a:t>! </a:t>
            </a:r>
            <a:r>
              <a:rPr lang="fr-FR" dirty="0" err="1" smtClean="0">
                <a:latin typeface="Papyrus"/>
                <a:cs typeface="Papyrus"/>
              </a:rPr>
              <a:t>See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you</a:t>
            </a:r>
            <a:r>
              <a:rPr lang="fr-FR" dirty="0" smtClean="0">
                <a:latin typeface="Papyrus"/>
                <a:cs typeface="Papyrus"/>
              </a:rPr>
              <a:t>!</a:t>
            </a:r>
            <a:endParaRPr lang="fr-FR" dirty="0">
              <a:latin typeface="Papyrus"/>
              <a:cs typeface="Papyrus"/>
            </a:endParaRPr>
          </a:p>
          <a:p>
            <a:endParaRPr lang="fr-FR" dirty="0"/>
          </a:p>
        </p:txBody>
      </p:sp>
      <p:pic>
        <p:nvPicPr>
          <p:cNvPr id="4" name="Image 3" descr="image0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4915" y="1813516"/>
            <a:ext cx="3096344" cy="3879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 4" descr="image1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2492896"/>
            <a:ext cx="4507419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968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3456384" cy="5472608"/>
          </a:xfrm>
        </p:spPr>
        <p:txBody>
          <a:bodyPr/>
          <a:lstStyle/>
          <a:p>
            <a:pPr algn="ctr"/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4008" y="4365104"/>
            <a:ext cx="3300573" cy="1519561"/>
          </a:xfrm>
        </p:spPr>
        <p:txBody>
          <a:bodyPr>
            <a:normAutofit/>
          </a:bodyPr>
          <a:lstStyle/>
          <a:p>
            <a:r>
              <a:rPr lang="fr-FR" sz="1200" dirty="0" err="1">
                <a:latin typeface="Papyrus"/>
                <a:cs typeface="Papyrus"/>
              </a:rPr>
              <a:t>r</a:t>
            </a:r>
            <a:r>
              <a:rPr lang="fr-FR" sz="1200" dirty="0" err="1" smtClean="0">
                <a:latin typeface="Papyrus"/>
                <a:cs typeface="Papyrus"/>
              </a:rPr>
              <a:t>ed</a:t>
            </a:r>
            <a:r>
              <a:rPr lang="fr-FR" sz="1200" dirty="0" smtClean="0">
                <a:latin typeface="Papyrus"/>
                <a:cs typeface="Papyrus"/>
              </a:rPr>
              <a:t>: </a:t>
            </a:r>
            <a:r>
              <a:rPr lang="fr-FR" sz="1200" dirty="0" err="1" smtClean="0">
                <a:latin typeface="Papyrus"/>
                <a:cs typeface="Papyrus"/>
              </a:rPr>
              <a:t>railway</a:t>
            </a:r>
            <a:endParaRPr lang="fr-FR" sz="1200" dirty="0">
              <a:latin typeface="Papyrus"/>
              <a:cs typeface="Papyrus"/>
            </a:endParaRPr>
          </a:p>
          <a:p>
            <a:r>
              <a:rPr lang="fr-FR" sz="1200" dirty="0" smtClean="0">
                <a:latin typeface="Papyrus"/>
                <a:cs typeface="Papyrus"/>
              </a:rPr>
              <a:t>green: </a:t>
            </a:r>
            <a:r>
              <a:rPr lang="fr-FR" sz="1200" dirty="0" err="1" smtClean="0">
                <a:latin typeface="Papyrus"/>
                <a:cs typeface="Papyrus"/>
              </a:rPr>
              <a:t>our</a:t>
            </a:r>
            <a:r>
              <a:rPr lang="fr-FR" sz="1200" dirty="0" smtClean="0">
                <a:latin typeface="Papyrus"/>
                <a:cs typeface="Papyrus"/>
              </a:rPr>
              <a:t> </a:t>
            </a:r>
            <a:r>
              <a:rPr lang="fr-FR" sz="1200" dirty="0" err="1" smtClean="0">
                <a:latin typeface="Papyrus"/>
                <a:cs typeface="Papyrus"/>
              </a:rPr>
              <a:t>school</a:t>
            </a:r>
            <a:endParaRPr lang="fr-FR" sz="1200" dirty="0" smtClean="0">
              <a:latin typeface="Papyrus"/>
              <a:cs typeface="Papyrus"/>
            </a:endParaRPr>
          </a:p>
          <a:p>
            <a:r>
              <a:rPr lang="fr-FR" sz="1200" dirty="0" err="1">
                <a:latin typeface="Papyrus"/>
                <a:cs typeface="Papyrus"/>
              </a:rPr>
              <a:t>b</a:t>
            </a:r>
            <a:r>
              <a:rPr lang="fr-FR" sz="1200" dirty="0" err="1" smtClean="0">
                <a:latin typeface="Papyrus"/>
                <a:cs typeface="Papyrus"/>
              </a:rPr>
              <a:t>lue</a:t>
            </a:r>
            <a:r>
              <a:rPr lang="fr-FR" sz="1200" dirty="0" smtClean="0">
                <a:latin typeface="Papyrus"/>
                <a:cs typeface="Papyrus"/>
              </a:rPr>
              <a:t>: bus station</a:t>
            </a:r>
            <a:endParaRPr lang="fr-BE" sz="1200" dirty="0">
              <a:latin typeface="Papyrus"/>
              <a:cs typeface="Papyru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44" y="1732063"/>
            <a:ext cx="53910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860032" y="83671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apyrus"/>
                <a:cs typeface="Papyrus"/>
              </a:rPr>
              <a:t>Look </a:t>
            </a:r>
            <a:r>
              <a:rPr lang="fr-FR" dirty="0" err="1" smtClean="0">
                <a:latin typeface="Papyrus"/>
                <a:cs typeface="Papyrus"/>
              </a:rPr>
              <a:t>at</a:t>
            </a:r>
            <a:r>
              <a:rPr lang="fr-FR" dirty="0" smtClean="0">
                <a:latin typeface="Papyrus"/>
                <a:cs typeface="Papyrus"/>
              </a:rPr>
              <a:t> the </a:t>
            </a:r>
            <a:r>
              <a:rPr lang="fr-FR" dirty="0" err="1" smtClean="0">
                <a:latin typeface="Papyrus"/>
                <a:cs typeface="Papyrus"/>
              </a:rPr>
              <a:t>map</a:t>
            </a:r>
            <a:r>
              <a:rPr lang="fr-FR" dirty="0" smtClean="0">
                <a:latin typeface="Papyrus"/>
                <a:cs typeface="Papyrus"/>
              </a:rPr>
              <a:t> ! Our </a:t>
            </a:r>
            <a:r>
              <a:rPr lang="fr-FR" dirty="0" err="1" smtClean="0">
                <a:latin typeface="Papyrus"/>
                <a:cs typeface="Papyrus"/>
              </a:rPr>
              <a:t>school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is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situated</a:t>
            </a:r>
            <a:r>
              <a:rPr lang="fr-FR" dirty="0" smtClean="0">
                <a:latin typeface="Papyrus"/>
                <a:cs typeface="Papyrus"/>
              </a:rPr>
              <a:t> in Jemeppe.</a:t>
            </a:r>
          </a:p>
          <a:p>
            <a:endParaRPr lang="fr-FR" dirty="0" smtClean="0">
              <a:latin typeface="Papyrus"/>
              <a:cs typeface="Papyrus"/>
            </a:endParaRPr>
          </a:p>
          <a:p>
            <a:r>
              <a:rPr lang="fr-FR" dirty="0" smtClean="0">
                <a:latin typeface="Papyrus"/>
                <a:cs typeface="Papyrus"/>
              </a:rPr>
              <a:t>Jemeppe </a:t>
            </a:r>
            <a:r>
              <a:rPr lang="fr-FR" dirty="0" err="1" smtClean="0">
                <a:latin typeface="Papyrus"/>
                <a:cs typeface="Papyrus"/>
              </a:rPr>
              <a:t>is</a:t>
            </a:r>
            <a:r>
              <a:rPr lang="fr-FR" dirty="0" smtClean="0">
                <a:latin typeface="Papyrus"/>
                <a:cs typeface="Papyrus"/>
              </a:rPr>
              <a:t> a </a:t>
            </a:r>
            <a:r>
              <a:rPr lang="fr-FR" dirty="0" err="1" smtClean="0">
                <a:latin typeface="Papyrus"/>
                <a:cs typeface="Papyrus"/>
              </a:rPr>
              <a:t>small</a:t>
            </a:r>
            <a:r>
              <a:rPr lang="fr-FR" dirty="0" smtClean="0">
                <a:latin typeface="Papyrus"/>
                <a:cs typeface="Papyrus"/>
              </a:rPr>
              <a:t> city </a:t>
            </a:r>
            <a:r>
              <a:rPr lang="fr-FR" dirty="0" err="1" smtClean="0">
                <a:latin typeface="Papyrus"/>
                <a:cs typeface="Papyrus"/>
              </a:rPr>
              <a:t>near</a:t>
            </a:r>
            <a:r>
              <a:rPr lang="fr-FR" dirty="0" smtClean="0">
                <a:latin typeface="Papyrus"/>
                <a:cs typeface="Papyrus"/>
              </a:rPr>
              <a:t> Liège.</a:t>
            </a:r>
          </a:p>
          <a:p>
            <a:endParaRPr lang="fr-FR" dirty="0">
              <a:latin typeface="Papyrus"/>
              <a:cs typeface="Papyrus"/>
            </a:endParaRPr>
          </a:p>
        </p:txBody>
      </p:sp>
      <p:sp>
        <p:nvSpPr>
          <p:cNvPr id="11" name="Flèche vers la gauche 10"/>
          <p:cNvSpPr/>
          <p:nvPr/>
        </p:nvSpPr>
        <p:spPr>
          <a:xfrm>
            <a:off x="3995936" y="3645024"/>
            <a:ext cx="3312368" cy="504056"/>
          </a:xfrm>
          <a:prstGeom prst="leftArrow">
            <a:avLst/>
          </a:prstGeom>
          <a:solidFill>
            <a:srgbClr val="E400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>
                <a:gd name="adj" fmla="val 9366734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fr-FR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88024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W</a:t>
            </a:r>
            <a:r>
              <a:rPr lang="fr-FR" dirty="0" smtClean="0">
                <a:latin typeface="Papyrus"/>
                <a:cs typeface="Papyrus"/>
              </a:rPr>
              <a:t>e are </a:t>
            </a:r>
            <a:r>
              <a:rPr lang="fr-FR" dirty="0" err="1" smtClean="0">
                <a:latin typeface="Papyrus"/>
                <a:cs typeface="Papyrus"/>
              </a:rPr>
              <a:t>here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>
                <a:latin typeface="Papyrus"/>
                <a:cs typeface="Papyrus"/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768752" cy="710952"/>
          </a:xfrm>
        </p:spPr>
        <p:txBody>
          <a:bodyPr numCol="1">
            <a:normAutofit/>
          </a:bodyPr>
          <a:lstStyle/>
          <a:p>
            <a:pPr algn="ctr"/>
            <a:r>
              <a:rPr lang="fr-BE" sz="3200" dirty="0" smtClean="0">
                <a:solidFill>
                  <a:schemeClr val="bg2">
                    <a:lumMod val="50000"/>
                  </a:schemeClr>
                </a:solidFill>
                <a:latin typeface="Papyrus"/>
                <a:cs typeface="Papyrus"/>
              </a:rPr>
              <a:t>What can we do at IPES Jemeppe?</a:t>
            </a:r>
            <a:endParaRPr lang="fr-BE" sz="3200" dirty="0">
              <a:solidFill>
                <a:schemeClr val="bg2">
                  <a:lumMod val="50000"/>
                </a:schemeClr>
              </a:solidFill>
              <a:latin typeface="Papyrus"/>
              <a:cs typeface="Papyru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060848"/>
            <a:ext cx="6777317" cy="4392488"/>
          </a:xfrm>
        </p:spPr>
        <p:txBody>
          <a:bodyPr>
            <a:normAutofit fontScale="77500" lnSpcReduction="20000"/>
          </a:bodyPr>
          <a:lstStyle/>
          <a:p>
            <a:pPr marL="342900" lvl="3" indent="-342900"/>
            <a:endParaRPr lang="fr-FR" sz="1900" dirty="0" smtClean="0">
              <a:latin typeface="Papyrus"/>
              <a:cs typeface="Papyrus"/>
            </a:endParaRPr>
          </a:p>
          <a:p>
            <a:pPr marL="342900" lvl="3" indent="-342900"/>
            <a:r>
              <a:rPr lang="en-CA" sz="1900" b="1" u="sng" dirty="0" smtClean="0">
                <a:latin typeface="Papyrus"/>
                <a:cs typeface="Papyrus"/>
              </a:rPr>
              <a:t>Arts</a:t>
            </a:r>
          </a:p>
          <a:p>
            <a:pPr marL="0" lvl="3" indent="0">
              <a:buNone/>
            </a:pPr>
            <a:r>
              <a:rPr lang="en-CA" sz="1900" dirty="0" smtClean="0">
                <a:latin typeface="Papyrus"/>
                <a:cs typeface="Papyrus"/>
              </a:rPr>
              <a:t> pupils learn composition and creation, drawing techniques, scientific drawing, arts education etc.</a:t>
            </a:r>
            <a:br>
              <a:rPr lang="en-CA" sz="1900" dirty="0" smtClean="0">
                <a:latin typeface="Papyrus"/>
                <a:cs typeface="Papyrus"/>
              </a:rPr>
            </a:br>
            <a:r>
              <a:rPr lang="en-CA" sz="1900" dirty="0" smtClean="0">
                <a:latin typeface="Papyrus"/>
                <a:cs typeface="Papyrus"/>
              </a:rPr>
              <a:t>Arts specialization is perfect for people who want to be architect, graphic designer or artist.</a:t>
            </a:r>
          </a:p>
          <a:p>
            <a:pPr marL="342900" lvl="3" indent="-342900"/>
            <a:endParaRPr lang="en-CA" sz="1900" dirty="0" smtClean="0">
              <a:latin typeface="Papyrus"/>
              <a:cs typeface="Papyrus"/>
            </a:endParaRPr>
          </a:p>
          <a:p>
            <a:r>
              <a:rPr lang="en-CA" sz="1900" b="1" u="sng" dirty="0" smtClean="0">
                <a:latin typeface="Papyrus"/>
                <a:cs typeface="Papyrus"/>
              </a:rPr>
              <a:t>Physical education: </a:t>
            </a:r>
          </a:p>
          <a:p>
            <a:pPr marL="68580" indent="0">
              <a:buNone/>
            </a:pPr>
            <a:r>
              <a:rPr lang="en-CA" sz="1900" dirty="0" smtClean="0">
                <a:latin typeface="Papyrus"/>
                <a:cs typeface="Papyrus"/>
              </a:rPr>
              <a:t>Students learn anatomy and physiology, basketball, rugby, cycling</a:t>
            </a:r>
          </a:p>
          <a:p>
            <a:pPr marL="68580" indent="0">
              <a:buNone/>
            </a:pPr>
            <a:r>
              <a:rPr lang="en-CA" sz="1900" dirty="0" smtClean="0">
                <a:latin typeface="Papyrus"/>
                <a:cs typeface="Papyrus"/>
              </a:rPr>
              <a:t>This specialization is great for people who want to be P.E teacher, doctor, educator or sportsman.</a:t>
            </a:r>
          </a:p>
          <a:p>
            <a:endParaRPr lang="en-CA" sz="1900" dirty="0" smtClean="0">
              <a:latin typeface="Papyrus"/>
              <a:cs typeface="Papyrus"/>
            </a:endParaRPr>
          </a:p>
          <a:p>
            <a:r>
              <a:rPr lang="en-CA" sz="1900" b="1" u="sng" dirty="0" smtClean="0">
                <a:latin typeface="Papyrus"/>
                <a:cs typeface="Papyrus"/>
              </a:rPr>
              <a:t> Economics and Business administration:</a:t>
            </a:r>
          </a:p>
          <a:p>
            <a:pPr marL="68580" indent="0">
              <a:buNone/>
            </a:pPr>
            <a:r>
              <a:rPr lang="en-CA" sz="1900" dirty="0" smtClean="0">
                <a:latin typeface="Papyrus"/>
                <a:cs typeface="Papyrus"/>
              </a:rPr>
              <a:t>Pupils learn ICT, civil law or accounting</a:t>
            </a:r>
          </a:p>
          <a:p>
            <a:pPr marL="68580" indent="0">
              <a:buNone/>
            </a:pPr>
            <a:r>
              <a:rPr lang="en-CA" sz="1900" dirty="0" smtClean="0">
                <a:latin typeface="Papyrus"/>
                <a:cs typeface="Papyrus"/>
              </a:rPr>
              <a:t> If you want to work as a secretary, a lawyer, an accountant, this is for you!</a:t>
            </a:r>
          </a:p>
          <a:p>
            <a:endParaRPr lang="en-CA" sz="1900" dirty="0" smtClean="0">
              <a:latin typeface="Papyrus"/>
              <a:cs typeface="Papyrus"/>
            </a:endParaRPr>
          </a:p>
          <a:p>
            <a:r>
              <a:rPr lang="en-CA" sz="1900" b="1" u="sng" dirty="0" smtClean="0">
                <a:latin typeface="Papyrus"/>
                <a:cs typeface="Papyrus"/>
              </a:rPr>
              <a:t>Biology and Science:</a:t>
            </a:r>
          </a:p>
          <a:p>
            <a:pPr marL="68580" indent="0">
              <a:buNone/>
            </a:pPr>
            <a:r>
              <a:rPr lang="en-CA" sz="1900" dirty="0" smtClean="0">
                <a:latin typeface="Papyrus"/>
                <a:cs typeface="Papyrus"/>
              </a:rPr>
              <a:t> Students learn Biology, Chemistry and physics.</a:t>
            </a:r>
            <a:br>
              <a:rPr lang="en-CA" sz="1900" dirty="0" smtClean="0">
                <a:latin typeface="Papyrus"/>
                <a:cs typeface="Papyrus"/>
              </a:rPr>
            </a:br>
            <a:r>
              <a:rPr lang="en-CA" sz="1900" dirty="0" smtClean="0">
                <a:latin typeface="Papyrus"/>
                <a:cs typeface="Papyrus"/>
              </a:rPr>
              <a:t>These specializations are perfect for people who want to become scientist, laboratory assistant or even beautician (with the “beauty” specialization)</a:t>
            </a:r>
          </a:p>
          <a:p>
            <a:pPr marL="68580" indent="0">
              <a:buNone/>
            </a:pPr>
            <a:endParaRPr lang="en-CA" sz="1500" dirty="0" smtClean="0">
              <a:latin typeface="Papyrus"/>
              <a:cs typeface="Papyrus"/>
            </a:endParaRPr>
          </a:p>
          <a:p>
            <a:endParaRPr lang="fr-FR" sz="2000" dirty="0" smtClean="0">
              <a:latin typeface="Papyrus"/>
              <a:cs typeface="Papyrus"/>
            </a:endParaRPr>
          </a:p>
          <a:p>
            <a:pPr>
              <a:buNone/>
            </a:pPr>
            <a:endParaRPr lang="fr-BE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259632" y="162880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Papyrus"/>
                <a:cs typeface="Papyrus"/>
              </a:rPr>
              <a:t>Well</a:t>
            </a:r>
            <a:r>
              <a:rPr lang="fr-FR" dirty="0" smtClean="0">
                <a:latin typeface="Papyrus"/>
                <a:cs typeface="Papyrus"/>
              </a:rPr>
              <a:t>, </a:t>
            </a:r>
            <a:r>
              <a:rPr lang="fr-FR" dirty="0" err="1" smtClean="0">
                <a:latin typeface="Papyrus"/>
                <a:cs typeface="Papyrus"/>
              </a:rPr>
              <a:t>there</a:t>
            </a:r>
            <a:r>
              <a:rPr lang="fr-FR" dirty="0" smtClean="0">
                <a:latin typeface="Papyrus"/>
                <a:cs typeface="Papyrus"/>
              </a:rPr>
              <a:t> are </a:t>
            </a:r>
            <a:r>
              <a:rPr lang="fr-FR" dirty="0" err="1" smtClean="0">
                <a:latin typeface="Papyrus"/>
                <a:cs typeface="Papyrus"/>
              </a:rPr>
              <a:t>many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subjects</a:t>
            </a:r>
            <a:r>
              <a:rPr lang="fr-FR" dirty="0" smtClean="0">
                <a:latin typeface="Papyrus"/>
                <a:cs typeface="Papyrus"/>
              </a:rPr>
              <a:t> or </a:t>
            </a:r>
            <a:r>
              <a:rPr lang="fr-FR" dirty="0" err="1" smtClean="0">
                <a:latin typeface="Papyrus"/>
                <a:cs typeface="Papyrus"/>
              </a:rPr>
              <a:t>specializations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such</a:t>
            </a:r>
            <a:r>
              <a:rPr lang="fr-FR" dirty="0" smtClean="0">
                <a:latin typeface="Papyrus"/>
                <a:cs typeface="Papyrus"/>
              </a:rPr>
              <a:t> as :</a:t>
            </a:r>
            <a:endParaRPr lang="fr-FR" dirty="0">
              <a:latin typeface="Papyrus"/>
              <a:cs typeface="Papyrus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48872" cy="1008112"/>
          </a:xfrm>
        </p:spPr>
        <p:txBody>
          <a:bodyPr>
            <a:normAutofit/>
          </a:bodyPr>
          <a:lstStyle/>
          <a:p>
            <a:r>
              <a:rPr lang="fr-BE" sz="2000" dirty="0" smtClean="0"/>
              <a:t>On a side note, our school was at first a school for electricians and dressmakers.</a:t>
            </a:r>
            <a:endParaRPr lang="fr-BE" sz="2000" dirty="0"/>
          </a:p>
        </p:txBody>
      </p:sp>
      <p:pic>
        <p:nvPicPr>
          <p:cNvPr id="11" name="Espace réservé du contenu 10" descr="413444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6" y="1916832"/>
            <a:ext cx="5563114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403648" y="537321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class </a:t>
            </a:r>
            <a:r>
              <a:rPr lang="fr-FR" dirty="0" err="1" smtClean="0"/>
              <a:t>picture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1967! Nice </a:t>
            </a:r>
            <a:r>
              <a:rPr lang="fr-FR" dirty="0" err="1" smtClean="0"/>
              <a:t>ties</a:t>
            </a:r>
            <a:r>
              <a:rPr lang="fr-FR" dirty="0" smtClean="0"/>
              <a:t> </a:t>
            </a:r>
            <a:r>
              <a:rPr lang="fr-FR" dirty="0" err="1" smtClean="0"/>
              <a:t>guys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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547556">
            <a:off x="4714592" y="1603644"/>
            <a:ext cx="3602850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pyrus"/>
                <a:cs typeface="Papyrus"/>
              </a:rPr>
              <a:t>T</a:t>
            </a:r>
            <a:r>
              <a:rPr lang="nl-BE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pyrus"/>
                <a:cs typeface="Papyrus"/>
              </a:rPr>
              <a:t>his blacboard was removed 3 years ago at school !</a:t>
            </a:r>
            <a:endParaRPr lang="nl-BE" sz="1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pyrus"/>
              <a:cs typeface="Papyrus"/>
            </a:endParaRPr>
          </a:p>
        </p:txBody>
      </p:sp>
      <p:cxnSp>
        <p:nvCxnSpPr>
          <p:cNvPr id="12" name="Connecteur en arc 11"/>
          <p:cNvCxnSpPr/>
          <p:nvPr/>
        </p:nvCxnSpPr>
        <p:spPr>
          <a:xfrm rot="10800000">
            <a:off x="6516216" y="2132856"/>
            <a:ext cx="864096" cy="57606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411760" y="2636912"/>
            <a:ext cx="432048" cy="3600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en angle 20"/>
          <p:cNvCxnSpPr/>
          <p:nvPr/>
        </p:nvCxnSpPr>
        <p:spPr>
          <a:xfrm rot="5400000">
            <a:off x="755576" y="3212976"/>
            <a:ext cx="2016224" cy="12961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9552" y="4941168"/>
            <a:ext cx="821250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BE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pyrus"/>
                <a:cs typeface="Papyrus"/>
              </a:rPr>
              <a:t>Now, of course, people aren’t allowed to smoke at school </a:t>
            </a:r>
            <a:r>
              <a:rPr lang="nl-BE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pyrus"/>
                <a:cs typeface="Papyrus"/>
              </a:rPr>
              <a:t>anymore or anywhere in public places </a:t>
            </a:r>
            <a:r>
              <a:rPr lang="nl-BE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pyrus"/>
                <a:cs typeface="Papyrus"/>
              </a:rPr>
              <a:t>(since </a:t>
            </a:r>
            <a:r>
              <a:rPr lang="nl-BE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pyrus"/>
                <a:cs typeface="Papyrus"/>
              </a:rPr>
              <a:t>1990 in Belgium)</a:t>
            </a:r>
            <a:endParaRPr lang="nl-BE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pyrus"/>
              <a:cs typeface="Papyru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4D609-D845-4D60-8AC6-D0FE0654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7024744" cy="1143000"/>
          </a:xfrm>
        </p:spPr>
        <p:txBody>
          <a:bodyPr>
            <a:normAutofit/>
          </a:bodyPr>
          <a:lstStyle/>
          <a:p>
            <a:r>
              <a:rPr lang="fr-BE" sz="2000" dirty="0" smtClean="0">
                <a:latin typeface="Papyrus"/>
                <a:cs typeface="Papyrus"/>
              </a:rPr>
              <a:t>Here are a few more information about our specialization :</a:t>
            </a:r>
            <a:br>
              <a:rPr lang="fr-BE" sz="2000" dirty="0" smtClean="0">
                <a:latin typeface="Papyrus"/>
                <a:cs typeface="Papyrus"/>
              </a:rPr>
            </a:br>
            <a:r>
              <a:rPr lang="fr-BE" sz="2000" dirty="0" smtClean="0">
                <a:latin typeface="Papyrus"/>
                <a:cs typeface="Papyrus"/>
              </a:rPr>
              <a:t>Business Adminstration and Tourism </a:t>
            </a:r>
            <a:endParaRPr lang="fr-BE" sz="2000" dirty="0">
              <a:latin typeface="Papyrus"/>
              <a:cs typeface="Papyru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6D786B-7D34-4AC4-90E4-5B4BCB51B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6792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sz="1600" dirty="0" smtClean="0">
                <a:latin typeface="Papyrus"/>
                <a:cs typeface="Papyrus"/>
              </a:rPr>
              <a:t>We  learn :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Dutch (it’s the other offical language in Belgium! It sounds like German but it isn’t!)</a:t>
            </a:r>
            <a:endParaRPr lang="fr-BE" sz="1600" dirty="0">
              <a:latin typeface="Papyrus"/>
              <a:cs typeface="Papyrus"/>
            </a:endParaRP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 ICT (how to use computers and technologies) 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Typing (we need to type faster than our teacher but Mrs Ambroise is still the best!)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Law and marketing 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Geography (it’s better to know the world if you study tourism, doesn’t it?)</a:t>
            </a:r>
          </a:p>
          <a:p>
            <a:pPr marL="0" indent="0">
              <a:buNone/>
            </a:pPr>
            <a:endParaRPr lang="fr-BE" sz="1600" dirty="0" smtClean="0">
              <a:latin typeface="Papyrus"/>
              <a:cs typeface="Papyrus"/>
            </a:endParaRPr>
          </a:p>
          <a:p>
            <a:pPr marL="0" indent="0">
              <a:buNone/>
            </a:pPr>
            <a:r>
              <a:rPr lang="fr-BE" sz="1600" dirty="0" smtClean="0">
                <a:latin typeface="Papyrus"/>
                <a:cs typeface="Papyrus"/>
              </a:rPr>
              <a:t>And of course all other normal subjects as :</a:t>
            </a:r>
          </a:p>
          <a:p>
            <a:pPr marL="0" indent="0">
              <a:buNone/>
            </a:pPr>
            <a:r>
              <a:rPr lang="fr-BE" sz="1600" dirty="0" smtClean="0">
                <a:latin typeface="Papyrus"/>
                <a:cs typeface="Papyrus"/>
              </a:rPr>
              <a:t>French, Maths, Science, P.E and Philosophy.</a:t>
            </a:r>
          </a:p>
          <a:p>
            <a:pPr marL="0" indent="0">
              <a:buNone/>
            </a:pPr>
            <a:endParaRPr lang="fr-BE" sz="1600" dirty="0" smtClean="0">
              <a:latin typeface="Papyrus"/>
              <a:cs typeface="Papyrus"/>
            </a:endParaRPr>
          </a:p>
          <a:p>
            <a:pPr marL="0" indent="0">
              <a:buNone/>
            </a:pPr>
            <a:r>
              <a:rPr lang="fr-BE" sz="1600" dirty="0" smtClean="0">
                <a:latin typeface="Papyrus"/>
                <a:cs typeface="Papyrus"/>
              </a:rPr>
              <a:t>In </a:t>
            </a:r>
            <a:r>
              <a:rPr lang="fr-BE" sz="1600" dirty="0">
                <a:latin typeface="Papyrus"/>
                <a:cs typeface="Papyrus"/>
              </a:rPr>
              <a:t>the future we </a:t>
            </a:r>
            <a:r>
              <a:rPr lang="fr-BE" sz="1600" dirty="0" smtClean="0">
                <a:latin typeface="Papyrus"/>
                <a:cs typeface="Papyrus"/>
              </a:rPr>
              <a:t>can become</a:t>
            </a:r>
            <a:r>
              <a:rPr lang="fr-BE" sz="1600" dirty="0">
                <a:latin typeface="Papyrus"/>
                <a:cs typeface="Papyrus"/>
              </a:rPr>
              <a:t> </a:t>
            </a:r>
            <a:r>
              <a:rPr lang="fr-BE" sz="1600" dirty="0" smtClean="0">
                <a:latin typeface="Papyrus"/>
                <a:cs typeface="Papyrus"/>
              </a:rPr>
              <a:t>: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Secretary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Hotel manager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Travel agent</a:t>
            </a:r>
            <a:br>
              <a:rPr lang="fr-BE" sz="1600" dirty="0" smtClean="0">
                <a:latin typeface="Papyrus"/>
                <a:cs typeface="Papyrus"/>
              </a:rPr>
            </a:br>
            <a:r>
              <a:rPr lang="fr-BE" sz="1600" dirty="0" smtClean="0">
                <a:latin typeface="Papyrus"/>
                <a:cs typeface="Papyrus"/>
              </a:rPr>
              <a:t>Steward/stewardess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Tour guide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Receptionist</a:t>
            </a:r>
          </a:p>
          <a:p>
            <a:pPr marL="285750" indent="-285750"/>
            <a:r>
              <a:rPr lang="fr-BE" sz="1600" dirty="0" smtClean="0">
                <a:latin typeface="Papyrus"/>
                <a:cs typeface="Papyrus"/>
              </a:rPr>
              <a:t>Resort representative etc.</a:t>
            </a:r>
            <a:endParaRPr lang="fr-BE" sz="1600" dirty="0">
              <a:latin typeface="Papyrus"/>
              <a:cs typeface="Papyru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221088"/>
            <a:ext cx="3528392" cy="19759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4048" y="33569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Click </a:t>
            </a:r>
            <a:r>
              <a:rPr lang="fr-FR" i="1" dirty="0" err="1" smtClean="0"/>
              <a:t>here</a:t>
            </a:r>
            <a:r>
              <a:rPr lang="fr-FR" i="1" dirty="0" smtClean="0"/>
              <a:t> to </a:t>
            </a:r>
            <a:r>
              <a:rPr lang="fr-FR" i="1" dirty="0" err="1" smtClean="0"/>
              <a:t>hear</a:t>
            </a:r>
            <a:r>
              <a:rPr lang="fr-FR" i="1" dirty="0" smtClean="0"/>
              <a:t> us </a:t>
            </a:r>
            <a:r>
              <a:rPr lang="fr-FR" i="1" dirty="0" err="1" smtClean="0"/>
              <a:t>saying</a:t>
            </a:r>
            <a:r>
              <a:rPr lang="fr-FR" i="1" dirty="0" smtClean="0"/>
              <a:t> hello in </a:t>
            </a:r>
            <a:r>
              <a:rPr lang="fr-FR" i="1" dirty="0" err="1" smtClean="0"/>
              <a:t>Dutch</a:t>
            </a:r>
            <a:r>
              <a:rPr lang="fr-FR" i="1" dirty="0" smtClean="0"/>
              <a:t>!</a:t>
            </a:r>
            <a:endParaRPr lang="fr-FR" i="1" dirty="0"/>
          </a:p>
        </p:txBody>
      </p:sp>
      <p:pic>
        <p:nvPicPr>
          <p:cNvPr id="4" name="4qs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1920" y="4941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7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6B9C2-F8E3-458F-AB1A-D33137D0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494928"/>
          </a:xfrm>
        </p:spPr>
        <p:txBody>
          <a:bodyPr>
            <a:normAutofit/>
          </a:bodyPr>
          <a:lstStyle/>
          <a:p>
            <a:r>
              <a:rPr lang="fr-BE" sz="1800" dirty="0" smtClean="0">
                <a:latin typeface="Papyrus"/>
                <a:cs typeface="Papyrus"/>
              </a:rPr>
              <a:t>Schedule and information</a:t>
            </a:r>
            <a:endParaRPr lang="fr-BE" sz="1800" dirty="0">
              <a:latin typeface="Papyrus"/>
              <a:cs typeface="Papyru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4B96B8-6449-488E-9659-C2557979F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12777"/>
            <a:ext cx="6777317" cy="2088232"/>
          </a:xfrm>
        </p:spPr>
        <p:txBody>
          <a:bodyPr>
            <a:normAutofit/>
          </a:bodyPr>
          <a:lstStyle/>
          <a:p>
            <a:pPr marL="285750" indent="-285750"/>
            <a:r>
              <a:rPr lang="fr-BE" sz="1800" dirty="0">
                <a:latin typeface="Papyrus"/>
                <a:cs typeface="Papyrus"/>
              </a:rPr>
              <a:t>School starts at 8:10 am and we have </a:t>
            </a:r>
            <a:r>
              <a:rPr lang="fr-BE" sz="1800" dirty="0" smtClean="0">
                <a:latin typeface="Papyrus"/>
                <a:cs typeface="Papyrus"/>
              </a:rPr>
              <a:t>a 15-minute- </a:t>
            </a:r>
            <a:r>
              <a:rPr lang="fr-BE" sz="1800" dirty="0">
                <a:latin typeface="Papyrus"/>
                <a:cs typeface="Papyrus"/>
              </a:rPr>
              <a:t>break at 10:</a:t>
            </a:r>
            <a:r>
              <a:rPr lang="fr-BE" sz="1800" dirty="0" smtClean="0">
                <a:latin typeface="Papyrus"/>
                <a:cs typeface="Papyrus"/>
              </a:rPr>
              <a:t>00.</a:t>
            </a:r>
          </a:p>
          <a:p>
            <a:pPr marL="285750" indent="-285750"/>
            <a:r>
              <a:rPr lang="fr-BE" sz="1800" dirty="0">
                <a:latin typeface="Papyrus"/>
                <a:cs typeface="Papyrus"/>
              </a:rPr>
              <a:t>L</a:t>
            </a:r>
            <a:r>
              <a:rPr lang="fr-BE" sz="1800" dirty="0" smtClean="0">
                <a:latin typeface="Papyrus"/>
                <a:cs typeface="Papyrus"/>
              </a:rPr>
              <a:t>unch </a:t>
            </a:r>
            <a:r>
              <a:rPr lang="fr-BE" sz="1800" dirty="0">
                <a:latin typeface="Papyrus"/>
                <a:cs typeface="Papyrus"/>
              </a:rPr>
              <a:t>time is at 12:</a:t>
            </a:r>
            <a:r>
              <a:rPr lang="fr-BE" sz="1800" dirty="0" smtClean="0">
                <a:latin typeface="Papyrus"/>
                <a:cs typeface="Papyrus"/>
              </a:rPr>
              <a:t>35 and it lasts 1 hour. </a:t>
            </a:r>
          </a:p>
          <a:p>
            <a:pPr marL="285750" indent="-285750"/>
            <a:r>
              <a:rPr lang="fr-BE" sz="1800" dirty="0" smtClean="0">
                <a:latin typeface="Papyrus"/>
                <a:cs typeface="Papyrus"/>
              </a:rPr>
              <a:t>Homework </a:t>
            </a:r>
            <a:r>
              <a:rPr lang="fr-BE" sz="1800" dirty="0">
                <a:latin typeface="Papyrus"/>
                <a:cs typeface="Papyrus"/>
              </a:rPr>
              <a:t>club </a:t>
            </a:r>
            <a:r>
              <a:rPr lang="fr-BE" sz="1800" dirty="0" smtClean="0">
                <a:latin typeface="Papyrus"/>
                <a:cs typeface="Papyrus"/>
              </a:rPr>
              <a:t>starts </a:t>
            </a:r>
            <a:r>
              <a:rPr lang="fr-BE" sz="1800" dirty="0">
                <a:latin typeface="Papyrus"/>
                <a:cs typeface="Papyrus"/>
              </a:rPr>
              <a:t>at 5:</a:t>
            </a:r>
            <a:r>
              <a:rPr lang="fr-BE" sz="1800" dirty="0" smtClean="0">
                <a:latin typeface="Papyrus"/>
                <a:cs typeface="Papyrus"/>
              </a:rPr>
              <a:t>10 (in that club, we can do our homework or we can get help from teachers in Maths, French, English or Dutch. </a:t>
            </a:r>
          </a:p>
          <a:p>
            <a:pPr marL="285750" indent="-285750"/>
            <a:endParaRPr lang="fr-BE" sz="1800" dirty="0">
              <a:latin typeface="Papyrus"/>
              <a:cs typeface="Papyrus"/>
            </a:endParaRPr>
          </a:p>
          <a:p>
            <a:pPr marL="285750" indent="-285750"/>
            <a:endParaRPr lang="fr-BE" sz="1800" dirty="0" smtClean="0">
              <a:latin typeface="Papyrus"/>
              <a:cs typeface="Papyrus"/>
            </a:endParaRPr>
          </a:p>
        </p:txBody>
      </p:sp>
      <p:pic>
        <p:nvPicPr>
          <p:cNvPr id="6" name="Image 5" descr="ecole devoi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645024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5940152" y="36450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Lucida Handwriting"/>
                <a:cs typeface="Lucida Handwriting"/>
              </a:rPr>
              <a:t>And </a:t>
            </a:r>
            <a:r>
              <a:rPr lang="fr-FR" sz="1600" dirty="0" err="1" smtClean="0">
                <a:latin typeface="Lucida Handwriting"/>
                <a:cs typeface="Lucida Handwriting"/>
              </a:rPr>
              <a:t>you</a:t>
            </a:r>
            <a:r>
              <a:rPr lang="fr-FR" sz="1600" dirty="0" smtClean="0">
                <a:latin typeface="Lucida Handwriting"/>
                <a:cs typeface="Lucida Handwriting"/>
              </a:rPr>
              <a:t>? Are </a:t>
            </a:r>
            <a:r>
              <a:rPr lang="fr-FR" sz="1600" dirty="0" err="1" smtClean="0">
                <a:latin typeface="Lucida Handwriting"/>
                <a:cs typeface="Lucida Handwriting"/>
              </a:rPr>
              <a:t>you</a:t>
            </a:r>
            <a:r>
              <a:rPr lang="fr-FR" sz="1600" dirty="0" smtClean="0">
                <a:latin typeface="Lucida Handwriting"/>
                <a:cs typeface="Lucida Handwriting"/>
              </a:rPr>
              <a:t> </a:t>
            </a:r>
            <a:r>
              <a:rPr lang="fr-FR" sz="1600" dirty="0" err="1" smtClean="0">
                <a:latin typeface="Lucida Handwriting"/>
                <a:cs typeface="Lucida Handwriting"/>
              </a:rPr>
              <a:t>also</a:t>
            </a:r>
            <a:r>
              <a:rPr lang="fr-FR" sz="1600" dirty="0" smtClean="0">
                <a:latin typeface="Lucida Handwriting"/>
                <a:cs typeface="Lucida Handwriting"/>
              </a:rPr>
              <a:t> </a:t>
            </a:r>
            <a:r>
              <a:rPr lang="fr-FR" sz="1600" dirty="0" err="1" smtClean="0">
                <a:latin typeface="Lucida Handwriting"/>
                <a:cs typeface="Lucida Handwriting"/>
              </a:rPr>
              <a:t>going</a:t>
            </a:r>
            <a:r>
              <a:rPr lang="fr-FR" sz="1600" dirty="0" smtClean="0">
                <a:latin typeface="Lucida Handwriting"/>
                <a:cs typeface="Lucida Handwriting"/>
              </a:rPr>
              <a:t> to the </a:t>
            </a:r>
            <a:r>
              <a:rPr lang="fr-FR" sz="1600" dirty="0" err="1" smtClean="0">
                <a:latin typeface="Lucida Handwriting"/>
                <a:cs typeface="Lucida Handwriting"/>
              </a:rPr>
              <a:t>homework</a:t>
            </a:r>
            <a:r>
              <a:rPr lang="fr-FR" sz="1600" dirty="0" smtClean="0">
                <a:latin typeface="Lucida Handwriting"/>
                <a:cs typeface="Lucida Handwriting"/>
              </a:rPr>
              <a:t> club?</a:t>
            </a:r>
            <a:endParaRPr lang="fr-FR" sz="1600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26536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33716"/>
              </p:ext>
            </p:extLst>
          </p:nvPr>
        </p:nvGraphicFramePr>
        <p:xfrm>
          <a:off x="1" y="764706"/>
          <a:ext cx="9143999" cy="59194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423"/>
                <a:gridCol w="1506905"/>
                <a:gridCol w="1463131"/>
                <a:gridCol w="1517756"/>
                <a:gridCol w="1300428"/>
                <a:gridCol w="1327356"/>
              </a:tblGrid>
              <a:tr h="384468">
                <a:tc>
                  <a:txBody>
                    <a:bodyPr/>
                    <a:lstStyle/>
                    <a:p>
                      <a:pPr algn="ctr"/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Monday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Tuesday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Wednesday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Thursday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Friday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51180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1  (8.10-9.00)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>
                          <a:latin typeface="Papyrus"/>
                          <a:cs typeface="Papyrus"/>
                        </a:rPr>
                        <a:t>Dutch</a:t>
                      </a:r>
                      <a:endParaRPr lang="en-CA" b="1" noProof="0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Maths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PE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Dutch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Typing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54380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2  (9.00-9.50)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>
                          <a:latin typeface="Papyrus"/>
                          <a:cs typeface="Papyrus"/>
                        </a:rPr>
                        <a:t>French</a:t>
                      </a:r>
                      <a:endParaRPr lang="en-CA" b="1" noProof="0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History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PE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Dutch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Typing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54380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 3  (10.05-10.55)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Maths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Science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/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Typing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Typing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54380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 4  (10.55-11.45)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>
                          <a:latin typeface="Papyrus"/>
                          <a:cs typeface="Papyrus"/>
                        </a:rPr>
                        <a:t>Maths</a:t>
                      </a:r>
                      <a:endParaRPr lang="en-CA" b="1" noProof="0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Science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English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Arts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English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54380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5  (11.45-12.35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>
                          <a:latin typeface="Papyrus"/>
                          <a:cs typeface="Papyrus"/>
                        </a:rPr>
                        <a:t>Geography</a:t>
                      </a:r>
                      <a:endParaRPr lang="en-CA" b="1" noProof="0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Maths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Philosophy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Arts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English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54380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6  (12.35-13.35)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Break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Break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Break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Break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54380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7  (13.35-14.25)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>
                          <a:latin typeface="Papyrus"/>
                          <a:cs typeface="Papyrus"/>
                        </a:rPr>
                        <a:t>Economics</a:t>
                      </a:r>
                      <a:endParaRPr lang="en-CA" b="1" noProof="0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Economics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French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Typing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54380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8  (14.25-15.15)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>
                          <a:latin typeface="Papyrus"/>
                          <a:cs typeface="Papyrus"/>
                        </a:rPr>
                        <a:t>French</a:t>
                      </a:r>
                      <a:endParaRPr lang="en-CA" b="1" noProof="0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Typing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French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English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67281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9  (15.15-16.05)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>
                          <a:latin typeface="Papyrus"/>
                          <a:cs typeface="Papyrus"/>
                        </a:rPr>
                        <a:t>Dutch</a:t>
                      </a:r>
                      <a:endParaRPr lang="en-CA" b="1" noProof="0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Marketing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noProof="0" smtClean="0">
                          <a:latin typeface="Papyrus"/>
                          <a:cs typeface="Papyrus"/>
                        </a:rPr>
                        <a:t>Philosophy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  <a:tr h="54380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Papyrus"/>
                          <a:cs typeface="Papyrus"/>
                        </a:rPr>
                        <a:t>10 (16.10-17.00)</a:t>
                      </a:r>
                      <a:endParaRPr lang="fr-BE" b="1" dirty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>
                          <a:latin typeface="Papyrus"/>
                          <a:cs typeface="Papyrus"/>
                        </a:rPr>
                        <a:t>Marketing</a:t>
                      </a:r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noProof="0">
                        <a:latin typeface="Papyrus"/>
                        <a:cs typeface="Papyru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noProof="0" dirty="0">
                        <a:latin typeface="Papyrus"/>
                        <a:cs typeface="Papyru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116632"/>
          <a:ext cx="9144000" cy="51815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44000"/>
              </a:tblGrid>
              <a:tr h="385192">
                <a:tc>
                  <a:txBody>
                    <a:bodyPr/>
                    <a:lstStyle/>
                    <a:p>
                      <a:pPr algn="ctr"/>
                      <a:r>
                        <a:rPr lang="fr-FR" sz="2800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Schedule</a:t>
                      </a:r>
                      <a:endParaRPr lang="fr-BE" sz="28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howcard Gothic" pitchFamily="82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fr-BE" sz="1800" dirty="0" smtClean="0">
                <a:latin typeface="Papyrus"/>
                <a:cs typeface="Papyrus"/>
              </a:rPr>
              <a:t>Now take your umbrella </a:t>
            </a:r>
            <a:r>
              <a:rPr lang="fr-BE" sz="1800" smtClean="0">
                <a:latin typeface="Papyrus"/>
                <a:cs typeface="Papyrus"/>
              </a:rPr>
              <a:t>(</a:t>
            </a:r>
            <a:r>
              <a:rPr lang="fr-BE" sz="1800" smtClean="0">
                <a:latin typeface="Papyrus"/>
                <a:cs typeface="Papyrus"/>
              </a:rPr>
              <a:t>it always rains in here</a:t>
            </a:r>
            <a:r>
              <a:rPr lang="fr-BE" sz="1800" dirty="0" smtClean="0">
                <a:latin typeface="Papyrus"/>
                <a:cs typeface="Papyrus"/>
              </a:rPr>
              <a:t>) and come with us visiting our school!</a:t>
            </a:r>
            <a:endParaRPr lang="fr-BE" sz="1800" dirty="0">
              <a:latin typeface="Papyrus"/>
              <a:cs typeface="Papyrus"/>
            </a:endParaRPr>
          </a:p>
        </p:txBody>
      </p:sp>
      <p:pic>
        <p:nvPicPr>
          <p:cNvPr id="4" name="Espace réservé du contenu 3" descr="photo 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204864"/>
            <a:ext cx="527840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 5" descr="photo 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628800"/>
            <a:ext cx="2808312" cy="3359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ZoneTexte 11"/>
          <p:cNvSpPr txBox="1"/>
          <p:nvPr/>
        </p:nvSpPr>
        <p:spPr>
          <a:xfrm>
            <a:off x="683568" y="148478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Papyrus"/>
                <a:cs typeface="Papyrus"/>
              </a:rPr>
              <a:t>This is the main entrance :</a:t>
            </a:r>
            <a:endParaRPr lang="fr-BE" sz="2000" dirty="0">
              <a:latin typeface="Papyrus"/>
              <a:cs typeface="Papyru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51720" y="3789040"/>
            <a:ext cx="1728192" cy="1800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35896" y="551723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Papyrus"/>
                <a:cs typeface="Papyrus"/>
              </a:rPr>
              <a:t> </a:t>
            </a:r>
            <a:r>
              <a:rPr lang="fr-FR" sz="1400" dirty="0" smtClean="0">
                <a:latin typeface="Papyrus"/>
                <a:cs typeface="Papyrus"/>
              </a:rPr>
              <a:t>                         Sarah, Laura and Adriana </a:t>
            </a:r>
            <a:r>
              <a:rPr lang="fr-FR" sz="1400" dirty="0" err="1" smtClean="0">
                <a:latin typeface="Papyrus"/>
                <a:cs typeface="Papyrus"/>
              </a:rPr>
              <a:t>say</a:t>
            </a:r>
            <a:r>
              <a:rPr lang="fr-FR" sz="1400" dirty="0" smtClean="0">
                <a:latin typeface="Papyrus"/>
                <a:cs typeface="Papyrus"/>
              </a:rPr>
              <a:t> Hi!</a:t>
            </a:r>
            <a:endParaRPr lang="fr-FR" sz="1400" dirty="0">
              <a:latin typeface="Papyrus"/>
              <a:cs typeface="Papyrus"/>
            </a:endParaRPr>
          </a:p>
        </p:txBody>
      </p:sp>
      <p:cxnSp>
        <p:nvCxnSpPr>
          <p:cNvPr id="8" name="Connecteur en angle 7"/>
          <p:cNvCxnSpPr/>
          <p:nvPr/>
        </p:nvCxnSpPr>
        <p:spPr>
          <a:xfrm>
            <a:off x="3059832" y="5013176"/>
            <a:ext cx="1728192" cy="72008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 2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36912"/>
            <a:ext cx="2339752" cy="1754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photo 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21383"/>
            <a:ext cx="2232248" cy="1799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5" descr="photo 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4581128"/>
            <a:ext cx="2304256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Flèche droite 16"/>
          <p:cNvSpPr/>
          <p:nvPr/>
        </p:nvSpPr>
        <p:spPr>
          <a:xfrm>
            <a:off x="3275856" y="148478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Flèche droite 17"/>
          <p:cNvSpPr/>
          <p:nvPr/>
        </p:nvSpPr>
        <p:spPr>
          <a:xfrm>
            <a:off x="3275856" y="3789040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Flèche droite 18"/>
          <p:cNvSpPr/>
          <p:nvPr/>
        </p:nvSpPr>
        <p:spPr>
          <a:xfrm>
            <a:off x="3347864" y="5373216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4716016" y="908720"/>
            <a:ext cx="374441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Papyrus"/>
                <a:cs typeface="Papyrus"/>
              </a:rPr>
              <a:t>Now</a:t>
            </a:r>
            <a:r>
              <a:rPr lang="fr-FR" dirty="0" smtClean="0">
                <a:latin typeface="Papyrus"/>
                <a:cs typeface="Papyrus"/>
              </a:rPr>
              <a:t>, </a:t>
            </a:r>
            <a:r>
              <a:rPr lang="fr-FR" dirty="0" err="1" smtClean="0">
                <a:latin typeface="Papyrus"/>
                <a:cs typeface="Papyrus"/>
              </a:rPr>
              <a:t>let’s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see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our</a:t>
            </a:r>
            <a:r>
              <a:rPr lang="fr-FR" dirty="0" smtClean="0">
                <a:latin typeface="Papyrus"/>
                <a:cs typeface="Papyrus"/>
              </a:rPr>
              <a:t> buildings !</a:t>
            </a:r>
          </a:p>
          <a:p>
            <a:endParaRPr lang="fr-FR" dirty="0" smtClean="0">
              <a:latin typeface="Papyrus"/>
              <a:cs typeface="Papyrus"/>
            </a:endParaRPr>
          </a:p>
          <a:p>
            <a:r>
              <a:rPr lang="fr-FR" dirty="0" err="1" smtClean="0">
                <a:latin typeface="Papyrus"/>
                <a:cs typeface="Papyrus"/>
              </a:rPr>
              <a:t>These</a:t>
            </a:r>
            <a:r>
              <a:rPr lang="fr-FR" dirty="0" smtClean="0">
                <a:latin typeface="Papyrus"/>
                <a:cs typeface="Papyrus"/>
              </a:rPr>
              <a:t> are the cottages. </a:t>
            </a:r>
            <a:r>
              <a:rPr lang="fr-FR" dirty="0" err="1" smtClean="0">
                <a:latin typeface="Papyrus"/>
                <a:cs typeface="Papyrus"/>
              </a:rPr>
              <a:t>They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were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built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after</a:t>
            </a:r>
            <a:r>
              <a:rPr lang="fr-FR" dirty="0" smtClean="0">
                <a:latin typeface="Papyrus"/>
                <a:cs typeface="Papyrus"/>
              </a:rPr>
              <a:t> the </a:t>
            </a:r>
            <a:r>
              <a:rPr lang="fr-FR" dirty="0" err="1" smtClean="0">
                <a:latin typeface="Papyrus"/>
                <a:cs typeface="Papyrus"/>
              </a:rPr>
              <a:t>old</a:t>
            </a:r>
            <a:r>
              <a:rPr lang="fr-FR" dirty="0" smtClean="0">
                <a:latin typeface="Papyrus"/>
                <a:cs typeface="Papyrus"/>
              </a:rPr>
              <a:t> buildings </a:t>
            </a:r>
            <a:r>
              <a:rPr lang="fr-FR" dirty="0" err="1" smtClean="0">
                <a:latin typeface="Papyrus"/>
                <a:cs typeface="Papyrus"/>
              </a:rPr>
              <a:t>because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there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were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too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many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students</a:t>
            </a:r>
            <a:r>
              <a:rPr lang="fr-FR" dirty="0" smtClean="0">
                <a:latin typeface="Papyrus"/>
                <a:cs typeface="Papyrus"/>
              </a:rPr>
              <a:t> and not </a:t>
            </a:r>
            <a:r>
              <a:rPr lang="fr-FR" dirty="0" err="1" smtClean="0">
                <a:latin typeface="Papyrus"/>
                <a:cs typeface="Papyrus"/>
              </a:rPr>
              <a:t>enough</a:t>
            </a:r>
            <a:r>
              <a:rPr lang="fr-FR" dirty="0" smtClean="0">
                <a:latin typeface="Papyrus"/>
                <a:cs typeface="Papyrus"/>
              </a:rPr>
              <a:t> places! </a:t>
            </a:r>
            <a:r>
              <a:rPr lang="fr-FR" dirty="0" err="1" smtClean="0">
                <a:latin typeface="Papyrus"/>
                <a:cs typeface="Papyrus"/>
              </a:rPr>
              <a:t>Now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we</a:t>
            </a:r>
            <a:r>
              <a:rPr lang="fr-FR" dirty="0" smtClean="0">
                <a:latin typeface="Papyrus"/>
                <a:cs typeface="Papyrus"/>
              </a:rPr>
              <a:t> have </a:t>
            </a:r>
            <a:r>
              <a:rPr lang="fr-FR" dirty="0" err="1" smtClean="0">
                <a:latin typeface="Papyrus"/>
                <a:cs typeface="Papyrus"/>
              </a:rPr>
              <a:t>got</a:t>
            </a:r>
            <a:r>
              <a:rPr lang="fr-FR" dirty="0" smtClean="0">
                <a:latin typeface="Papyrus"/>
                <a:cs typeface="Papyrus"/>
              </a:rPr>
              <a:t> 8 more </a:t>
            </a:r>
            <a:r>
              <a:rPr lang="fr-FR" dirty="0" err="1" smtClean="0">
                <a:latin typeface="Papyrus"/>
                <a:cs typeface="Papyrus"/>
              </a:rPr>
              <a:t>classrooms</a:t>
            </a:r>
            <a:r>
              <a:rPr lang="fr-FR" dirty="0" smtClean="0">
                <a:latin typeface="Papyrus"/>
                <a:cs typeface="Papyrus"/>
              </a:rPr>
              <a:t>!</a:t>
            </a:r>
            <a:endParaRPr lang="fr-FR" dirty="0">
              <a:latin typeface="Papyrus"/>
              <a:cs typeface="Papyrus"/>
            </a:endParaRPr>
          </a:p>
          <a:p>
            <a:endParaRPr lang="fr-FR" dirty="0" smtClean="0">
              <a:latin typeface="Papyrus"/>
              <a:cs typeface="Papyru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572000" y="3717032"/>
            <a:ext cx="38164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Papyrus"/>
                <a:cs typeface="Papyrus"/>
              </a:rPr>
              <a:t>This is the East building.</a:t>
            </a:r>
          </a:p>
          <a:p>
            <a:r>
              <a:rPr lang="fr-FR" dirty="0" smtClean="0">
                <a:latin typeface="Papyrus"/>
                <a:cs typeface="Papyrus"/>
              </a:rPr>
              <a:t>There are 26 </a:t>
            </a:r>
            <a:r>
              <a:rPr lang="fr-FR" dirty="0" err="1" smtClean="0">
                <a:latin typeface="Papyrus"/>
                <a:cs typeface="Papyrus"/>
              </a:rPr>
              <a:t>classrooms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with</a:t>
            </a:r>
            <a:r>
              <a:rPr lang="fr-FR" dirty="0" smtClean="0">
                <a:latin typeface="Papyrus"/>
                <a:cs typeface="Papyrus"/>
              </a:rPr>
              <a:t> a </a:t>
            </a:r>
            <a:r>
              <a:rPr lang="fr-FR" dirty="0" err="1" smtClean="0">
                <a:latin typeface="Papyrus"/>
                <a:cs typeface="Papyrus"/>
              </a:rPr>
              <a:t>laboratory</a:t>
            </a:r>
            <a:r>
              <a:rPr lang="fr-FR" dirty="0" smtClean="0">
                <a:latin typeface="Papyrus"/>
                <a:cs typeface="Papyrus"/>
              </a:rPr>
              <a:t> and 2 beauty </a:t>
            </a:r>
            <a:r>
              <a:rPr lang="fr-FR" dirty="0" err="1" smtClean="0">
                <a:latin typeface="Papyrus"/>
                <a:cs typeface="Papyrus"/>
              </a:rPr>
              <a:t>spaces</a:t>
            </a:r>
            <a:r>
              <a:rPr lang="fr-FR" dirty="0" smtClean="0">
                <a:latin typeface="Papyrus"/>
                <a:cs typeface="Papyrus"/>
              </a:rPr>
              <a:t> for the </a:t>
            </a:r>
            <a:r>
              <a:rPr lang="fr-FR" dirty="0" err="1" smtClean="0">
                <a:latin typeface="Papyrus"/>
                <a:cs typeface="Papyrus"/>
              </a:rPr>
              <a:t>beautician</a:t>
            </a:r>
            <a:r>
              <a:rPr lang="fr-FR" dirty="0" smtClean="0">
                <a:latin typeface="Papyrus"/>
                <a:cs typeface="Papyrus"/>
              </a:rPr>
              <a:t> </a:t>
            </a:r>
            <a:r>
              <a:rPr lang="fr-FR" dirty="0" err="1" smtClean="0">
                <a:latin typeface="Papyrus"/>
                <a:cs typeface="Papyrus"/>
              </a:rPr>
              <a:t>specialization</a:t>
            </a:r>
            <a:r>
              <a:rPr lang="fr-FR" dirty="0" smtClean="0">
                <a:latin typeface="Papyrus"/>
                <a:cs typeface="Papyrus"/>
              </a:rPr>
              <a:t>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88024" y="5085184"/>
            <a:ext cx="367240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Papyrus"/>
                <a:cs typeface="Papyrus"/>
              </a:rPr>
              <a:t>This is the West building .</a:t>
            </a:r>
          </a:p>
          <a:p>
            <a:r>
              <a:rPr lang="fr-FR" dirty="0" smtClean="0">
                <a:latin typeface="Papyrus"/>
                <a:cs typeface="Papyrus"/>
              </a:rPr>
              <a:t>There are 10 </a:t>
            </a:r>
            <a:r>
              <a:rPr lang="fr-FR" dirty="0" err="1" smtClean="0">
                <a:latin typeface="Papyrus"/>
                <a:cs typeface="Papyrus"/>
              </a:rPr>
              <a:t>classrooms</a:t>
            </a:r>
            <a:r>
              <a:rPr lang="fr-BE" dirty="0">
                <a:latin typeface="Papyrus"/>
                <a:cs typeface="Papyrus"/>
              </a:rPr>
              <a:t> </a:t>
            </a:r>
            <a:r>
              <a:rPr lang="fr-BE" dirty="0" smtClean="0">
                <a:latin typeface="Papyrus"/>
                <a:cs typeface="Papyrus"/>
              </a:rPr>
              <a:t>with a large corridor with 3 vending machines.</a:t>
            </a:r>
            <a:endParaRPr lang="fr-FR" dirty="0" smtClean="0">
              <a:latin typeface="Papyrus"/>
              <a:cs typeface="Papyru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909</TotalTime>
  <Words>1065</Words>
  <Application>Microsoft Macintosh PowerPoint</Application>
  <PresentationFormat>Présentation à l'écran (4:3)</PresentationFormat>
  <Paragraphs>170</Paragraphs>
  <Slides>17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Austin</vt:lpstr>
      <vt:lpstr>Institut provincial d’enseignement secondaire de Seraing </vt:lpstr>
      <vt:lpstr>Présentation PowerPoint</vt:lpstr>
      <vt:lpstr>What can we do at IPES Jemeppe?</vt:lpstr>
      <vt:lpstr>On a side note, our school was at first a school for electricians and dressmakers.</vt:lpstr>
      <vt:lpstr>Here are a few more information about our specialization : Business Adminstration and Tourism </vt:lpstr>
      <vt:lpstr>Schedule and information</vt:lpstr>
      <vt:lpstr>Présentation PowerPoint</vt:lpstr>
      <vt:lpstr>Now take your umbrella (it always rains in here) and come with us visiting our school!</vt:lpstr>
      <vt:lpstr>Présentation PowerPoint</vt:lpstr>
      <vt:lpstr>Our favourite classrooms :</vt:lpstr>
      <vt:lpstr>The teachers’ room</vt:lpstr>
      <vt:lpstr>The playground</vt:lpstr>
      <vt:lpstr>The students’library ! Our best room!</vt:lpstr>
      <vt:lpstr>Sports Hall</vt:lpstr>
      <vt:lpstr>This is where we eat, our cafeteria :</vt:lpstr>
      <vt:lpstr>Why did I choose this school ? </vt:lpstr>
      <vt:lpstr>That’s all about our school!</vt:lpstr>
    </vt:vector>
  </TitlesOfParts>
  <Company>Cyberclasse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provincial d’enseignement secondaire de seraing</dc:title>
  <dc:creator>Arabia.sarah</dc:creator>
  <cp:lastModifiedBy>Marie Vandendaele</cp:lastModifiedBy>
  <cp:revision>52</cp:revision>
  <dcterms:created xsi:type="dcterms:W3CDTF">2019-11-15T10:07:22Z</dcterms:created>
  <dcterms:modified xsi:type="dcterms:W3CDTF">2020-03-04T17:46:31Z</dcterms:modified>
</cp:coreProperties>
</file>