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8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9" d="100"/>
          <a:sy n="79" d="100"/>
        </p:scale>
        <p:origin x="120" y="642"/>
      </p:cViewPr>
      <p:guideLst>
        <p:guide orient="horz" pos="2682"/>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1590E71F-34DF-4106-857E-ABE2132885C9}" type="datetimeFigureOut">
              <a:rPr lang="hr-HR" smtClean="0"/>
              <a:t>8.8.2019.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0485D88-C1AD-4169-BF11-1364D3F14397}" type="slidenum">
              <a:rPr lang="hr-HR" smtClean="0"/>
              <a:t>‹#›</a:t>
            </a:fld>
            <a:endParaRPr lang="hr-HR"/>
          </a:p>
        </p:txBody>
      </p:sp>
    </p:spTree>
    <p:extLst>
      <p:ext uri="{BB962C8B-B14F-4D97-AF65-F5344CB8AC3E}">
        <p14:creationId xmlns:p14="http://schemas.microsoft.com/office/powerpoint/2010/main" val="953243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1590E71F-34DF-4106-857E-ABE2132885C9}" type="datetimeFigureOut">
              <a:rPr lang="hr-HR" smtClean="0"/>
              <a:t>8.8.2019.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0485D88-C1AD-4169-BF11-1364D3F14397}" type="slidenum">
              <a:rPr lang="hr-HR" smtClean="0"/>
              <a:t>‹#›</a:t>
            </a:fld>
            <a:endParaRPr lang="hr-HR"/>
          </a:p>
        </p:txBody>
      </p:sp>
    </p:spTree>
    <p:extLst>
      <p:ext uri="{BB962C8B-B14F-4D97-AF65-F5344CB8AC3E}">
        <p14:creationId xmlns:p14="http://schemas.microsoft.com/office/powerpoint/2010/main" val="2613203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1590E71F-34DF-4106-857E-ABE2132885C9}" type="datetimeFigureOut">
              <a:rPr lang="hr-HR" smtClean="0"/>
              <a:t>8.8.2019.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0485D88-C1AD-4169-BF11-1364D3F14397}" type="slidenum">
              <a:rPr lang="hr-HR" smtClean="0"/>
              <a:t>‹#›</a:t>
            </a:fld>
            <a:endParaRPr lang="hr-HR"/>
          </a:p>
        </p:txBody>
      </p:sp>
    </p:spTree>
    <p:extLst>
      <p:ext uri="{BB962C8B-B14F-4D97-AF65-F5344CB8AC3E}">
        <p14:creationId xmlns:p14="http://schemas.microsoft.com/office/powerpoint/2010/main" val="216077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1590E71F-34DF-4106-857E-ABE2132885C9}" type="datetimeFigureOut">
              <a:rPr lang="hr-HR" smtClean="0"/>
              <a:t>8.8.2019.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0485D88-C1AD-4169-BF11-1364D3F14397}" type="slidenum">
              <a:rPr lang="hr-HR" smtClean="0"/>
              <a:t>‹#›</a:t>
            </a:fld>
            <a:endParaRPr lang="hr-HR"/>
          </a:p>
        </p:txBody>
      </p:sp>
    </p:spTree>
    <p:extLst>
      <p:ext uri="{BB962C8B-B14F-4D97-AF65-F5344CB8AC3E}">
        <p14:creationId xmlns:p14="http://schemas.microsoft.com/office/powerpoint/2010/main" val="599377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90E71F-34DF-4106-857E-ABE2132885C9}" type="datetimeFigureOut">
              <a:rPr lang="hr-HR" smtClean="0"/>
              <a:t>8.8.2019.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0485D88-C1AD-4169-BF11-1364D3F14397}" type="slidenum">
              <a:rPr lang="hr-HR" smtClean="0"/>
              <a:t>‹#›</a:t>
            </a:fld>
            <a:endParaRPr lang="hr-HR"/>
          </a:p>
        </p:txBody>
      </p:sp>
    </p:spTree>
    <p:extLst>
      <p:ext uri="{BB962C8B-B14F-4D97-AF65-F5344CB8AC3E}">
        <p14:creationId xmlns:p14="http://schemas.microsoft.com/office/powerpoint/2010/main" val="1293342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1590E71F-34DF-4106-857E-ABE2132885C9}" type="datetimeFigureOut">
              <a:rPr lang="hr-HR" smtClean="0"/>
              <a:t>8.8.2019.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0485D88-C1AD-4169-BF11-1364D3F14397}" type="slidenum">
              <a:rPr lang="hr-HR" smtClean="0"/>
              <a:t>‹#›</a:t>
            </a:fld>
            <a:endParaRPr lang="hr-HR"/>
          </a:p>
        </p:txBody>
      </p:sp>
    </p:spTree>
    <p:extLst>
      <p:ext uri="{BB962C8B-B14F-4D97-AF65-F5344CB8AC3E}">
        <p14:creationId xmlns:p14="http://schemas.microsoft.com/office/powerpoint/2010/main" val="275810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1590E71F-34DF-4106-857E-ABE2132885C9}" type="datetimeFigureOut">
              <a:rPr lang="hr-HR" smtClean="0"/>
              <a:t>8.8.2019.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0485D88-C1AD-4169-BF11-1364D3F14397}" type="slidenum">
              <a:rPr lang="hr-HR" smtClean="0"/>
              <a:t>‹#›</a:t>
            </a:fld>
            <a:endParaRPr lang="hr-HR"/>
          </a:p>
        </p:txBody>
      </p:sp>
    </p:spTree>
    <p:extLst>
      <p:ext uri="{BB962C8B-B14F-4D97-AF65-F5344CB8AC3E}">
        <p14:creationId xmlns:p14="http://schemas.microsoft.com/office/powerpoint/2010/main" val="423307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1590E71F-34DF-4106-857E-ABE2132885C9}" type="datetimeFigureOut">
              <a:rPr lang="hr-HR" smtClean="0"/>
              <a:t>8.8.2019.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0485D88-C1AD-4169-BF11-1364D3F14397}" type="slidenum">
              <a:rPr lang="hr-HR" smtClean="0"/>
              <a:t>‹#›</a:t>
            </a:fld>
            <a:endParaRPr lang="hr-HR"/>
          </a:p>
        </p:txBody>
      </p:sp>
    </p:spTree>
    <p:extLst>
      <p:ext uri="{BB962C8B-B14F-4D97-AF65-F5344CB8AC3E}">
        <p14:creationId xmlns:p14="http://schemas.microsoft.com/office/powerpoint/2010/main" val="948589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0E71F-34DF-4106-857E-ABE2132885C9}" type="datetimeFigureOut">
              <a:rPr lang="hr-HR" smtClean="0"/>
              <a:t>8.8.2019.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0485D88-C1AD-4169-BF11-1364D3F14397}" type="slidenum">
              <a:rPr lang="hr-HR" smtClean="0"/>
              <a:t>‹#›</a:t>
            </a:fld>
            <a:endParaRPr lang="hr-HR"/>
          </a:p>
        </p:txBody>
      </p:sp>
    </p:spTree>
    <p:extLst>
      <p:ext uri="{BB962C8B-B14F-4D97-AF65-F5344CB8AC3E}">
        <p14:creationId xmlns:p14="http://schemas.microsoft.com/office/powerpoint/2010/main" val="2340260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90E71F-34DF-4106-857E-ABE2132885C9}" type="datetimeFigureOut">
              <a:rPr lang="hr-HR" smtClean="0"/>
              <a:t>8.8.2019.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0485D88-C1AD-4169-BF11-1364D3F14397}" type="slidenum">
              <a:rPr lang="hr-HR" smtClean="0"/>
              <a:t>‹#›</a:t>
            </a:fld>
            <a:endParaRPr lang="hr-HR"/>
          </a:p>
        </p:txBody>
      </p:sp>
    </p:spTree>
    <p:extLst>
      <p:ext uri="{BB962C8B-B14F-4D97-AF65-F5344CB8AC3E}">
        <p14:creationId xmlns:p14="http://schemas.microsoft.com/office/powerpoint/2010/main" val="2611336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90E71F-34DF-4106-857E-ABE2132885C9}" type="datetimeFigureOut">
              <a:rPr lang="hr-HR" smtClean="0"/>
              <a:t>8.8.2019.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0485D88-C1AD-4169-BF11-1364D3F14397}" type="slidenum">
              <a:rPr lang="hr-HR" smtClean="0"/>
              <a:t>‹#›</a:t>
            </a:fld>
            <a:endParaRPr lang="hr-HR"/>
          </a:p>
        </p:txBody>
      </p:sp>
    </p:spTree>
    <p:extLst>
      <p:ext uri="{BB962C8B-B14F-4D97-AF65-F5344CB8AC3E}">
        <p14:creationId xmlns:p14="http://schemas.microsoft.com/office/powerpoint/2010/main" val="52243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0E71F-34DF-4106-857E-ABE2132885C9}" type="datetimeFigureOut">
              <a:rPr lang="hr-HR" smtClean="0"/>
              <a:t>8.8.2019.</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85D88-C1AD-4169-BF11-1364D3F14397}" type="slidenum">
              <a:rPr lang="hr-HR" smtClean="0"/>
              <a:t>‹#›</a:t>
            </a:fld>
            <a:endParaRPr lang="hr-HR"/>
          </a:p>
        </p:txBody>
      </p:sp>
    </p:spTree>
    <p:extLst>
      <p:ext uri="{BB962C8B-B14F-4D97-AF65-F5344CB8AC3E}">
        <p14:creationId xmlns:p14="http://schemas.microsoft.com/office/powerpoint/2010/main" val="187806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840037"/>
          </a:xfrm>
        </p:spPr>
        <p:txBody>
          <a:bodyPr>
            <a:normAutofit fontScale="90000"/>
          </a:bodyPr>
          <a:lstStyle/>
          <a:p>
            <a:r>
              <a:rPr lang="hr-HR" dirty="0" smtClean="0"/>
              <a:t/>
            </a:r>
            <a:br>
              <a:rPr lang="hr-HR" dirty="0" smtClean="0"/>
            </a:br>
            <a:r>
              <a:rPr lang="hr-HR" dirty="0" smtClean="0"/>
              <a:t>5 LANGUAGE TEACHING </a:t>
            </a:r>
            <a:r>
              <a:rPr lang="hr-HR" dirty="0"/>
              <a:t>ACTIVITIES</a:t>
            </a:r>
            <a:br>
              <a:rPr lang="hr-HR" dirty="0"/>
            </a:br>
            <a:r>
              <a:rPr lang="hr-HR" dirty="0">
                <a:solidFill>
                  <a:schemeClr val="accent2">
                    <a:lumMod val="75000"/>
                  </a:schemeClr>
                </a:solidFill>
              </a:rPr>
              <a:t>5 </a:t>
            </a:r>
            <a:r>
              <a:rPr lang="hr-HR" dirty="0" smtClean="0">
                <a:solidFill>
                  <a:schemeClr val="accent2">
                    <a:lumMod val="75000"/>
                  </a:schemeClr>
                </a:solidFill>
              </a:rPr>
              <a:t>AKTIVNOSTI ZA UČENJE JEZIKA</a:t>
            </a:r>
            <a:endParaRPr lang="hr-HR" dirty="0">
              <a:solidFill>
                <a:schemeClr val="accent2">
                  <a:lumMod val="75000"/>
                </a:schemeClr>
              </a:solidFill>
            </a:endParaRPr>
          </a:p>
        </p:txBody>
      </p:sp>
      <p:sp>
        <p:nvSpPr>
          <p:cNvPr id="3" name="Subtitle 2"/>
          <p:cNvSpPr>
            <a:spLocks noGrp="1"/>
          </p:cNvSpPr>
          <p:nvPr>
            <p:ph type="subTitle" idx="1"/>
          </p:nvPr>
        </p:nvSpPr>
        <p:spPr>
          <a:xfrm>
            <a:off x="1524000" y="4913376"/>
            <a:ext cx="9144000" cy="344424"/>
          </a:xfrm>
        </p:spPr>
        <p:txBody>
          <a:bodyPr>
            <a:normAutofit fontScale="92500" lnSpcReduction="20000"/>
          </a:bodyPr>
          <a:lstStyle/>
          <a:p>
            <a:endParaRPr lang="hr-HR" dirty="0"/>
          </a:p>
        </p:txBody>
      </p:sp>
    </p:spTree>
    <p:extLst>
      <p:ext uri="{BB962C8B-B14F-4D97-AF65-F5344CB8AC3E}">
        <p14:creationId xmlns:p14="http://schemas.microsoft.com/office/powerpoint/2010/main" val="1349541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srgbClr val="FF0000"/>
                </a:solidFill>
              </a:rPr>
              <a:t>ACTIVITY </a:t>
            </a:r>
            <a:r>
              <a:rPr lang="hr-HR" dirty="0" smtClean="0">
                <a:solidFill>
                  <a:srgbClr val="FF0000"/>
                </a:solidFill>
              </a:rPr>
              <a:t>5. </a:t>
            </a:r>
            <a:r>
              <a:rPr lang="hr-HR" b="1" dirty="0" smtClean="0"/>
              <a:t>CHAT </a:t>
            </a:r>
            <a:r>
              <a:rPr lang="hr-HR" b="1" dirty="0"/>
              <a:t>STATIONS</a:t>
            </a:r>
            <a:r>
              <a:rPr lang="hr-HR" dirty="0"/>
              <a:t/>
            </a:r>
            <a:br>
              <a:rPr lang="hr-HR" dirty="0"/>
            </a:br>
            <a:endParaRPr lang="hr-HR" dirty="0"/>
          </a:p>
        </p:txBody>
      </p:sp>
      <p:sp>
        <p:nvSpPr>
          <p:cNvPr id="3" name="Content Placeholder 2"/>
          <p:cNvSpPr>
            <a:spLocks noGrp="1"/>
          </p:cNvSpPr>
          <p:nvPr>
            <p:ph idx="1"/>
          </p:nvPr>
        </p:nvSpPr>
        <p:spPr/>
        <p:txBody>
          <a:bodyPr/>
          <a:lstStyle/>
          <a:p>
            <a:r>
              <a:rPr lang="hr-HR" dirty="0"/>
              <a:t>EQUIPMENT: A sheet of paper with a problem task (photo, thesis, quote,...) for each group</a:t>
            </a:r>
          </a:p>
          <a:p>
            <a:r>
              <a:rPr lang="hr-HR" dirty="0"/>
              <a:t>INSTRUCTIONS: Pupils are divided into smaller groups. The teacher assigns to the Group one problem task or argument for discussion. Students discuss the task/thesis/photo. They report to the other students in the classroom.</a:t>
            </a:r>
          </a:p>
          <a:p>
            <a:endParaRPr lang="hr-HR" dirty="0"/>
          </a:p>
        </p:txBody>
      </p:sp>
    </p:spTree>
    <p:extLst>
      <p:ext uri="{BB962C8B-B14F-4D97-AF65-F5344CB8AC3E}">
        <p14:creationId xmlns:p14="http://schemas.microsoft.com/office/powerpoint/2010/main" val="2870398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0000"/>
                </a:solidFill>
              </a:rPr>
              <a:t>AKTIVNOST 5. </a:t>
            </a:r>
            <a:r>
              <a:rPr lang="hr-HR" b="1" dirty="0" smtClean="0"/>
              <a:t>CHAT STATIONS</a:t>
            </a:r>
            <a:endParaRPr lang="hr-HR" b="1" dirty="0"/>
          </a:p>
        </p:txBody>
      </p:sp>
      <p:sp>
        <p:nvSpPr>
          <p:cNvPr id="3" name="Content Placeholder 2"/>
          <p:cNvSpPr>
            <a:spLocks noGrp="1"/>
          </p:cNvSpPr>
          <p:nvPr>
            <p:ph idx="1"/>
          </p:nvPr>
        </p:nvSpPr>
        <p:spPr/>
        <p:txBody>
          <a:bodyPr/>
          <a:lstStyle/>
          <a:p>
            <a:r>
              <a:rPr lang="hr-HR" b="1" dirty="0"/>
              <a:t>PRIBOR</a:t>
            </a:r>
            <a:r>
              <a:rPr lang="hr-HR" dirty="0"/>
              <a:t>: list papira s problemskim zadatkom (fotografijom, tezom, citatom,...) za svaku skupinu</a:t>
            </a:r>
          </a:p>
          <a:p>
            <a:r>
              <a:rPr lang="hr-HR" b="1" dirty="0"/>
              <a:t>OPIS AKTIVNOSTI</a:t>
            </a:r>
            <a:r>
              <a:rPr lang="hr-HR" dirty="0"/>
              <a:t>: Učenici su podijeljeni u manje skupine. Učitelj dodijeli skupini jedan problemski zadatak ili tezu za raspravu. Učenici međusobno raspravljaju o zadatku/tezi/fotografiji. Izvještavaju ostale učenike u razredu.</a:t>
            </a:r>
          </a:p>
          <a:p>
            <a:endParaRPr lang="hr-HR" dirty="0"/>
          </a:p>
        </p:txBody>
      </p:sp>
    </p:spTree>
    <p:extLst>
      <p:ext uri="{BB962C8B-B14F-4D97-AF65-F5344CB8AC3E}">
        <p14:creationId xmlns:p14="http://schemas.microsoft.com/office/powerpoint/2010/main" val="3629182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solidFill>
                  <a:srgbClr val="FF0000"/>
                </a:solidFill>
              </a:rPr>
              <a:t>ACTIVITY 1. </a:t>
            </a:r>
            <a:r>
              <a:rPr lang="hr-HR" b="1" dirty="0" smtClean="0"/>
              <a:t>MINGLE </a:t>
            </a:r>
            <a:r>
              <a:rPr lang="hr-HR" b="1" dirty="0"/>
              <a:t>QUIZ</a:t>
            </a:r>
            <a:br>
              <a:rPr lang="hr-HR" b="1" dirty="0"/>
            </a:br>
            <a:endParaRPr lang="hr-HR" b="1" dirty="0"/>
          </a:p>
        </p:txBody>
      </p:sp>
      <p:sp>
        <p:nvSpPr>
          <p:cNvPr id="3" name="Content Placeholder 2"/>
          <p:cNvSpPr>
            <a:spLocks noGrp="1"/>
          </p:cNvSpPr>
          <p:nvPr>
            <p:ph idx="1"/>
          </p:nvPr>
        </p:nvSpPr>
        <p:spPr/>
        <p:txBody>
          <a:bodyPr/>
          <a:lstStyle/>
          <a:p>
            <a:r>
              <a:rPr lang="en-US" dirty="0"/>
              <a:t>EQUIPMENT: A questions sheet for each student, one answer sheet  and a paper with an answer on A4 paper for each </a:t>
            </a:r>
            <a:r>
              <a:rPr lang="en-US" dirty="0" smtClean="0"/>
              <a:t>question</a:t>
            </a:r>
            <a:endParaRPr lang="hr-HR" dirty="0" smtClean="0"/>
          </a:p>
          <a:p>
            <a:endParaRPr lang="hr-HR" dirty="0" smtClean="0"/>
          </a:p>
          <a:p>
            <a:r>
              <a:rPr lang="en-US" dirty="0" smtClean="0"/>
              <a:t>INSTRUCTIONS</a:t>
            </a:r>
            <a:r>
              <a:rPr lang="en-US" dirty="0"/>
              <a:t>: Each pupil (or a pair of students) receives a list of questions. There are answers on the classroom walls. Students look for answers to questions and write them on </a:t>
            </a:r>
            <a:r>
              <a:rPr lang="en-US" dirty="0" smtClean="0"/>
              <a:t>the</a:t>
            </a:r>
            <a:r>
              <a:rPr lang="hr-HR" dirty="0" smtClean="0"/>
              <a:t> sheet</a:t>
            </a:r>
            <a:r>
              <a:rPr lang="en-US" dirty="0" smtClean="0"/>
              <a:t>.</a:t>
            </a:r>
            <a:endParaRPr lang="hr-HR" dirty="0" smtClean="0"/>
          </a:p>
          <a:p>
            <a:pPr marL="182563" indent="-182563">
              <a:buNone/>
            </a:pPr>
            <a:r>
              <a:rPr lang="hr-HR" dirty="0"/>
              <a:t> </a:t>
            </a:r>
            <a:r>
              <a:rPr lang="hr-HR" dirty="0" smtClean="0"/>
              <a:t>  </a:t>
            </a:r>
            <a:r>
              <a:rPr lang="en-US" dirty="0" smtClean="0"/>
              <a:t>(</a:t>
            </a:r>
            <a:r>
              <a:rPr lang="hr-HR" dirty="0" smtClean="0"/>
              <a:t>*</a:t>
            </a:r>
            <a:r>
              <a:rPr lang="en-US" dirty="0" smtClean="0"/>
              <a:t>If </a:t>
            </a:r>
            <a:r>
              <a:rPr lang="en-US" dirty="0"/>
              <a:t>you want to make the task more difficult for students, replies can </a:t>
            </a:r>
            <a:r>
              <a:rPr lang="hr-HR" dirty="0" smtClean="0"/>
              <a:t>               </a:t>
            </a:r>
            <a:r>
              <a:rPr lang="en-US" dirty="0" smtClean="0"/>
              <a:t>be </a:t>
            </a:r>
            <a:r>
              <a:rPr lang="en-US" dirty="0"/>
              <a:t>partially written or printed in code</a:t>
            </a:r>
            <a:r>
              <a:rPr lang="en-US" dirty="0" smtClean="0"/>
              <a:t>.)</a:t>
            </a:r>
            <a:endParaRPr lang="hr-HR" dirty="0" smtClean="0"/>
          </a:p>
          <a:p>
            <a:pPr marL="182563" indent="-182563">
              <a:buNone/>
            </a:pPr>
            <a:r>
              <a:rPr lang="hr-HR" dirty="0"/>
              <a:t> </a:t>
            </a:r>
            <a:r>
              <a:rPr lang="hr-HR" dirty="0" smtClean="0"/>
              <a:t>  </a:t>
            </a:r>
            <a:r>
              <a:rPr lang="hr-HR" dirty="0" smtClean="0">
                <a:solidFill>
                  <a:srgbClr val="FF0000"/>
                </a:solidFill>
              </a:rPr>
              <a:t>Attachment 1. </a:t>
            </a:r>
            <a:r>
              <a:rPr lang="hr-HR" dirty="0" smtClean="0"/>
              <a:t>A question sheet</a:t>
            </a:r>
            <a:endParaRPr lang="hr-HR" dirty="0"/>
          </a:p>
        </p:txBody>
      </p:sp>
    </p:spTree>
    <p:extLst>
      <p:ext uri="{BB962C8B-B14F-4D97-AF65-F5344CB8AC3E}">
        <p14:creationId xmlns:p14="http://schemas.microsoft.com/office/powerpoint/2010/main" val="763647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solidFill>
                  <a:srgbClr val="FF0000"/>
                </a:solidFill>
              </a:rPr>
              <a:t>AKTIVNOST </a:t>
            </a:r>
            <a:r>
              <a:rPr lang="hr-HR" b="1" dirty="0">
                <a:solidFill>
                  <a:srgbClr val="FF0000"/>
                </a:solidFill>
              </a:rPr>
              <a:t>1. </a:t>
            </a:r>
            <a:r>
              <a:rPr lang="hr-HR" b="1" dirty="0"/>
              <a:t>MINGLE QUIZ</a:t>
            </a:r>
            <a:br>
              <a:rPr lang="hr-HR" b="1" dirty="0"/>
            </a:br>
            <a:endParaRPr lang="hr-HR" b="1" dirty="0"/>
          </a:p>
        </p:txBody>
      </p:sp>
      <p:sp>
        <p:nvSpPr>
          <p:cNvPr id="3" name="Content Placeholder 2"/>
          <p:cNvSpPr>
            <a:spLocks noGrp="1"/>
          </p:cNvSpPr>
          <p:nvPr>
            <p:ph idx="1"/>
          </p:nvPr>
        </p:nvSpPr>
        <p:spPr/>
        <p:txBody>
          <a:bodyPr/>
          <a:lstStyle/>
          <a:p>
            <a:r>
              <a:rPr lang="hr-HR" b="1" dirty="0"/>
              <a:t>PRIBOR</a:t>
            </a:r>
            <a:r>
              <a:rPr lang="hr-HR" dirty="0"/>
              <a:t>: list s pitanjima za svakog učenika, po jedan primjerak s odgovorom na većem papiru za svako pitanje</a:t>
            </a:r>
          </a:p>
          <a:p>
            <a:r>
              <a:rPr lang="hr-HR" b="1" dirty="0"/>
              <a:t>OPIS AKTIVNOSTI</a:t>
            </a:r>
            <a:r>
              <a:rPr lang="hr-HR" dirty="0"/>
              <a:t>: Kao uvod u novu temu ili nakon provedene aktivnosti, svaki učenik (ili u paru) dobije listu s pitanjima.  Na papirima se na zidovima učionice  nalaze odgovori. Učenici traže odgovore na pitanja i upisuju ih na listić.</a:t>
            </a:r>
          </a:p>
          <a:p>
            <a:pPr marL="85725" indent="-85725">
              <a:buNone/>
            </a:pPr>
            <a:r>
              <a:rPr lang="hr-HR" dirty="0" smtClean="0"/>
              <a:t> (*Ako </a:t>
            </a:r>
            <a:r>
              <a:rPr lang="hr-HR" dirty="0"/>
              <a:t>želite učenicima otežati zadatak, odgovori mogu biti djelomični ili </a:t>
            </a:r>
            <a:r>
              <a:rPr lang="hr-HR" dirty="0" smtClean="0"/>
              <a:t>  u </a:t>
            </a:r>
            <a:r>
              <a:rPr lang="hr-HR" dirty="0"/>
              <a:t>kodovima</a:t>
            </a:r>
            <a:r>
              <a:rPr lang="hr-HR" dirty="0" smtClean="0"/>
              <a:t>.)</a:t>
            </a:r>
          </a:p>
          <a:p>
            <a:pPr marL="0" indent="0">
              <a:buNone/>
            </a:pPr>
            <a:r>
              <a:rPr lang="hr-HR" dirty="0"/>
              <a:t> </a:t>
            </a:r>
            <a:r>
              <a:rPr lang="hr-HR" dirty="0" smtClean="0">
                <a:solidFill>
                  <a:srgbClr val="FF0000"/>
                </a:solidFill>
              </a:rPr>
              <a:t>Prilog 1. </a:t>
            </a:r>
            <a:r>
              <a:rPr lang="hr-HR" dirty="0" smtClean="0"/>
              <a:t>primjer liste s pitanjima</a:t>
            </a:r>
            <a:endParaRPr lang="hr-HR" dirty="0"/>
          </a:p>
          <a:p>
            <a:endParaRPr lang="hr-HR" dirty="0"/>
          </a:p>
        </p:txBody>
      </p:sp>
    </p:spTree>
    <p:extLst>
      <p:ext uri="{BB962C8B-B14F-4D97-AF65-F5344CB8AC3E}">
        <p14:creationId xmlns:p14="http://schemas.microsoft.com/office/powerpoint/2010/main" val="465013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srgbClr val="FF0000"/>
                </a:solidFill>
              </a:rPr>
              <a:t>ACTIVITY 2. </a:t>
            </a:r>
            <a:r>
              <a:rPr lang="hr-HR" b="1" dirty="0"/>
              <a:t>FOOTSTEPS QUIZ</a:t>
            </a:r>
            <a:br>
              <a:rPr lang="hr-HR" b="1" dirty="0"/>
            </a:br>
            <a:endParaRPr lang="hr-HR" b="1" dirty="0"/>
          </a:p>
        </p:txBody>
      </p:sp>
      <p:sp>
        <p:nvSpPr>
          <p:cNvPr id="3" name="Content Placeholder 2"/>
          <p:cNvSpPr>
            <a:spLocks noGrp="1"/>
          </p:cNvSpPr>
          <p:nvPr>
            <p:ph idx="1"/>
          </p:nvPr>
        </p:nvSpPr>
        <p:spPr/>
        <p:txBody>
          <a:bodyPr/>
          <a:lstStyle/>
          <a:p>
            <a:r>
              <a:rPr lang="hr-HR" dirty="0" smtClean="0"/>
              <a:t>EQUIPMENT</a:t>
            </a:r>
            <a:r>
              <a:rPr lang="hr-HR" dirty="0"/>
              <a:t>: Printed footprints </a:t>
            </a:r>
            <a:r>
              <a:rPr lang="hr-HR" i="1" dirty="0" smtClean="0"/>
              <a:t>(</a:t>
            </a:r>
            <a:r>
              <a:rPr lang="hr-HR" dirty="0">
                <a:solidFill>
                  <a:srgbClr val="FF0000"/>
                </a:solidFill>
              </a:rPr>
              <a:t>A</a:t>
            </a:r>
            <a:r>
              <a:rPr lang="hr-HR" dirty="0" smtClean="0">
                <a:solidFill>
                  <a:srgbClr val="FF0000"/>
                </a:solidFill>
              </a:rPr>
              <a:t>ttachment 2</a:t>
            </a:r>
            <a:r>
              <a:rPr lang="hr-HR" i="1" dirty="0" smtClean="0"/>
              <a:t>)</a:t>
            </a:r>
            <a:endParaRPr lang="hr-HR" dirty="0"/>
          </a:p>
          <a:p>
            <a:r>
              <a:rPr lang="hr-HR" dirty="0"/>
              <a:t>INSTRUCTIONS: Teacher </a:t>
            </a:r>
            <a:r>
              <a:rPr lang="hr-HR" dirty="0" smtClean="0"/>
              <a:t>sets </a:t>
            </a:r>
            <a:r>
              <a:rPr lang="hr-HR" dirty="0"/>
              <a:t>printed footprints </a:t>
            </a:r>
            <a:r>
              <a:rPr lang="hr-HR" dirty="0" smtClean="0"/>
              <a:t>around the classroom, </a:t>
            </a:r>
            <a:r>
              <a:rPr lang="hr-HR" dirty="0"/>
              <a:t>m</a:t>
            </a:r>
            <a:r>
              <a:rPr lang="hr-HR" dirty="0" smtClean="0"/>
              <a:t>ark </a:t>
            </a:r>
            <a:r>
              <a:rPr lang="hr-HR" dirty="0"/>
              <a:t>START and FINISH lines. </a:t>
            </a:r>
          </a:p>
          <a:p>
            <a:pPr marL="268288" indent="0">
              <a:buNone/>
            </a:pPr>
            <a:r>
              <a:rPr lang="hr-HR" dirty="0"/>
              <a:t>All the students are lined up in front of the board. Every student has a notebook and a pencil. The teacher asks questions, and the pupil writes the answer in the notebook. Here comes the quick check. After every correct answer, the pupil moves towards the goal for one footprint. The quiz ends when a student or group of them </a:t>
            </a:r>
            <a:r>
              <a:rPr lang="hr-HR" dirty="0" smtClean="0"/>
              <a:t>reach </a:t>
            </a:r>
            <a:r>
              <a:rPr lang="hr-HR" dirty="0"/>
              <a:t>the finish line.</a:t>
            </a:r>
          </a:p>
          <a:p>
            <a:endParaRPr lang="hr-HR" dirty="0"/>
          </a:p>
        </p:txBody>
      </p:sp>
    </p:spTree>
    <p:extLst>
      <p:ext uri="{BB962C8B-B14F-4D97-AF65-F5344CB8AC3E}">
        <p14:creationId xmlns:p14="http://schemas.microsoft.com/office/powerpoint/2010/main" val="2248583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0000"/>
                </a:solidFill>
              </a:rPr>
              <a:t>AKTIVNOST </a:t>
            </a:r>
            <a:r>
              <a:rPr lang="hr-HR" dirty="0">
                <a:solidFill>
                  <a:srgbClr val="FF0000"/>
                </a:solidFill>
              </a:rPr>
              <a:t>2. </a:t>
            </a:r>
            <a:r>
              <a:rPr lang="hr-HR" dirty="0"/>
              <a:t>FOOTSTEPS QUIZ</a:t>
            </a:r>
            <a:br>
              <a:rPr lang="hr-HR" dirty="0"/>
            </a:br>
            <a:endParaRPr lang="hr-HR" dirty="0"/>
          </a:p>
        </p:txBody>
      </p:sp>
      <p:sp>
        <p:nvSpPr>
          <p:cNvPr id="3" name="Content Placeholder 2"/>
          <p:cNvSpPr>
            <a:spLocks noGrp="1"/>
          </p:cNvSpPr>
          <p:nvPr>
            <p:ph idx="1"/>
          </p:nvPr>
        </p:nvSpPr>
        <p:spPr/>
        <p:txBody>
          <a:bodyPr/>
          <a:lstStyle/>
          <a:p>
            <a:r>
              <a:rPr lang="hr-HR" b="1" dirty="0"/>
              <a:t>PRIBOR</a:t>
            </a:r>
            <a:r>
              <a:rPr lang="hr-HR" dirty="0"/>
              <a:t>: isprintani otisci </a:t>
            </a:r>
            <a:r>
              <a:rPr lang="hr-HR" dirty="0" smtClean="0"/>
              <a:t>stopala (Prilog 2)</a:t>
            </a:r>
            <a:endParaRPr lang="hr-HR" dirty="0"/>
          </a:p>
          <a:p>
            <a:r>
              <a:rPr lang="hr-HR" b="1" dirty="0"/>
              <a:t>OPIS AKTIVNOSTI</a:t>
            </a:r>
            <a:r>
              <a:rPr lang="hr-HR" dirty="0"/>
              <a:t>: Učitelj po učionici postavi isprintane otiske stopala na većoj udaljenosti, označi START i CILJ. </a:t>
            </a:r>
          </a:p>
          <a:p>
            <a:pPr marL="182563" indent="0">
              <a:buNone/>
            </a:pPr>
            <a:r>
              <a:rPr lang="hr-HR" dirty="0" smtClean="0"/>
              <a:t>Svi </a:t>
            </a:r>
            <a:r>
              <a:rPr lang="hr-HR" dirty="0"/>
              <a:t>učenici su poredani uz ploču. Svaki učenik ima bilježnicu i olovku. Učitelj postavi pitanja, a učenik odgovor zapisuje u bilježnicu. Slijedi brza provjera. Nakon svakog točnog odgovora učenik se pomiče prema cilju za jedan otisak stopala. Kviz završava kada učenik ili skupina njih dođe do cilja. </a:t>
            </a:r>
          </a:p>
          <a:p>
            <a:pPr marL="0" indent="0">
              <a:buNone/>
            </a:pPr>
            <a:r>
              <a:rPr lang="hr-HR" dirty="0"/>
              <a:t> </a:t>
            </a:r>
          </a:p>
          <a:p>
            <a:endParaRPr lang="hr-HR" dirty="0"/>
          </a:p>
        </p:txBody>
      </p:sp>
    </p:spTree>
    <p:extLst>
      <p:ext uri="{BB962C8B-B14F-4D97-AF65-F5344CB8AC3E}">
        <p14:creationId xmlns:p14="http://schemas.microsoft.com/office/powerpoint/2010/main" val="3010484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srgbClr val="FF0000"/>
                </a:solidFill>
              </a:rPr>
              <a:t>ACTIVITY </a:t>
            </a:r>
            <a:r>
              <a:rPr lang="hr-HR" dirty="0" smtClean="0">
                <a:solidFill>
                  <a:srgbClr val="FF0000"/>
                </a:solidFill>
              </a:rPr>
              <a:t>3. </a:t>
            </a:r>
            <a:r>
              <a:rPr lang="hr-HR" dirty="0"/>
              <a:t>CARDS: FACT OR OPINION</a:t>
            </a:r>
          </a:p>
        </p:txBody>
      </p:sp>
      <p:sp>
        <p:nvSpPr>
          <p:cNvPr id="3" name="Content Placeholder 2"/>
          <p:cNvSpPr>
            <a:spLocks noGrp="1"/>
          </p:cNvSpPr>
          <p:nvPr>
            <p:ph idx="1"/>
          </p:nvPr>
        </p:nvSpPr>
        <p:spPr/>
        <p:txBody>
          <a:bodyPr/>
          <a:lstStyle/>
          <a:p>
            <a:r>
              <a:rPr lang="en-US" dirty="0"/>
              <a:t>EQUIPMENT: Set of cards with written facts and </a:t>
            </a:r>
            <a:r>
              <a:rPr lang="en-US" dirty="0" smtClean="0"/>
              <a:t>opinions</a:t>
            </a:r>
            <a:endParaRPr lang="hr-HR" dirty="0" smtClean="0"/>
          </a:p>
          <a:p>
            <a:r>
              <a:rPr lang="en-US" dirty="0" smtClean="0"/>
              <a:t>INSTRUCTIONS</a:t>
            </a:r>
            <a:r>
              <a:rPr lang="en-US" dirty="0"/>
              <a:t>: Before the card activity itself, students can work on the text in a textbook, watch videos, etc. or cards can be a starting activity. Students in groups get several cards with written facts or opinion on a particular subject. They discuss sentences in the group and separate facts and opinions</a:t>
            </a:r>
            <a:r>
              <a:rPr lang="en-US" dirty="0" smtClean="0"/>
              <a:t>.</a:t>
            </a:r>
            <a:endParaRPr lang="hr-HR" dirty="0" smtClean="0"/>
          </a:p>
          <a:p>
            <a:pPr marL="0" indent="0">
              <a:buNone/>
            </a:pPr>
            <a:r>
              <a:rPr lang="hr-HR" dirty="0" smtClean="0"/>
              <a:t>  </a:t>
            </a:r>
            <a:r>
              <a:rPr lang="en-US" dirty="0" smtClean="0"/>
              <a:t> </a:t>
            </a:r>
            <a:r>
              <a:rPr lang="en-US" dirty="0">
                <a:solidFill>
                  <a:srgbClr val="FF0000"/>
                </a:solidFill>
              </a:rPr>
              <a:t>Attachment 3. </a:t>
            </a:r>
            <a:r>
              <a:rPr lang="en-US" dirty="0"/>
              <a:t>Fact or opinion cards about </a:t>
            </a:r>
            <a:r>
              <a:rPr lang="en-US" dirty="0" smtClean="0"/>
              <a:t>Croatia</a:t>
            </a:r>
            <a:endParaRPr lang="hr-HR" dirty="0" smtClean="0"/>
          </a:p>
          <a:p>
            <a:pPr marL="182563" indent="-182563">
              <a:buNone/>
            </a:pPr>
            <a:r>
              <a:rPr lang="hr-HR" dirty="0" smtClean="0"/>
              <a:t>  *</a:t>
            </a:r>
            <a:r>
              <a:rPr lang="en-US" dirty="0" smtClean="0"/>
              <a:t>Similarly</a:t>
            </a:r>
            <a:r>
              <a:rPr lang="en-US" dirty="0"/>
              <a:t>, the CAUSE– CONSEQUENCE cards can be made for a </a:t>
            </a:r>
            <a:r>
              <a:rPr lang="hr-HR" dirty="0" smtClean="0"/>
              <a:t> </a:t>
            </a:r>
            <a:r>
              <a:rPr lang="en-US" dirty="0" smtClean="0"/>
              <a:t>particular </a:t>
            </a:r>
            <a:r>
              <a:rPr lang="en-US" dirty="0"/>
              <a:t>topic.</a:t>
            </a:r>
            <a:endParaRPr lang="hr-HR" dirty="0"/>
          </a:p>
        </p:txBody>
      </p:sp>
    </p:spTree>
    <p:extLst>
      <p:ext uri="{BB962C8B-B14F-4D97-AF65-F5344CB8AC3E}">
        <p14:creationId xmlns:p14="http://schemas.microsoft.com/office/powerpoint/2010/main" val="117560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 </a:t>
            </a:r>
            <a:br>
              <a:rPr lang="hr-HR" dirty="0"/>
            </a:br>
            <a:r>
              <a:rPr lang="hr-HR" dirty="0">
                <a:solidFill>
                  <a:srgbClr val="FF0000"/>
                </a:solidFill>
              </a:rPr>
              <a:t>AKTIVNOST 3. </a:t>
            </a:r>
            <a:r>
              <a:rPr lang="hr-HR" b="1" dirty="0"/>
              <a:t>KARTICE: ČINJENICA ILI MIŠLJENJE</a:t>
            </a:r>
            <a:br>
              <a:rPr lang="hr-HR" b="1" dirty="0"/>
            </a:br>
            <a:endParaRPr lang="hr-HR" b="1" dirty="0"/>
          </a:p>
        </p:txBody>
      </p:sp>
      <p:sp>
        <p:nvSpPr>
          <p:cNvPr id="3" name="Content Placeholder 2"/>
          <p:cNvSpPr>
            <a:spLocks noGrp="1"/>
          </p:cNvSpPr>
          <p:nvPr>
            <p:ph idx="1"/>
          </p:nvPr>
        </p:nvSpPr>
        <p:spPr/>
        <p:txBody>
          <a:bodyPr>
            <a:normAutofit lnSpcReduction="10000"/>
          </a:bodyPr>
          <a:lstStyle/>
          <a:p>
            <a:r>
              <a:rPr lang="hr-HR" b="1" dirty="0"/>
              <a:t>PRIBOR</a:t>
            </a:r>
            <a:r>
              <a:rPr lang="hr-HR" dirty="0"/>
              <a:t>: set kartica s napisanim činjenicama i mišljenjima</a:t>
            </a:r>
          </a:p>
          <a:p>
            <a:r>
              <a:rPr lang="hr-HR" b="1" dirty="0"/>
              <a:t>OPIS AKTIVNOSTI</a:t>
            </a:r>
            <a:r>
              <a:rPr lang="hr-HR" dirty="0"/>
              <a:t>: Prije same aktivnosti s karticama, učenici mogu raditi na tekstu u udžbeniku, odgledati video i sl. ili kartice mogu biti polazišna aktivnost. Učenici u grupama mogu dobiti nekoliko kartica na kojima je napisana činjenica ili nečije mišljenje o određenoj temi. Raspravljaju u grupi i odvajaju činjenice i mišljenja. </a:t>
            </a:r>
            <a:endParaRPr lang="hr-HR" dirty="0" smtClean="0"/>
          </a:p>
          <a:p>
            <a:pPr marL="0" indent="0">
              <a:buNone/>
            </a:pPr>
            <a:r>
              <a:rPr lang="hr-HR" dirty="0" smtClean="0">
                <a:solidFill>
                  <a:srgbClr val="FF0000"/>
                </a:solidFill>
              </a:rPr>
              <a:t>   Prilog 3</a:t>
            </a:r>
            <a:r>
              <a:rPr lang="hr-HR" dirty="0" smtClean="0"/>
              <a:t>. Kartice s činjenicama i mišljenjima o Hrvatskoj</a:t>
            </a:r>
            <a:endParaRPr lang="hr-HR" dirty="0"/>
          </a:p>
          <a:p>
            <a:pPr marL="182563" indent="-182563">
              <a:buNone/>
            </a:pPr>
            <a:r>
              <a:rPr lang="hr-HR" dirty="0"/>
              <a:t> </a:t>
            </a:r>
            <a:r>
              <a:rPr lang="hr-HR" dirty="0" smtClean="0"/>
              <a:t>*Jednako </a:t>
            </a:r>
            <a:r>
              <a:rPr lang="hr-HR" dirty="0"/>
              <a:t>tako se mogu izraditi kartice UZROK – POSLJEDICA za </a:t>
            </a:r>
            <a:r>
              <a:rPr lang="hr-HR" dirty="0" smtClean="0"/>
              <a:t>  određenu </a:t>
            </a:r>
            <a:r>
              <a:rPr lang="hr-HR" dirty="0"/>
              <a:t>temu.</a:t>
            </a:r>
          </a:p>
          <a:p>
            <a:pPr marL="0" indent="0">
              <a:buNone/>
            </a:pPr>
            <a:r>
              <a:rPr lang="hr-HR" dirty="0"/>
              <a:t> </a:t>
            </a:r>
          </a:p>
          <a:p>
            <a:endParaRPr lang="hr-HR" dirty="0"/>
          </a:p>
        </p:txBody>
      </p:sp>
    </p:spTree>
    <p:extLst>
      <p:ext uri="{BB962C8B-B14F-4D97-AF65-F5344CB8AC3E}">
        <p14:creationId xmlns:p14="http://schemas.microsoft.com/office/powerpoint/2010/main" val="4080543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srgbClr val="FF0000"/>
                </a:solidFill>
              </a:rPr>
              <a:t>AKTIVNOST </a:t>
            </a:r>
            <a:r>
              <a:rPr lang="hr-HR" dirty="0" smtClean="0">
                <a:solidFill>
                  <a:srgbClr val="FF0000"/>
                </a:solidFill>
              </a:rPr>
              <a:t>4. </a:t>
            </a:r>
            <a:r>
              <a:rPr lang="en-US" b="1" dirty="0"/>
              <a:t>CHALLENGE</a:t>
            </a:r>
            <a:endParaRPr lang="hr-HR" b="1" dirty="0"/>
          </a:p>
        </p:txBody>
      </p:sp>
      <p:sp>
        <p:nvSpPr>
          <p:cNvPr id="3" name="Content Placeholder 2"/>
          <p:cNvSpPr>
            <a:spLocks noGrp="1"/>
          </p:cNvSpPr>
          <p:nvPr>
            <p:ph idx="1"/>
          </p:nvPr>
        </p:nvSpPr>
        <p:spPr/>
        <p:txBody>
          <a:bodyPr/>
          <a:lstStyle/>
          <a:p>
            <a:r>
              <a:rPr lang="en-US" dirty="0" smtClean="0"/>
              <a:t> EQUIPMENT</a:t>
            </a:r>
            <a:r>
              <a:rPr lang="en-US" dirty="0"/>
              <a:t>: A sheet of paper with a list of problems. The activity can last one school lesson, one day, week, month</a:t>
            </a:r>
            <a:r>
              <a:rPr lang="en-US" dirty="0" smtClean="0"/>
              <a:t>,...)</a:t>
            </a:r>
            <a:endParaRPr lang="hr-HR" dirty="0" smtClean="0"/>
          </a:p>
          <a:p>
            <a:r>
              <a:rPr lang="en-US" dirty="0" smtClean="0"/>
              <a:t>INSTRUCTIONS</a:t>
            </a:r>
            <a:r>
              <a:rPr lang="en-US" dirty="0"/>
              <a:t>: The student must, in the specified period, solve riddles or overcome as many of the skills mentioned in the challenge and must present evidence</a:t>
            </a:r>
            <a:r>
              <a:rPr lang="en-US" dirty="0" smtClean="0"/>
              <a:t>.</a:t>
            </a:r>
            <a:endParaRPr lang="hr-HR" dirty="0" smtClean="0"/>
          </a:p>
          <a:p>
            <a:pPr marL="0" indent="0">
              <a:buNone/>
            </a:pPr>
            <a:r>
              <a:rPr lang="hr-HR" dirty="0"/>
              <a:t> </a:t>
            </a:r>
            <a:r>
              <a:rPr lang="hr-HR" dirty="0" smtClean="0"/>
              <a:t>  </a:t>
            </a:r>
            <a:r>
              <a:rPr lang="en-US" dirty="0" smtClean="0">
                <a:solidFill>
                  <a:srgbClr val="FF0000"/>
                </a:solidFill>
              </a:rPr>
              <a:t>Attachment </a:t>
            </a:r>
            <a:r>
              <a:rPr lang="en-US" dirty="0">
                <a:solidFill>
                  <a:srgbClr val="FF0000"/>
                </a:solidFill>
              </a:rPr>
              <a:t>4</a:t>
            </a:r>
            <a:r>
              <a:rPr lang="en-US" dirty="0"/>
              <a:t>. Example of the challenge</a:t>
            </a:r>
            <a:endParaRPr lang="hr-HR" dirty="0"/>
          </a:p>
        </p:txBody>
      </p:sp>
    </p:spTree>
    <p:extLst>
      <p:ext uri="{BB962C8B-B14F-4D97-AF65-F5344CB8AC3E}">
        <p14:creationId xmlns:p14="http://schemas.microsoft.com/office/powerpoint/2010/main" val="685393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FF0000"/>
                </a:solidFill>
              </a:rPr>
              <a:t>AKTIVNOST 4. </a:t>
            </a:r>
            <a:r>
              <a:rPr lang="hr-HR" b="1" dirty="0" smtClean="0"/>
              <a:t>IZAZOV</a:t>
            </a:r>
            <a:endParaRPr lang="hr-HR" b="1" dirty="0"/>
          </a:p>
        </p:txBody>
      </p:sp>
      <p:sp>
        <p:nvSpPr>
          <p:cNvPr id="3" name="Content Placeholder 2"/>
          <p:cNvSpPr>
            <a:spLocks noGrp="1"/>
          </p:cNvSpPr>
          <p:nvPr>
            <p:ph idx="1"/>
          </p:nvPr>
        </p:nvSpPr>
        <p:spPr/>
        <p:txBody>
          <a:bodyPr/>
          <a:lstStyle/>
          <a:p>
            <a:pPr marL="0" lvl="0" indent="0">
              <a:buNone/>
            </a:pPr>
            <a:endParaRPr lang="hr-HR" dirty="0"/>
          </a:p>
          <a:p>
            <a:r>
              <a:rPr lang="hr-HR" b="1" dirty="0"/>
              <a:t>POTREBAN PRIBOR</a:t>
            </a:r>
            <a:r>
              <a:rPr lang="hr-HR" dirty="0"/>
              <a:t>: list papira s popisom izazova. Aktivnost može trajati jedan školski sat, jedan dan, tjedan, mjesec ,...)</a:t>
            </a:r>
          </a:p>
          <a:p>
            <a:r>
              <a:rPr lang="hr-HR" b="1" dirty="0"/>
              <a:t>OPIS AKTIVNOSTI</a:t>
            </a:r>
            <a:r>
              <a:rPr lang="hr-HR" dirty="0"/>
              <a:t>: Učenik u navedenom vremenskom razdoblju mora savladati čim više zadataka/vještina navedenih u izazovu te mora predočiti dokaz</a:t>
            </a:r>
            <a:r>
              <a:rPr lang="hr-HR" dirty="0" smtClean="0"/>
              <a:t>.</a:t>
            </a:r>
          </a:p>
          <a:p>
            <a:pPr marL="0" indent="0">
              <a:buNone/>
            </a:pPr>
            <a:r>
              <a:rPr lang="hr-HR" dirty="0" smtClean="0"/>
              <a:t>   </a:t>
            </a:r>
            <a:r>
              <a:rPr lang="hr-HR" dirty="0" smtClean="0">
                <a:solidFill>
                  <a:srgbClr val="FF0000"/>
                </a:solidFill>
              </a:rPr>
              <a:t>Prilog 4</a:t>
            </a:r>
            <a:r>
              <a:rPr lang="hr-HR" dirty="0" smtClean="0"/>
              <a:t>. Primjer izazova</a:t>
            </a:r>
            <a:endParaRPr lang="hr-HR" dirty="0"/>
          </a:p>
          <a:p>
            <a:endParaRPr lang="hr-HR" dirty="0"/>
          </a:p>
        </p:txBody>
      </p:sp>
    </p:spTree>
    <p:extLst>
      <p:ext uri="{BB962C8B-B14F-4D97-AF65-F5344CB8AC3E}">
        <p14:creationId xmlns:p14="http://schemas.microsoft.com/office/powerpoint/2010/main" val="2739537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2247</TotalTime>
  <Words>736</Words>
  <Application>Microsoft Office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 5 LANGUAGE TEACHING ACTIVITIES 5 AKTIVNOSTI ZA UČENJE JEZIKA</vt:lpstr>
      <vt:lpstr>ACTIVITY 1. MINGLE QUIZ </vt:lpstr>
      <vt:lpstr>AKTIVNOST 1. MINGLE QUIZ </vt:lpstr>
      <vt:lpstr>ACTIVITY 2. FOOTSTEPS QUIZ </vt:lpstr>
      <vt:lpstr>AKTIVNOST 2. FOOTSTEPS QUIZ </vt:lpstr>
      <vt:lpstr>ACTIVITY 3. CARDS: FACT OR OPINION</vt:lpstr>
      <vt:lpstr>  AKTIVNOST 3. KARTICE: ČINJENICA ILI MIŠLJENJE </vt:lpstr>
      <vt:lpstr>AKTIVNOST 4. CHALLENGE</vt:lpstr>
      <vt:lpstr>AKTIVNOST 4. IZAZOV</vt:lpstr>
      <vt:lpstr>ACTIVITY 5. CHAT STATIONS </vt:lpstr>
      <vt:lpstr>AKTIVNOST 5. CHAT STATIONS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ACTIVITIES</dc:title>
  <dc:creator>Skola</dc:creator>
  <cp:lastModifiedBy>Marina Mocan</cp:lastModifiedBy>
  <cp:revision>26</cp:revision>
  <dcterms:created xsi:type="dcterms:W3CDTF">2019-07-30T08:51:17Z</dcterms:created>
  <dcterms:modified xsi:type="dcterms:W3CDTF">2019-08-08T08:20:48Z</dcterms:modified>
</cp:coreProperties>
</file>