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270D3-B56B-4D56-A87D-6474AA90F4A3}" type="datetimeFigureOut">
              <a:rPr lang="lt-LT" smtClean="0"/>
              <a:t>2019-11-03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9889B-F839-4FBB-9C7E-A82568E1614E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9889B-F839-4FBB-9C7E-A82568E1614E}" type="slidenum">
              <a:rPr lang="lt-LT" smtClean="0"/>
              <a:t>3</a:t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9889B-F839-4FBB-9C7E-A82568E1614E}" type="slidenum">
              <a:rPr lang="lt-LT" smtClean="0"/>
              <a:t>5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ctorate_of_Saxony" TargetMode="External"/><Relationship Id="rId2" Type="http://schemas.openxmlformats.org/officeDocument/2006/relationships/hyperlink" Target="https://en.wikipedia.org/wiki/Meiss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en.wikipedia.org/wiki/Homeopath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6248400"/>
            <a:ext cx="3368040" cy="457200"/>
          </a:xfrm>
        </p:spPr>
        <p:txBody>
          <a:bodyPr/>
          <a:lstStyle/>
          <a:p>
            <a:r>
              <a:rPr lang="lt-LT" dirty="0" smtClean="0"/>
              <a:t>Smilte Ališauskaite</a:t>
            </a:r>
            <a:endParaRPr lang="lt-LT" dirty="0"/>
          </a:p>
        </p:txBody>
      </p:sp>
      <p:pic>
        <p:nvPicPr>
          <p:cNvPr id="16386" name="Picture 2" descr="Image result for Homeopathy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906897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03592" cy="868362"/>
          </a:xfrm>
        </p:spPr>
        <p:txBody>
          <a:bodyPr/>
          <a:lstStyle/>
          <a:p>
            <a:r>
              <a:rPr lang="lt-LT" dirty="0" smtClean="0"/>
              <a:t>What is it?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6962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sz="3700" b="1" dirty="0" smtClean="0"/>
              <a:t>Homeopathy</a:t>
            </a:r>
            <a:r>
              <a:rPr lang="en-US" sz="3700" dirty="0" smtClean="0"/>
              <a:t> is a system of alternative medicine</a:t>
            </a:r>
            <a:r>
              <a:rPr lang="lt-LT" sz="3700" dirty="0" smtClean="0"/>
              <a:t>.</a:t>
            </a:r>
            <a:endParaRPr lang="lt-LT" sz="3700" dirty="0" smtClean="0"/>
          </a:p>
          <a:p>
            <a:pPr>
              <a:buNone/>
            </a:pPr>
            <a:endParaRPr lang="en-US" sz="3700" dirty="0" smtClean="0"/>
          </a:p>
          <a:p>
            <a:endParaRPr lang="en-US" sz="37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2856879"/>
          <a:ext cx="3810000" cy="3712803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34027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lt-LT" b="1" dirty="0"/>
                        <a:t>Samuel Hahnemann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40277">
                <a:tc gridSpan="2">
                  <a:txBody>
                    <a:bodyPr/>
                    <a:lstStyle/>
                    <a:p>
                      <a:pPr algn="ctr" fontAlgn="t"/>
                      <a:endParaRPr lang="lt-LT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969603">
                <a:tc>
                  <a:txBody>
                    <a:bodyPr/>
                    <a:lstStyle/>
                    <a:p>
                      <a:pPr algn="l" fontAlgn="t"/>
                      <a:r>
                        <a:rPr lang="lt-LT" dirty="0"/>
                        <a:t>Born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10 April 1755</a:t>
                      </a:r>
                      <a:br>
                        <a:rPr lang="en-US" dirty="0"/>
                      </a:br>
                      <a:r>
                        <a:rPr lang="en-US" u="none" strike="noStrike" dirty="0">
                          <a:solidFill>
                            <a:srgbClr val="0B0080"/>
                          </a:solidFill>
                          <a:hlinkClick r:id="rId2" tooltip="Meissen"/>
                        </a:rPr>
                        <a:t>Meissen</a:t>
                      </a:r>
                      <a:r>
                        <a:rPr lang="en-US" dirty="0"/>
                        <a:t>, 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hlinkClick r:id="rId3" tooltip="Electorate of Saxony"/>
                        </a:rPr>
                        <a:t>Electorate of Saxony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50693">
                <a:tc>
                  <a:txBody>
                    <a:bodyPr/>
                    <a:lstStyle/>
                    <a:p>
                      <a:pPr algn="l" fontAlgn="t"/>
                      <a:r>
                        <a:rPr lang="lt-LT"/>
                        <a:t>Died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2 July 1843 (aged 88)</a:t>
                      </a:r>
                      <a:br>
                        <a:rPr lang="en-US" dirty="0"/>
                      </a:br>
                      <a:r>
                        <a:rPr lang="en-US" dirty="0"/>
                        <a:t>Paris, France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40277">
                <a:tc>
                  <a:txBody>
                    <a:bodyPr/>
                    <a:lstStyle/>
                    <a:p>
                      <a:pPr algn="l" fontAlgn="t"/>
                      <a:r>
                        <a:rPr lang="lt-LT"/>
                        <a:t>Nationality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/>
                        <a:t>German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4027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lt-LT" b="1"/>
                        <a:t>Scientific career</a:t>
                      </a:r>
                      <a:endParaRPr lang="lt-LT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40277">
                <a:tc>
                  <a:txBody>
                    <a:bodyPr/>
                    <a:lstStyle/>
                    <a:p>
                      <a:pPr algn="l" fontAlgn="t"/>
                      <a:r>
                        <a:rPr lang="lt-LT" dirty="0"/>
                        <a:t>Fields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u="none" strike="noStrike" dirty="0">
                          <a:solidFill>
                            <a:srgbClr val="0B0080"/>
                          </a:solidFill>
                          <a:hlinkClick r:id="rId4" tooltip="Homeopathy"/>
                        </a:rPr>
                        <a:t>Homeopathy</a:t>
                      </a:r>
                      <a:endParaRPr lang="lt-LT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Samuel Christian Friedrich Hahnemann. Line engraving by L. B Wellcome L0016250 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3886200"/>
            <a:ext cx="2209800" cy="2704797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2209800"/>
            <a:ext cx="4343400" cy="1371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lt-LT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c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reated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1796 by Samuel Hahnemann</a:t>
            </a:r>
            <a:r>
              <a:rPr kumimoji="0" lang="lt-LT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History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429000"/>
            <a:ext cx="7327392" cy="3048000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dirty="0" err="1" smtClean="0"/>
              <a:t>Haneman</a:t>
            </a:r>
            <a:r>
              <a:rPr lang="en-US" dirty="0" smtClean="0"/>
              <a:t> developed the theory that every disease can be cured with substances that, at higher doses, cause symptoms similar to the disease</a:t>
            </a:r>
            <a:r>
              <a:rPr lang="lt-LT" dirty="0" smtClean="0"/>
              <a:t>. </a:t>
            </a:r>
            <a:endParaRPr lang="en-US" dirty="0" smtClean="0"/>
          </a:p>
          <a:p>
            <a:r>
              <a:rPr lang="lt-LT" dirty="0" smtClean="0"/>
              <a:t>H</a:t>
            </a:r>
            <a:r>
              <a:rPr lang="en-US" dirty="0" smtClean="0"/>
              <a:t>e </a:t>
            </a:r>
            <a:r>
              <a:rPr lang="en-US" dirty="0" smtClean="0"/>
              <a:t>concluded from studies that the lower the dose, the greater the effect.</a:t>
            </a:r>
          </a:p>
          <a:p>
            <a:endParaRPr lang="en-US" dirty="0" smtClean="0"/>
          </a:p>
          <a:p>
            <a:endParaRPr lang="lt-LT" dirty="0"/>
          </a:p>
        </p:txBody>
      </p:sp>
      <p:pic>
        <p:nvPicPr>
          <p:cNvPr id="5122" name="Picture 2" descr="Image result for heomopatija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4076700" cy="2709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2907792" cy="1554162"/>
          </a:xfrm>
        </p:spPr>
        <p:txBody>
          <a:bodyPr/>
          <a:lstStyle/>
          <a:p>
            <a:r>
              <a:rPr lang="lt-LT" dirty="0" smtClean="0"/>
              <a:t>P</a:t>
            </a:r>
            <a:r>
              <a:rPr lang="lt-LT" dirty="0" smtClean="0"/>
              <a:t>revalence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H</a:t>
            </a:r>
            <a:r>
              <a:rPr lang="en-US" dirty="0" err="1" smtClean="0"/>
              <a:t>omeopathy</a:t>
            </a:r>
            <a:r>
              <a:rPr lang="en-US" dirty="0" smtClean="0"/>
              <a:t> </a:t>
            </a:r>
            <a:r>
              <a:rPr lang="en-US" dirty="0" smtClean="0"/>
              <a:t>has been used in Lithuania since ancient </a:t>
            </a:r>
            <a:r>
              <a:rPr lang="en-US" dirty="0" smtClean="0"/>
              <a:t>times</a:t>
            </a:r>
            <a:r>
              <a:rPr lang="lt-LT" dirty="0" smtClean="0"/>
              <a:t>.</a:t>
            </a:r>
          </a:p>
          <a:p>
            <a:endParaRPr lang="lt-LT" dirty="0" smtClean="0"/>
          </a:p>
          <a:p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 fontAlgn="t"/>
            <a:r>
              <a:rPr lang="en-US" dirty="0" smtClean="0"/>
              <a:t>25</a:t>
            </a:r>
            <a:r>
              <a:rPr lang="en-US" dirty="0" smtClean="0"/>
              <a:t>% </a:t>
            </a:r>
            <a:r>
              <a:rPr lang="lt-LT" dirty="0" smtClean="0"/>
              <a:t>doctors in Lithuania sometimes use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haemeopathic preparations </a:t>
            </a:r>
            <a:r>
              <a:rPr lang="en-US" dirty="0" smtClean="0"/>
              <a:t>and </a:t>
            </a:r>
            <a:r>
              <a:rPr lang="en-US" dirty="0" smtClean="0"/>
              <a:t>7% - constantly.</a:t>
            </a:r>
          </a:p>
          <a:p>
            <a:endParaRPr lang="lt-LT" dirty="0"/>
          </a:p>
        </p:txBody>
      </p:sp>
      <p:pic>
        <p:nvPicPr>
          <p:cNvPr id="4100" name="Picture 4" descr="Image result for prece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2512815" cy="1676519"/>
          </a:xfrm>
          <a:prstGeom prst="rect">
            <a:avLst/>
          </a:prstGeom>
          <a:noFill/>
        </p:spPr>
      </p:pic>
      <p:pic>
        <p:nvPicPr>
          <p:cNvPr id="4098" name="Picture 2" descr="Image result for europe map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2590800" cy="1898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479792" cy="15240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000000"/>
                </a:solidFill>
                <a:latin typeface="Arial"/>
              </a:rPr>
              <a:t>Some of the illnesses that respond best to homeopathic treatment are as highlighted below: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/>
              </a:rPr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343400" cy="4419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ahoma"/>
              </a:rPr>
              <a:t>ENT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and bronchial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problems</a:t>
            </a:r>
            <a:r>
              <a:rPr lang="lt-LT" dirty="0" smtClean="0">
                <a:solidFill>
                  <a:srgbClr val="000000"/>
                </a:solidFill>
                <a:latin typeface="Tahoma"/>
              </a:rPr>
              <a:t>;</a:t>
            </a:r>
          </a:p>
          <a:p>
            <a:pPr algn="just"/>
            <a:r>
              <a:rPr lang="lt-LT" dirty="0" smtClean="0">
                <a:solidFill>
                  <a:srgbClr val="000000"/>
                </a:solidFill>
                <a:latin typeface="Tahoma"/>
              </a:rPr>
              <a:t>Digestive </a:t>
            </a:r>
            <a:r>
              <a:rPr lang="lt-LT" dirty="0" smtClean="0">
                <a:solidFill>
                  <a:srgbClr val="000000"/>
                </a:solidFill>
                <a:latin typeface="Tahoma"/>
              </a:rPr>
              <a:t>problems;</a:t>
            </a: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r>
              <a:rPr lang="lt-LT" dirty="0" smtClean="0">
                <a:solidFill>
                  <a:srgbClr val="000000"/>
                </a:solidFill>
                <a:latin typeface="Tahoma"/>
              </a:rPr>
              <a:t>Cardiovascular </a:t>
            </a:r>
            <a:r>
              <a:rPr lang="lt-LT" dirty="0" smtClean="0">
                <a:solidFill>
                  <a:srgbClr val="000000"/>
                </a:solidFill>
                <a:latin typeface="Tahoma"/>
              </a:rPr>
              <a:t>problems;</a:t>
            </a:r>
          </a:p>
          <a:p>
            <a:r>
              <a:rPr lang="lt-LT" dirty="0" smtClean="0">
                <a:solidFill>
                  <a:srgbClr val="000000"/>
                </a:solidFill>
                <a:latin typeface="Tahoma"/>
              </a:rPr>
              <a:t>Osteoarticular complaints;</a:t>
            </a:r>
          </a:p>
          <a:p>
            <a:r>
              <a:rPr lang="lt-LT" dirty="0" smtClean="0">
                <a:solidFill>
                  <a:srgbClr val="000000"/>
                </a:solidFill>
                <a:latin typeface="Tahoma"/>
              </a:rPr>
              <a:t>Traumas;</a:t>
            </a:r>
          </a:p>
          <a:p>
            <a:r>
              <a:rPr lang="lt-LT" dirty="0" smtClean="0"/>
              <a:t>Urological </a:t>
            </a:r>
            <a:r>
              <a:rPr lang="lt-LT" dirty="0" smtClean="0"/>
              <a:t>disorders;</a:t>
            </a:r>
            <a:endParaRPr lang="lt-LT" dirty="0" smtClean="0"/>
          </a:p>
          <a:p>
            <a:r>
              <a:rPr lang="lt-LT" dirty="0" smtClean="0"/>
              <a:t>Gynaecological problems;</a:t>
            </a:r>
            <a:endParaRPr lang="lt-LT" dirty="0" smtClean="0"/>
          </a:p>
          <a:p>
            <a:r>
              <a:rPr lang="lt-LT" dirty="0" smtClean="0"/>
              <a:t>Dermatological problems;</a:t>
            </a:r>
            <a:endParaRPr lang="lt-LT" dirty="0" smtClean="0"/>
          </a:p>
          <a:p>
            <a:r>
              <a:rPr lang="lt-LT" dirty="0" smtClean="0"/>
              <a:t>Neurological </a:t>
            </a:r>
            <a:r>
              <a:rPr lang="lt-LT" dirty="0" smtClean="0"/>
              <a:t>disorders;</a:t>
            </a:r>
            <a:endParaRPr lang="lt-LT" dirty="0" smtClean="0"/>
          </a:p>
          <a:p>
            <a:r>
              <a:rPr lang="lt-LT" dirty="0" smtClean="0"/>
              <a:t>Behavioural </a:t>
            </a:r>
            <a:r>
              <a:rPr lang="lt-LT" dirty="0" smtClean="0"/>
              <a:t>and psychiatric </a:t>
            </a:r>
            <a:r>
              <a:rPr lang="lt-LT" dirty="0" smtClean="0"/>
              <a:t>disorders;</a:t>
            </a:r>
            <a:endParaRPr lang="lt-LT" dirty="0" smtClean="0"/>
          </a:p>
          <a:p>
            <a:r>
              <a:rPr lang="lt-LT" dirty="0" smtClean="0"/>
              <a:t>Endocrine disorders;</a:t>
            </a:r>
            <a:endParaRPr lang="lt-LT" dirty="0" smtClean="0"/>
          </a:p>
          <a:p>
            <a:r>
              <a:rPr lang="lt-LT" dirty="0" smtClean="0"/>
              <a:t>Palliative care;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3074" name="Picture 2" descr="Image result for Trauma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00200"/>
            <a:ext cx="2560320" cy="1600200"/>
          </a:xfrm>
          <a:prstGeom prst="rect">
            <a:avLst/>
          </a:prstGeom>
          <a:noFill/>
        </p:spPr>
      </p:pic>
      <p:pic>
        <p:nvPicPr>
          <p:cNvPr id="3076" name="Picture 4" descr="Image result for hospital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2819400" cy="1582389"/>
          </a:xfrm>
          <a:prstGeom prst="rect">
            <a:avLst/>
          </a:prstGeom>
          <a:noFill/>
        </p:spPr>
      </p:pic>
      <p:pic>
        <p:nvPicPr>
          <p:cNvPr id="3078" name="Picture 6" descr="Image result for hospital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257800"/>
            <a:ext cx="236601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homeopathic medicine made of?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038600"/>
            <a:ext cx="4495800" cy="2133600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P</a:t>
            </a:r>
            <a:r>
              <a:rPr lang="en-US" dirty="0" err="1" smtClean="0"/>
              <a:t>lant</a:t>
            </a:r>
            <a:r>
              <a:rPr lang="lt-LT" dirty="0" smtClean="0"/>
              <a:t>;</a:t>
            </a:r>
            <a:endParaRPr lang="lt-LT" dirty="0" smtClean="0"/>
          </a:p>
          <a:p>
            <a:r>
              <a:rPr lang="lt-LT" dirty="0" smtClean="0"/>
              <a:t>C</a:t>
            </a:r>
            <a:r>
              <a:rPr lang="en-US" dirty="0" err="1" smtClean="0"/>
              <a:t>hemical</a:t>
            </a:r>
            <a:r>
              <a:rPr lang="lt-LT" dirty="0" smtClean="0"/>
              <a:t>;</a:t>
            </a:r>
            <a:endParaRPr lang="lt-LT" dirty="0" smtClean="0"/>
          </a:p>
          <a:p>
            <a:r>
              <a:rPr lang="en-US" dirty="0" smtClean="0"/>
              <a:t>Mineral</a:t>
            </a:r>
            <a:r>
              <a:rPr lang="lt-LT" dirty="0" smtClean="0"/>
              <a:t>;</a:t>
            </a:r>
            <a:endParaRPr lang="lt-LT" dirty="0" smtClean="0"/>
          </a:p>
          <a:p>
            <a:r>
              <a:rPr lang="lt-LT" dirty="0" smtClean="0"/>
              <a:t>A</a:t>
            </a:r>
            <a:r>
              <a:rPr lang="en-US" dirty="0" err="1" smtClean="0"/>
              <a:t>nimal</a:t>
            </a:r>
            <a:r>
              <a:rPr lang="en-US" dirty="0" smtClean="0"/>
              <a:t> sources</a:t>
            </a:r>
            <a:r>
              <a:rPr lang="lt-LT" dirty="0" smtClean="0"/>
              <a:t>.</a:t>
            </a:r>
            <a:endParaRPr lang="lt-LT" dirty="0" smtClean="0"/>
          </a:p>
          <a:p>
            <a:endParaRPr lang="lt-LT" dirty="0" smtClean="0"/>
          </a:p>
        </p:txBody>
      </p:sp>
      <p:pic>
        <p:nvPicPr>
          <p:cNvPr id="2050" name="Picture 2" descr="Image result for animal sourse asetical photo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038600"/>
            <a:ext cx="2114550" cy="2492349"/>
          </a:xfrm>
          <a:prstGeom prst="rect">
            <a:avLst/>
          </a:prstGeom>
          <a:noFill/>
        </p:spPr>
      </p:pic>
      <p:pic>
        <p:nvPicPr>
          <p:cNvPr id="2052" name="Picture 4" descr="Image result for plant aesthetic photo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1695450" cy="2260600"/>
          </a:xfrm>
          <a:prstGeom prst="rect">
            <a:avLst/>
          </a:prstGeom>
          <a:noFill/>
        </p:spPr>
      </p:pic>
      <p:pic>
        <p:nvPicPr>
          <p:cNvPr id="2054" name="Picture 6" descr="Image result for chemical aesthetic photo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505200"/>
            <a:ext cx="1755222" cy="2010397"/>
          </a:xfrm>
          <a:prstGeom prst="rect">
            <a:avLst/>
          </a:prstGeom>
          <a:noFill/>
        </p:spPr>
      </p:pic>
      <p:pic>
        <p:nvPicPr>
          <p:cNvPr id="2056" name="Picture 8" descr="Image result for mineral aesthetic photo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447800"/>
            <a:ext cx="2362200" cy="2291335"/>
          </a:xfrm>
          <a:prstGeom prst="rect">
            <a:avLst/>
          </a:prstGeom>
          <a:noFill/>
        </p:spPr>
      </p:pic>
      <p:pic>
        <p:nvPicPr>
          <p:cNvPr id="2058" name="Picture 10" descr="Image result for plant aesthetic photo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219200"/>
            <a:ext cx="257175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How to use</a:t>
            </a:r>
            <a:endParaRPr lang="lt-L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35608" y="2819400"/>
            <a:ext cx="7498080" cy="3429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lt-LT" sz="4000" dirty="0" smtClean="0"/>
              <a:t>They should </a:t>
            </a:r>
            <a:r>
              <a:rPr lang="lt-LT" sz="4000" dirty="0" smtClean="0"/>
              <a:t>be taken on an empty stomach, </a:t>
            </a:r>
            <a:endParaRPr lang="lt-LT" sz="4000" dirty="0" smtClean="0"/>
          </a:p>
          <a:p>
            <a:pPr lvl="0"/>
            <a:r>
              <a:rPr lang="lt-LT" sz="4000" dirty="0" smtClean="0"/>
              <a:t>R</a:t>
            </a:r>
            <a:r>
              <a:rPr lang="lt-LT" sz="4000" dirty="0" smtClean="0"/>
              <a:t>insing </a:t>
            </a:r>
            <a:r>
              <a:rPr lang="lt-LT" sz="4000" dirty="0" smtClean="0"/>
              <a:t>of the mouth with boiled water is recommended. </a:t>
            </a:r>
            <a:endParaRPr lang="lt-LT" sz="4000" dirty="0" smtClean="0"/>
          </a:p>
          <a:p>
            <a:pPr lvl="0"/>
            <a:r>
              <a:rPr lang="lt-LT" sz="4000" dirty="0" smtClean="0"/>
              <a:t>Do </a:t>
            </a:r>
            <a:r>
              <a:rPr lang="lt-LT" sz="4000" dirty="0" smtClean="0"/>
              <a:t>not eat, drink or brush your teeth within 30 minutes before and after use. </a:t>
            </a:r>
            <a:r>
              <a:rPr lang="lt-LT" sz="4000" dirty="0" smtClean="0"/>
              <a:t> </a:t>
            </a:r>
            <a:endParaRPr lang="en-US" sz="3700" dirty="0" smtClean="0"/>
          </a:p>
          <a:p>
            <a:endParaRPr lang="en-US" sz="3700" dirty="0" smtClean="0"/>
          </a:p>
        </p:txBody>
      </p:sp>
      <p:pic>
        <p:nvPicPr>
          <p:cNvPr id="1026" name="Picture 2" descr="Image result for how to use homeopathy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33400"/>
            <a:ext cx="3844925" cy="192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Thank you for your attention</a:t>
            </a:r>
            <a:endParaRPr lang="lt-LT" dirty="0"/>
          </a:p>
        </p:txBody>
      </p:sp>
      <p:pic>
        <p:nvPicPr>
          <p:cNvPr id="24578" name="Picture 2" descr="Image result for heomopatij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74295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210</Words>
  <Application>Microsoft Office PowerPoint</Application>
  <PresentationFormat>On-screen Show (4:3)</PresentationFormat>
  <Paragraphs>49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Slide 1</vt:lpstr>
      <vt:lpstr>What is it?</vt:lpstr>
      <vt:lpstr>History</vt:lpstr>
      <vt:lpstr>Prevalence</vt:lpstr>
      <vt:lpstr>Some of the illnesses that respond best to homeopathic treatment are as highlighted below: </vt:lpstr>
      <vt:lpstr>What is homeopathic medicine made of?</vt:lpstr>
      <vt:lpstr>How to use</vt:lpstr>
      <vt:lpstr>Thank you for your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</dc:creator>
  <cp:lastModifiedBy>Roma</cp:lastModifiedBy>
  <cp:revision>25</cp:revision>
  <dcterms:created xsi:type="dcterms:W3CDTF">2006-08-16T00:00:00Z</dcterms:created>
  <dcterms:modified xsi:type="dcterms:W3CDTF">2019-11-03T12:43:10Z</dcterms:modified>
</cp:coreProperties>
</file>