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7" r:id="rId1"/>
  </p:sldMasterIdLst>
  <p:sldIdLst>
    <p:sldId id="258" r:id="rId2"/>
    <p:sldId id="257" r:id="rId3"/>
    <p:sldId id="259" r:id="rId4"/>
    <p:sldId id="260" r:id="rId5"/>
    <p:sldId id="261"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7D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536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887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103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141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5586B75A-687E-405C-8A0B-8D00578BA2C3}" type="datetimeFigureOut">
              <a:rPr lang="en-US" smtClean="0"/>
              <a:pPr/>
              <a:t>3/8/2021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844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053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724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125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114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520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3/8/2021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626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586B75A-687E-405C-8A0B-8D00578BA2C3}" type="datetimeFigureOut">
              <a:rPr lang="en-US" smtClean="0"/>
              <a:pPr/>
              <a:t>3/8/2021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2803193"/>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yprus Airports on Twitter: &quot;#Easter in #Cyprus creates a warm atmosphere  for the locals &amp; visitors of the island! It is a time when traditions &amp;  customs meet, families come together! E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90" y="-6149"/>
            <a:ext cx="10746452" cy="68641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70285" y="2779568"/>
            <a:ext cx="9272730" cy="923330"/>
          </a:xfrm>
          <a:prstGeom prst="rect">
            <a:avLst/>
          </a:prstGeom>
          <a:noFill/>
        </p:spPr>
        <p:txBody>
          <a:bodyPr wrap="none" lIns="91440" tIns="45720" rIns="91440" bIns="45720">
            <a:spAutoFit/>
          </a:bodyPr>
          <a:lstStyle/>
          <a:p>
            <a:pPr algn="ctr"/>
            <a:r>
              <a:rPr lang="en-US" sz="5400" b="0" cap="none" spc="0" dirty="0" smtClean="0">
                <a:ln w="0"/>
                <a:solidFill>
                  <a:schemeClr val="accent1">
                    <a:lumMod val="60000"/>
                    <a:lumOff val="40000"/>
                  </a:schemeClr>
                </a:solidFill>
                <a:effectLst>
                  <a:reflection blurRad="6350" stA="53000" endA="300" endPos="35500" dir="5400000" sy="-90000" algn="bl" rotWithShape="0"/>
                </a:effectLst>
                <a:latin typeface="Colonna MT" panose="04020805060202030203" pitchFamily="82" charset="0"/>
              </a:rPr>
              <a:t>EASTER CUSTOMS OF CYPRUS</a:t>
            </a:r>
            <a:endParaRPr lang="en-US" sz="5400" b="0" cap="none" spc="0" dirty="0">
              <a:ln w="0"/>
              <a:solidFill>
                <a:schemeClr val="accent1">
                  <a:lumMod val="60000"/>
                  <a:lumOff val="40000"/>
                </a:schemeClr>
              </a:solidFill>
              <a:effectLst>
                <a:reflection blurRad="6350" stA="53000" endA="300" endPos="35500" dir="5400000" sy="-90000" algn="bl" rotWithShape="0"/>
              </a:effectLst>
              <a:latin typeface="Colonna MT" panose="04020805060202030203" pitchFamily="82" charset="0"/>
            </a:endParaRPr>
          </a:p>
        </p:txBody>
      </p:sp>
    </p:spTree>
    <p:extLst>
      <p:ext uri="{BB962C8B-B14F-4D97-AF65-F5344CB8AC3E}">
        <p14:creationId xmlns:p14="http://schemas.microsoft.com/office/powerpoint/2010/main" val="89926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grpId="0" nodeType="clickEffect">
                                  <p:stCondLst>
                                    <p:cond delay="0"/>
                                  </p:stCondLst>
                                  <p:iterate type="lt">
                                    <p:tmPct val="4000"/>
                                  </p:iterate>
                                  <p:childTnLst>
                                    <p:set>
                                      <p:cBhvr override="childStyle">
                                        <p:cTn id="13"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40" y="0"/>
            <a:ext cx="8345687" cy="1246064"/>
          </a:xfrm>
        </p:spPr>
        <p:txBody>
          <a:bodyPr>
            <a:normAutofit/>
          </a:bodyPr>
          <a:lstStyle/>
          <a:p>
            <a:pPr algn="ctr"/>
            <a:r>
              <a:rPr lang="en-US" sz="3700" b="1" dirty="0" smtClean="0">
                <a:solidFill>
                  <a:schemeClr val="accent2">
                    <a:lumMod val="40000"/>
                    <a:lumOff val="60000"/>
                  </a:schemeClr>
                </a:solidFill>
              </a:rPr>
              <a:t>EASTER TRADITIONS &amp; CUSTOMS</a:t>
            </a:r>
            <a:br>
              <a:rPr lang="en-US" sz="3700" b="1" dirty="0" smtClean="0">
                <a:solidFill>
                  <a:schemeClr val="accent2">
                    <a:lumMod val="40000"/>
                    <a:lumOff val="60000"/>
                  </a:schemeClr>
                </a:solidFill>
              </a:rPr>
            </a:br>
            <a:r>
              <a:rPr lang="en-US" sz="3700" b="1" u="sng" dirty="0" smtClean="0">
                <a:solidFill>
                  <a:schemeClr val="accent2">
                    <a:lumMod val="40000"/>
                    <a:lumOff val="60000"/>
                  </a:schemeClr>
                </a:solidFill>
              </a:rPr>
              <a:t>OF CYPRUS</a:t>
            </a:r>
            <a:endParaRPr lang="el-GR" sz="3700" b="1" u="sng" dirty="0">
              <a:solidFill>
                <a:schemeClr val="accent2">
                  <a:lumMod val="40000"/>
                  <a:lumOff val="6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5039"/>
            <a:ext cx="9344598" cy="5256337"/>
          </a:xfrm>
          <a:prstGeom prst="rect">
            <a:avLst/>
          </a:prstGeom>
        </p:spPr>
      </p:pic>
      <p:sp>
        <p:nvSpPr>
          <p:cNvPr id="8" name="Rectangle 7"/>
          <p:cNvSpPr/>
          <p:nvPr/>
        </p:nvSpPr>
        <p:spPr>
          <a:xfrm>
            <a:off x="6637867" y="1246064"/>
            <a:ext cx="5720399" cy="5355312"/>
          </a:xfrm>
          <a:prstGeom prst="rect">
            <a:avLst/>
          </a:prstGeom>
        </p:spPr>
        <p:txBody>
          <a:bodyPr wrap="square">
            <a:spAutoFit/>
          </a:bodyPr>
          <a:lstStyle/>
          <a:p>
            <a:pPr defTabSz="914400" fontAlgn="t">
              <a:defRPr/>
            </a:pPr>
            <a:r>
              <a:rPr lang="en-US" sz="1900" b="1" dirty="0" smtClean="0">
                <a:solidFill>
                  <a:schemeClr val="accent1">
                    <a:lumMod val="60000"/>
                    <a:lumOff val="40000"/>
                  </a:schemeClr>
                </a:solidFill>
              </a:rPr>
              <a:t>Pascha (Easter)</a:t>
            </a:r>
            <a:r>
              <a:rPr lang="en-US" sz="1900" dirty="0" smtClean="0">
                <a:solidFill>
                  <a:schemeClr val="accent1">
                    <a:lumMod val="60000"/>
                    <a:lumOff val="40000"/>
                  </a:schemeClr>
                </a:solidFill>
              </a:rPr>
              <a:t>, </a:t>
            </a:r>
            <a:r>
              <a:rPr lang="en-US" sz="1900" dirty="0">
                <a:solidFill>
                  <a:schemeClr val="accent1">
                    <a:lumMod val="60000"/>
                    <a:lumOff val="40000"/>
                  </a:schemeClr>
                </a:solidFill>
              </a:rPr>
              <a:t>the most luminous feast of Christianity and the greatest feast of Hellenism and the people of Cyprus, who call it, </a:t>
            </a:r>
            <a:r>
              <a:rPr lang="en-US" sz="1900" b="1" dirty="0">
                <a:solidFill>
                  <a:schemeClr val="accent1">
                    <a:lumMod val="60000"/>
                    <a:lumOff val="40000"/>
                  </a:schemeClr>
                </a:solidFill>
              </a:rPr>
              <a:t>“</a:t>
            </a:r>
            <a:r>
              <a:rPr lang="en-US" sz="1900" b="1" dirty="0" err="1">
                <a:solidFill>
                  <a:schemeClr val="accent1">
                    <a:lumMod val="60000"/>
                    <a:lumOff val="40000"/>
                  </a:schemeClr>
                </a:solidFill>
              </a:rPr>
              <a:t>Lambri</a:t>
            </a:r>
            <a:r>
              <a:rPr lang="en-US" sz="1900" b="1" dirty="0">
                <a:solidFill>
                  <a:schemeClr val="accent1">
                    <a:lumMod val="60000"/>
                    <a:lumOff val="40000"/>
                  </a:schemeClr>
                </a:solidFill>
              </a:rPr>
              <a:t>”, </a:t>
            </a:r>
            <a:r>
              <a:rPr lang="en-US" sz="1900" dirty="0">
                <a:solidFill>
                  <a:schemeClr val="accent1">
                    <a:lumMod val="60000"/>
                    <a:lumOff val="40000"/>
                  </a:schemeClr>
                </a:solidFill>
              </a:rPr>
              <a:t>“the Bright One” since it shines with the light of.</a:t>
            </a:r>
          </a:p>
          <a:p>
            <a:pPr defTabSz="914400" fontAlgn="t">
              <a:defRPr/>
            </a:pPr>
            <a:endParaRPr lang="el-GR" sz="1900" dirty="0">
              <a:solidFill>
                <a:schemeClr val="accent1">
                  <a:lumMod val="60000"/>
                  <a:lumOff val="40000"/>
                </a:schemeClr>
              </a:solidFill>
            </a:endParaRPr>
          </a:p>
          <a:p>
            <a:pPr fontAlgn="t"/>
            <a:r>
              <a:rPr lang="en-US" sz="1900" dirty="0">
                <a:solidFill>
                  <a:schemeClr val="accent1">
                    <a:lumMod val="60000"/>
                    <a:lumOff val="40000"/>
                  </a:schemeClr>
                </a:solidFill>
              </a:rPr>
              <a:t>Thursday of Holy Week is when the wonderful aromas begin to waft out onto the streets as this is traditionally the day when housewives start preparing the </a:t>
            </a:r>
            <a:r>
              <a:rPr lang="en-US" sz="1900" i="1" dirty="0" err="1"/>
              <a:t>flaounes</a:t>
            </a:r>
            <a:r>
              <a:rPr lang="en-US" sz="1900" dirty="0">
                <a:solidFill>
                  <a:schemeClr val="accent1">
                    <a:lumMod val="60000"/>
                    <a:lumOff val="40000"/>
                  </a:schemeClr>
                </a:solidFill>
              </a:rPr>
              <a:t> (small loaves made of flour, eggs, cheese, mint and sometimes raisins). These are shaped into triangles, sprinkled with sesame seeds then baked in the oven. </a:t>
            </a:r>
            <a:r>
              <a:rPr lang="en-US" sz="1900" i="1" dirty="0" err="1">
                <a:solidFill>
                  <a:schemeClr val="accent1">
                    <a:lumMod val="60000"/>
                    <a:lumOff val="40000"/>
                  </a:schemeClr>
                </a:solidFill>
              </a:rPr>
              <a:t>Tiropites</a:t>
            </a:r>
            <a:r>
              <a:rPr lang="en-US" sz="1900" i="1" dirty="0">
                <a:solidFill>
                  <a:schemeClr val="accent1">
                    <a:lumMod val="60000"/>
                    <a:lumOff val="40000"/>
                  </a:schemeClr>
                </a:solidFill>
              </a:rPr>
              <a:t> </a:t>
            </a:r>
            <a:r>
              <a:rPr lang="en-US" sz="1900" dirty="0">
                <a:solidFill>
                  <a:schemeClr val="accent1">
                    <a:lumMod val="60000"/>
                    <a:lumOff val="40000"/>
                  </a:schemeClr>
                </a:solidFill>
              </a:rPr>
              <a:t>(small cheese pies in puff pastry), </a:t>
            </a:r>
            <a:r>
              <a:rPr lang="en-US" sz="1900" i="1" dirty="0" err="1"/>
              <a:t>paskies</a:t>
            </a:r>
            <a:r>
              <a:rPr lang="en-US" sz="1900" dirty="0"/>
              <a:t> </a:t>
            </a:r>
            <a:r>
              <a:rPr lang="en-US" sz="1900" dirty="0">
                <a:solidFill>
                  <a:schemeClr val="accent1">
                    <a:lumMod val="60000"/>
                    <a:lumOff val="40000"/>
                  </a:schemeClr>
                </a:solidFill>
              </a:rPr>
              <a:t>(small meat pies) and </a:t>
            </a:r>
            <a:r>
              <a:rPr lang="en-US" sz="1900" i="1" dirty="0" err="1"/>
              <a:t>koulouria</a:t>
            </a:r>
            <a:r>
              <a:rPr lang="en-US" sz="1900" dirty="0">
                <a:solidFill>
                  <a:schemeClr val="accent1">
                    <a:lumMod val="60000"/>
                    <a:lumOff val="40000"/>
                  </a:schemeClr>
                </a:solidFill>
              </a:rPr>
              <a:t> (biscuits made of milk, flour, spices and sugar) are also prepared</a:t>
            </a:r>
            <a:r>
              <a:rPr lang="en-US" sz="1900" dirty="0" smtClean="0">
                <a:solidFill>
                  <a:schemeClr val="accent1">
                    <a:lumMod val="60000"/>
                    <a:lumOff val="40000"/>
                  </a:schemeClr>
                </a:solidFill>
              </a:rPr>
              <a:t>.</a:t>
            </a:r>
            <a:r>
              <a:rPr lang="en-US" sz="1900" dirty="0" smtClean="0"/>
              <a:t> </a:t>
            </a:r>
            <a:r>
              <a:rPr lang="en-US" sz="1900" dirty="0"/>
              <a:t>Eggs </a:t>
            </a:r>
            <a:r>
              <a:rPr lang="en-US" sz="1900" dirty="0">
                <a:solidFill>
                  <a:schemeClr val="accent1">
                    <a:lumMod val="60000"/>
                    <a:lumOff val="40000"/>
                  </a:schemeClr>
                </a:solidFill>
              </a:rPr>
              <a:t>are hard boiled and dyed red in preparation for games on Sunday. Everywhere is a hive of activity.</a:t>
            </a: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364730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04" y="0"/>
            <a:ext cx="10383665" cy="1609344"/>
          </a:xfrm>
        </p:spPr>
        <p:txBody>
          <a:bodyPr>
            <a:normAutofit/>
          </a:bodyPr>
          <a:lstStyle/>
          <a:p>
            <a:r>
              <a:rPr lang="en-US" sz="4800" u="sng" dirty="0" smtClean="0">
                <a:solidFill>
                  <a:schemeClr val="accent2">
                    <a:lumMod val="40000"/>
                    <a:lumOff val="60000"/>
                  </a:schemeClr>
                </a:solidFill>
              </a:rPr>
              <a:t>“</a:t>
            </a:r>
            <a:r>
              <a:rPr lang="en-US" sz="4800" u="sng" dirty="0" err="1" smtClean="0">
                <a:solidFill>
                  <a:schemeClr val="accent2">
                    <a:lumMod val="40000"/>
                    <a:lumOff val="60000"/>
                  </a:schemeClr>
                </a:solidFill>
              </a:rPr>
              <a:t>Megali</a:t>
            </a:r>
            <a:r>
              <a:rPr lang="en-US" sz="4800" u="sng" dirty="0" smtClean="0">
                <a:solidFill>
                  <a:schemeClr val="accent2">
                    <a:lumMod val="40000"/>
                    <a:lumOff val="60000"/>
                  </a:schemeClr>
                </a:solidFill>
              </a:rPr>
              <a:t> </a:t>
            </a:r>
            <a:r>
              <a:rPr lang="en-US" sz="4800" u="sng" dirty="0" err="1" smtClean="0">
                <a:solidFill>
                  <a:schemeClr val="accent2">
                    <a:lumMod val="40000"/>
                    <a:lumOff val="60000"/>
                  </a:schemeClr>
                </a:solidFill>
              </a:rPr>
              <a:t>paraskevi</a:t>
            </a:r>
            <a:r>
              <a:rPr lang="en-US" sz="4800" u="sng" dirty="0" smtClean="0">
                <a:solidFill>
                  <a:schemeClr val="accent2">
                    <a:lumMod val="40000"/>
                    <a:lumOff val="60000"/>
                  </a:schemeClr>
                </a:solidFill>
              </a:rPr>
              <a:t>” – great or good </a:t>
            </a:r>
            <a:r>
              <a:rPr lang="en-US" sz="4800" u="sng" dirty="0" err="1" smtClean="0">
                <a:solidFill>
                  <a:schemeClr val="accent2">
                    <a:lumMod val="40000"/>
                    <a:lumOff val="60000"/>
                  </a:schemeClr>
                </a:solidFill>
              </a:rPr>
              <a:t>friday</a:t>
            </a:r>
            <a:endParaRPr lang="el-GR" sz="4800" u="sng" dirty="0">
              <a:solidFill>
                <a:schemeClr val="accent2">
                  <a:lumMod val="40000"/>
                  <a:lumOff val="60000"/>
                </a:schemeClr>
              </a:solidFill>
            </a:endParaRPr>
          </a:p>
        </p:txBody>
      </p:sp>
      <p:sp>
        <p:nvSpPr>
          <p:cNvPr id="3" name="Content Placeholder 2"/>
          <p:cNvSpPr>
            <a:spLocks noGrp="1"/>
          </p:cNvSpPr>
          <p:nvPr>
            <p:ph idx="1"/>
          </p:nvPr>
        </p:nvSpPr>
        <p:spPr>
          <a:xfrm>
            <a:off x="281504" y="1505422"/>
            <a:ext cx="4933963" cy="4455111"/>
          </a:xfrm>
        </p:spPr>
        <p:txBody>
          <a:bodyPr/>
          <a:lstStyle/>
          <a:p>
            <a:r>
              <a:rPr lang="en-US" sz="2200" dirty="0"/>
              <a:t>On the Friday morning before Easter </a:t>
            </a:r>
            <a:r>
              <a:rPr lang="en-US" sz="2200" dirty="0" smtClean="0"/>
              <a:t>(</a:t>
            </a:r>
            <a:r>
              <a:rPr lang="en-US" sz="2200" dirty="0" err="1" smtClean="0"/>
              <a:t>Megali</a:t>
            </a:r>
            <a:r>
              <a:rPr lang="en-US" sz="2200" dirty="0" smtClean="0"/>
              <a:t> </a:t>
            </a:r>
            <a:r>
              <a:rPr lang="en-US" sz="2200" dirty="0" err="1" smtClean="0"/>
              <a:t>Paraskevi</a:t>
            </a:r>
            <a:r>
              <a:rPr lang="en-US" sz="2200" dirty="0" smtClean="0"/>
              <a:t> - Good </a:t>
            </a:r>
            <a:r>
              <a:rPr lang="en-US" sz="2200" dirty="0"/>
              <a:t>Friday or “Great Friday” as it is called in Greek) families, carrying flowers, gather in the churches. The flowers are collected and used by young girls to decorate the </a:t>
            </a:r>
            <a:r>
              <a:rPr lang="en-US" sz="2200" i="1" dirty="0" err="1"/>
              <a:t>Epitafios</a:t>
            </a:r>
            <a:r>
              <a:rPr lang="en-US" sz="2200" dirty="0"/>
              <a:t> (Holy </a:t>
            </a:r>
            <a:r>
              <a:rPr lang="en-US" sz="2200" dirty="0" err="1"/>
              <a:t>Sepulchre</a:t>
            </a:r>
            <a:r>
              <a:rPr lang="en-US" sz="2200" dirty="0"/>
              <a:t>) during the service. </a:t>
            </a:r>
            <a:endParaRPr lang="en-US" sz="2200" dirty="0" smtClean="0"/>
          </a:p>
          <a:p>
            <a:r>
              <a:rPr lang="en-US" sz="2200" dirty="0" smtClean="0"/>
              <a:t>The</a:t>
            </a:r>
            <a:r>
              <a:rPr lang="en-US" sz="2200" dirty="0"/>
              <a:t> </a:t>
            </a:r>
            <a:r>
              <a:rPr lang="en-US" sz="2200" i="1" dirty="0" err="1"/>
              <a:t>Epitafios</a:t>
            </a:r>
            <a:r>
              <a:rPr lang="en-US" sz="2200" dirty="0"/>
              <a:t> is a four-post litter with a canopy in which the icon </a:t>
            </a:r>
            <a:r>
              <a:rPr lang="en-US" sz="2200" dirty="0" smtClean="0"/>
              <a:t>of </a:t>
            </a:r>
            <a:r>
              <a:rPr lang="en-US" sz="2200" dirty="0"/>
              <a:t>Christ is placed</a:t>
            </a:r>
            <a:r>
              <a:rPr lang="en-US" sz="2200" dirty="0" smtClean="0"/>
              <a:t>.</a:t>
            </a:r>
          </a:p>
          <a:p>
            <a:pPr marL="0" indent="0">
              <a:buNone/>
            </a:pPr>
            <a:endParaRPr lang="el-GR" dirty="0"/>
          </a:p>
        </p:txBody>
      </p:sp>
      <p:pic>
        <p:nvPicPr>
          <p:cNvPr id="6" name="Picture 5" descr="http://www.marycy.org/graphics/1312easter5.jpg"/>
          <p:cNvPicPr/>
          <p:nvPr/>
        </p:nvPicPr>
        <p:blipFill rotWithShape="1">
          <a:blip r:embed="rId2">
            <a:extLst>
              <a:ext uri="{28A0092B-C50C-407E-A947-70E740481C1C}">
                <a14:useLocalDpi xmlns:a14="http://schemas.microsoft.com/office/drawing/2010/main" val="0"/>
              </a:ext>
            </a:extLst>
          </a:blip>
          <a:srcRect l="1709" t="9737" r="2735" b="16976"/>
          <a:stretch/>
        </p:blipFill>
        <p:spPr bwMode="auto">
          <a:xfrm>
            <a:off x="5215467" y="1505422"/>
            <a:ext cx="6798153" cy="38349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545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408" y="1862667"/>
            <a:ext cx="8880592" cy="4995333"/>
          </a:xfrm>
          <a:prstGeom prst="rect">
            <a:avLst/>
          </a:prstGeom>
        </p:spPr>
      </p:pic>
      <p:sp>
        <p:nvSpPr>
          <p:cNvPr id="2" name="Title 1"/>
          <p:cNvSpPr>
            <a:spLocks noGrp="1"/>
          </p:cNvSpPr>
          <p:nvPr>
            <p:ph type="title"/>
          </p:nvPr>
        </p:nvSpPr>
        <p:spPr>
          <a:xfrm>
            <a:off x="0" y="-209635"/>
            <a:ext cx="10058400" cy="1609344"/>
          </a:xfrm>
        </p:spPr>
        <p:txBody>
          <a:bodyPr>
            <a:normAutofit/>
          </a:bodyPr>
          <a:lstStyle/>
          <a:p>
            <a:r>
              <a:rPr lang="en-US" sz="4900" u="sng" dirty="0" err="1" smtClean="0">
                <a:solidFill>
                  <a:schemeClr val="accent2">
                    <a:lumMod val="40000"/>
                    <a:lumOff val="60000"/>
                  </a:schemeClr>
                </a:solidFill>
              </a:rPr>
              <a:t>Megalo</a:t>
            </a:r>
            <a:r>
              <a:rPr lang="en-US" sz="4900" u="sng" dirty="0" smtClean="0">
                <a:solidFill>
                  <a:schemeClr val="accent2">
                    <a:lumMod val="40000"/>
                    <a:lumOff val="60000"/>
                  </a:schemeClr>
                </a:solidFill>
              </a:rPr>
              <a:t> </a:t>
            </a:r>
            <a:r>
              <a:rPr lang="en-US" sz="4900" u="sng" dirty="0" err="1" smtClean="0">
                <a:solidFill>
                  <a:schemeClr val="accent2">
                    <a:lumMod val="40000"/>
                    <a:lumOff val="60000"/>
                  </a:schemeClr>
                </a:solidFill>
              </a:rPr>
              <a:t>savvato</a:t>
            </a:r>
            <a:r>
              <a:rPr lang="en-US" sz="4900" u="sng" dirty="0" smtClean="0">
                <a:solidFill>
                  <a:schemeClr val="accent2">
                    <a:lumMod val="40000"/>
                    <a:lumOff val="60000"/>
                  </a:schemeClr>
                </a:solidFill>
              </a:rPr>
              <a:t> – holy </a:t>
            </a:r>
            <a:r>
              <a:rPr lang="en-US" sz="4900" u="sng" dirty="0" err="1" smtClean="0">
                <a:solidFill>
                  <a:schemeClr val="accent2">
                    <a:lumMod val="40000"/>
                    <a:lumOff val="60000"/>
                  </a:schemeClr>
                </a:solidFill>
              </a:rPr>
              <a:t>saturday</a:t>
            </a:r>
            <a:endParaRPr lang="el-GR" sz="4900" u="sng" dirty="0">
              <a:solidFill>
                <a:schemeClr val="accent2">
                  <a:lumMod val="40000"/>
                  <a:lumOff val="60000"/>
                </a:schemeClr>
              </a:solidFill>
            </a:endParaRPr>
          </a:p>
        </p:txBody>
      </p:sp>
      <p:sp>
        <p:nvSpPr>
          <p:cNvPr id="3" name="Content Placeholder 2"/>
          <p:cNvSpPr>
            <a:spLocks noGrp="1"/>
          </p:cNvSpPr>
          <p:nvPr>
            <p:ph idx="1"/>
          </p:nvPr>
        </p:nvSpPr>
        <p:spPr>
          <a:xfrm>
            <a:off x="0" y="1156208"/>
            <a:ext cx="5977467" cy="5447792"/>
          </a:xfrm>
        </p:spPr>
        <p:txBody>
          <a:bodyPr>
            <a:normAutofit/>
          </a:bodyPr>
          <a:lstStyle/>
          <a:p>
            <a:r>
              <a:rPr lang="en-US" sz="2200" dirty="0">
                <a:solidFill>
                  <a:schemeClr val="accent2">
                    <a:lumMod val="40000"/>
                    <a:lumOff val="60000"/>
                  </a:schemeClr>
                </a:solidFill>
              </a:rPr>
              <a:t>On </a:t>
            </a:r>
            <a:r>
              <a:rPr lang="en-US" sz="2200" b="1" dirty="0">
                <a:solidFill>
                  <a:schemeClr val="accent2">
                    <a:lumMod val="40000"/>
                    <a:lumOff val="60000"/>
                  </a:schemeClr>
                </a:solidFill>
              </a:rPr>
              <a:t>Holy Saturday</a:t>
            </a:r>
            <a:r>
              <a:rPr lang="en-US" sz="2200" dirty="0">
                <a:solidFill>
                  <a:schemeClr val="accent2">
                    <a:lumMod val="40000"/>
                    <a:lumOff val="60000"/>
                  </a:schemeClr>
                </a:solidFill>
              </a:rPr>
              <a:t> morning, during </a:t>
            </a:r>
            <a:r>
              <a:rPr lang="en-US" sz="2200" dirty="0" smtClean="0">
                <a:solidFill>
                  <a:schemeClr val="accent2">
                    <a:lumMod val="40000"/>
                    <a:lumOff val="60000"/>
                  </a:schemeClr>
                </a:solidFill>
              </a:rPr>
              <a:t>the “</a:t>
            </a:r>
            <a:r>
              <a:rPr lang="en-US" sz="2200" dirty="0">
                <a:solidFill>
                  <a:schemeClr val="accent2">
                    <a:lumMod val="40000"/>
                    <a:lumOff val="60000"/>
                  </a:schemeClr>
                </a:solidFill>
              </a:rPr>
              <a:t>first Resurrection” </a:t>
            </a:r>
            <a:r>
              <a:rPr lang="en-US" sz="2200" dirty="0" smtClean="0">
                <a:solidFill>
                  <a:schemeClr val="accent2">
                    <a:lumMod val="40000"/>
                    <a:lumOff val="60000"/>
                  </a:schemeClr>
                </a:solidFill>
              </a:rPr>
              <a:t>,The </a:t>
            </a:r>
            <a:r>
              <a:rPr lang="en-US" sz="2200" dirty="0">
                <a:solidFill>
                  <a:schemeClr val="accent2">
                    <a:lumMod val="40000"/>
                    <a:lumOff val="60000"/>
                  </a:schemeClr>
                </a:solidFill>
              </a:rPr>
              <a:t>black veils covering the icons during the Holy Week drop, the priests throw laurel leaves and myrtle to the floor, the faithful bang their pews, the bells toll merrily and the general mood is </a:t>
            </a:r>
            <a:r>
              <a:rPr lang="en-US" sz="2200" dirty="0" smtClean="0">
                <a:solidFill>
                  <a:schemeClr val="accent2">
                    <a:lumMod val="40000"/>
                    <a:lumOff val="60000"/>
                  </a:schemeClr>
                </a:solidFill>
              </a:rPr>
              <a:t>triumphant.</a:t>
            </a:r>
          </a:p>
          <a:p>
            <a:r>
              <a:rPr lang="en-US" sz="2200" dirty="0">
                <a:solidFill>
                  <a:schemeClr val="accent2">
                    <a:lumMod val="40000"/>
                    <a:lumOff val="60000"/>
                  </a:schemeClr>
                </a:solidFill>
              </a:rPr>
              <a:t>In the evening of Saturday, at midnight,  </a:t>
            </a:r>
            <a:r>
              <a:rPr lang="en-US" sz="2200" dirty="0" smtClean="0">
                <a:solidFill>
                  <a:schemeClr val="accent2">
                    <a:lumMod val="40000"/>
                    <a:lumOff val="60000"/>
                  </a:schemeClr>
                </a:solidFill>
              </a:rPr>
              <a:t>                                             the </a:t>
            </a:r>
            <a:r>
              <a:rPr lang="en-US" sz="2200" dirty="0">
                <a:solidFill>
                  <a:schemeClr val="accent2">
                    <a:lumMod val="40000"/>
                    <a:lumOff val="60000"/>
                  </a:schemeClr>
                </a:solidFill>
              </a:rPr>
              <a:t>Holy liturgy of Resurrection </a:t>
            </a:r>
            <a:r>
              <a:rPr lang="en-US" sz="2200" dirty="0" smtClean="0">
                <a:solidFill>
                  <a:schemeClr val="accent2">
                    <a:lumMod val="40000"/>
                    <a:lumOff val="60000"/>
                  </a:schemeClr>
                </a:solidFill>
              </a:rPr>
              <a:t>(KALOLOGOS- the </a:t>
            </a:r>
            <a:r>
              <a:rPr lang="en-US" sz="2200" dirty="0">
                <a:solidFill>
                  <a:schemeClr val="accent2">
                    <a:lumMod val="40000"/>
                    <a:lumOff val="60000"/>
                  </a:schemeClr>
                </a:solidFill>
              </a:rPr>
              <a:t>“Good Word”) is held in the courtyard of churches.</a:t>
            </a:r>
            <a:endParaRPr lang="el-GR" sz="2200" dirty="0">
              <a:solidFill>
                <a:schemeClr val="accent2">
                  <a:lumMod val="40000"/>
                  <a:lumOff val="60000"/>
                </a:schemeClr>
              </a:solidFill>
            </a:endParaRPr>
          </a:p>
        </p:txBody>
      </p:sp>
    </p:spTree>
    <p:extLst>
      <p:ext uri="{BB962C8B-B14F-4D97-AF65-F5344CB8AC3E}">
        <p14:creationId xmlns:p14="http://schemas.microsoft.com/office/powerpoint/2010/main" val="21364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cyprusalive.com/img/about/gallery/65e5a-lambratzia.jpg"/>
          <p:cNvPicPr/>
          <p:nvPr/>
        </p:nvPicPr>
        <p:blipFill>
          <a:blip r:embed="rId2">
            <a:extLst>
              <a:ext uri="{28A0092B-C50C-407E-A947-70E740481C1C}">
                <a14:useLocalDpi xmlns:a14="http://schemas.microsoft.com/office/drawing/2010/main" val="0"/>
              </a:ext>
            </a:extLst>
          </a:blip>
          <a:srcRect/>
          <a:stretch>
            <a:fillRect/>
          </a:stretch>
        </p:blipFill>
        <p:spPr bwMode="auto">
          <a:xfrm>
            <a:off x="6028266" y="3132667"/>
            <a:ext cx="6163733" cy="3725333"/>
          </a:xfrm>
          <a:prstGeom prst="rect">
            <a:avLst/>
          </a:prstGeom>
          <a:noFill/>
          <a:ln>
            <a:noFill/>
          </a:ln>
        </p:spPr>
      </p:pic>
      <p:sp>
        <p:nvSpPr>
          <p:cNvPr id="2" name="Title 1"/>
          <p:cNvSpPr>
            <a:spLocks noGrp="1"/>
          </p:cNvSpPr>
          <p:nvPr>
            <p:ph type="title"/>
          </p:nvPr>
        </p:nvSpPr>
        <p:spPr>
          <a:xfrm>
            <a:off x="135466" y="-186266"/>
            <a:ext cx="10400115" cy="1574800"/>
          </a:xfrm>
        </p:spPr>
        <p:txBody>
          <a:bodyPr>
            <a:normAutofit/>
          </a:bodyPr>
          <a:lstStyle/>
          <a:p>
            <a:r>
              <a:rPr lang="en-US" sz="4800" dirty="0" smtClean="0">
                <a:solidFill>
                  <a:schemeClr val="accent2">
                    <a:lumMod val="40000"/>
                    <a:lumOff val="60000"/>
                  </a:schemeClr>
                </a:solidFill>
              </a:rPr>
              <a:t>“</a:t>
            </a:r>
            <a:r>
              <a:rPr lang="en-US" sz="4800" u="sng" dirty="0" smtClean="0">
                <a:solidFill>
                  <a:schemeClr val="accent2">
                    <a:lumMod val="40000"/>
                    <a:lumOff val="60000"/>
                  </a:schemeClr>
                </a:solidFill>
              </a:rPr>
              <a:t>LAMPRATZIA”</a:t>
            </a:r>
            <a:r>
              <a:rPr lang="el-GR" sz="4800" u="sng" dirty="0" smtClean="0">
                <a:solidFill>
                  <a:schemeClr val="accent2">
                    <a:lumMod val="40000"/>
                    <a:lumOff val="60000"/>
                  </a:schemeClr>
                </a:solidFill>
              </a:rPr>
              <a:t>- </a:t>
            </a:r>
            <a:r>
              <a:rPr lang="en-US" sz="4800" u="sng" dirty="0" smtClean="0">
                <a:solidFill>
                  <a:schemeClr val="accent2">
                    <a:lumMod val="40000"/>
                    <a:lumOff val="60000"/>
                  </a:schemeClr>
                </a:solidFill>
              </a:rPr>
              <a:t>bonfire</a:t>
            </a:r>
            <a:endParaRPr lang="el-GR" sz="4800" u="sng" dirty="0">
              <a:solidFill>
                <a:schemeClr val="accent2">
                  <a:lumMod val="40000"/>
                  <a:lumOff val="60000"/>
                </a:schemeClr>
              </a:solidFill>
            </a:endParaRPr>
          </a:p>
        </p:txBody>
      </p:sp>
      <p:sp>
        <p:nvSpPr>
          <p:cNvPr id="3" name="Content Placeholder 2"/>
          <p:cNvSpPr>
            <a:spLocks noGrp="1"/>
          </p:cNvSpPr>
          <p:nvPr>
            <p:ph idx="1"/>
          </p:nvPr>
        </p:nvSpPr>
        <p:spPr>
          <a:xfrm>
            <a:off x="0" y="567268"/>
            <a:ext cx="11650134" cy="3064934"/>
          </a:xfrm>
          <a:ln>
            <a:noFill/>
            <a:prstDash val="sysDot"/>
          </a:ln>
        </p:spPr>
        <p:txBody>
          <a:bodyPr>
            <a:normAutofit/>
          </a:bodyPr>
          <a:lstStyle/>
          <a:p>
            <a:pPr marL="0" indent="0">
              <a:buNone/>
            </a:pPr>
            <a:endParaRPr lang="en-US" dirty="0" smtClean="0"/>
          </a:p>
          <a:p>
            <a:r>
              <a:rPr lang="en-US" sz="2100" dirty="0"/>
              <a:t>At nightfall Cyprus lights up. Literally. Driving around cities and villages on </a:t>
            </a:r>
            <a:r>
              <a:rPr lang="en-US" sz="2100" b="1" dirty="0"/>
              <a:t>Good Saturday night</a:t>
            </a:r>
            <a:r>
              <a:rPr lang="en-US" sz="2100" dirty="0"/>
              <a:t> you will encounter plenty of </a:t>
            </a:r>
            <a:r>
              <a:rPr lang="en-US" sz="2100" b="1" dirty="0"/>
              <a:t>bonfires, </a:t>
            </a:r>
            <a:r>
              <a:rPr lang="en-US" sz="2100" dirty="0"/>
              <a:t>which are meant to </a:t>
            </a:r>
            <a:r>
              <a:rPr lang="en-US" sz="2100" dirty="0" err="1"/>
              <a:t>symbolise</a:t>
            </a:r>
            <a:r>
              <a:rPr lang="en-US" sz="2100" dirty="0"/>
              <a:t> the punishment of Judas who betrayed </a:t>
            </a:r>
            <a:r>
              <a:rPr lang="en-US" sz="2100" dirty="0" smtClean="0"/>
              <a:t>Jesus</a:t>
            </a:r>
            <a:r>
              <a:rPr lang="en-US" sz="2100" dirty="0"/>
              <a:t>. </a:t>
            </a:r>
            <a:r>
              <a:rPr lang="en-US" sz="2100" b="1" dirty="0"/>
              <a:t>Crowds gather around them every year</a:t>
            </a:r>
            <a:r>
              <a:rPr lang="en-US" sz="2100" dirty="0"/>
              <a:t> to admire the days – even weeks – of work that went into assembling the bonfires </a:t>
            </a:r>
            <a:r>
              <a:rPr lang="en-US" sz="2100" b="1" i="1" dirty="0"/>
              <a:t>(teenagers </a:t>
            </a:r>
            <a:r>
              <a:rPr lang="en-US" sz="2100" b="1" i="1" dirty="0" smtClean="0"/>
              <a:t>trying to </a:t>
            </a:r>
            <a:r>
              <a:rPr lang="en-US" sz="2100" b="1" i="1" dirty="0"/>
              <a:t>find anything flammable – such as furniture, mattresses and tree branches </a:t>
            </a:r>
            <a:r>
              <a:rPr lang="en-US" sz="2100" b="1" i="1" dirty="0" smtClean="0"/>
              <a:t>from fields, </a:t>
            </a:r>
            <a:r>
              <a:rPr lang="en-US" sz="2100" b="1" i="1" dirty="0" err="1"/>
              <a:t>neighbourhood</a:t>
            </a:r>
            <a:r>
              <a:rPr lang="en-US" sz="2100" b="1" i="1" dirty="0"/>
              <a:t>, </a:t>
            </a:r>
            <a:r>
              <a:rPr lang="en-US" sz="2100" b="1" i="1" dirty="0" smtClean="0"/>
              <a:t>and old </a:t>
            </a:r>
            <a:r>
              <a:rPr lang="en-US" sz="2100" b="1" i="1" dirty="0"/>
              <a:t>storage</a:t>
            </a:r>
            <a:r>
              <a:rPr lang="en-US" sz="2100" b="1" i="1" dirty="0" smtClean="0"/>
              <a:t>– </a:t>
            </a:r>
            <a:r>
              <a:rPr lang="en-US" sz="2100" i="1" dirty="0"/>
              <a:t>that will add to the height of their bonfire</a:t>
            </a:r>
            <a:r>
              <a:rPr lang="en-US" sz="2100" b="1" i="1" dirty="0"/>
              <a:t>)</a:t>
            </a:r>
            <a:r>
              <a:rPr lang="en-US" sz="2100" b="1" dirty="0"/>
              <a:t> </a:t>
            </a:r>
            <a:r>
              <a:rPr lang="en-US" sz="2100" dirty="0"/>
              <a:t>and contribute to the ambience of the night by setting off mini fireworks and rockets.</a:t>
            </a:r>
            <a:endParaRPr lang="el-GR" sz="2100" dirty="0"/>
          </a:p>
          <a:p>
            <a:endParaRPr lang="el-GR" dirty="0"/>
          </a:p>
        </p:txBody>
      </p:sp>
    </p:spTree>
    <p:extLst>
      <p:ext uri="{BB962C8B-B14F-4D97-AF65-F5344CB8AC3E}">
        <p14:creationId xmlns:p14="http://schemas.microsoft.com/office/powerpoint/2010/main" val="309139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4"/>
                                        </p:tgtEl>
                                        <p:attrNameLst>
                                          <p:attrName>style.opacity</p:attrName>
                                        </p:attrNameLst>
                                      </p:cBhvr>
                                      <p:to>
                                        <p:strVal val="0.5"/>
                                      </p:to>
                                    </p:set>
                                    <p:animEffect filter="image" prLst="opacity: 0.5">
                                      <p:cBhvr rctx="IE">
                                        <p:cTn id="12"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www.marycy.org/graphics/easter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43" y="1456267"/>
            <a:ext cx="6116057" cy="40708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6248" y="0"/>
            <a:ext cx="10058400" cy="1609344"/>
          </a:xfrm>
        </p:spPr>
        <p:txBody>
          <a:bodyPr/>
          <a:lstStyle/>
          <a:p>
            <a:r>
              <a:rPr lang="en-US" u="sng" dirty="0" smtClean="0">
                <a:solidFill>
                  <a:schemeClr val="accent1">
                    <a:lumMod val="40000"/>
                    <a:lumOff val="60000"/>
                  </a:schemeClr>
                </a:solidFill>
              </a:rPr>
              <a:t>EASTER SUNDAY </a:t>
            </a:r>
            <a:endParaRPr lang="el-GR" u="sng" dirty="0">
              <a:solidFill>
                <a:schemeClr val="accent1">
                  <a:lumMod val="40000"/>
                  <a:lumOff val="60000"/>
                </a:schemeClr>
              </a:solidFill>
            </a:endParaRPr>
          </a:p>
        </p:txBody>
      </p:sp>
      <p:pic>
        <p:nvPicPr>
          <p:cNvPr id="2052" name="Picture 4" descr="Pork Souvla Recipe - Cooked to Perfection on a Charcoal Barbecue – Cyprus  B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33911"/>
            <a:ext cx="5335998" cy="34240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6248" y="1456267"/>
            <a:ext cx="11376152" cy="2726266"/>
          </a:xfrm>
        </p:spPr>
        <p:txBody>
          <a:bodyPr>
            <a:normAutofit lnSpcReduction="10000"/>
          </a:bodyPr>
          <a:lstStyle/>
          <a:p>
            <a:r>
              <a:rPr lang="en-US" sz="2200" b="1" dirty="0" smtClean="0"/>
              <a:t>Easter Sunday</a:t>
            </a:r>
            <a:r>
              <a:rPr lang="en-US" sz="2200" dirty="0" smtClean="0"/>
              <a:t> is all about food, friends and family. Lambs get roasted on spits on people’s back yards(</a:t>
            </a:r>
            <a:r>
              <a:rPr lang="en-US" sz="2200" dirty="0" err="1" smtClean="0"/>
              <a:t>Souvla</a:t>
            </a:r>
            <a:r>
              <a:rPr lang="en-US" sz="2200" dirty="0" smtClean="0"/>
              <a:t> or </a:t>
            </a:r>
            <a:r>
              <a:rPr lang="en-US" sz="2200" dirty="0" err="1" smtClean="0"/>
              <a:t>ovelias</a:t>
            </a:r>
            <a:r>
              <a:rPr lang="en-US" sz="2200" i="1" dirty="0" smtClean="0"/>
              <a:t>)</a:t>
            </a:r>
            <a:r>
              <a:rPr lang="en-US" sz="2200" dirty="0" smtClean="0"/>
              <a:t>, kisses and hugs are exchanged all day long</a:t>
            </a:r>
            <a:r>
              <a:rPr lang="en-US" sz="2200" b="1" dirty="0" smtClean="0"/>
              <a:t> </a:t>
            </a:r>
            <a:r>
              <a:rPr lang="en-US" sz="2200" i="1" dirty="0" smtClean="0"/>
              <a:t>(along with the wish </a:t>
            </a:r>
            <a:r>
              <a:rPr lang="en-US" sz="2200" b="1" i="1" dirty="0" smtClean="0"/>
              <a:t>“Christos </a:t>
            </a:r>
            <a:r>
              <a:rPr lang="en-US" sz="2200" b="1" i="1" dirty="0" err="1" smtClean="0"/>
              <a:t>Anesti</a:t>
            </a:r>
            <a:r>
              <a:rPr lang="en-US" sz="2200" b="1" i="1" dirty="0" smtClean="0"/>
              <a:t>!” – translates to “Christ is Risen!” </a:t>
            </a:r>
            <a:r>
              <a:rPr lang="en-US" sz="2200" i="1" dirty="0" smtClean="0"/>
              <a:t>– and its response “</a:t>
            </a:r>
            <a:r>
              <a:rPr lang="en-US" sz="2200" i="1" dirty="0" err="1" smtClean="0"/>
              <a:t>Alithos</a:t>
            </a:r>
            <a:r>
              <a:rPr lang="en-US" sz="2200" i="1" dirty="0" smtClean="0"/>
              <a:t> </a:t>
            </a:r>
            <a:r>
              <a:rPr lang="en-US" sz="2200" i="1" dirty="0" err="1" smtClean="0"/>
              <a:t>Anesti</a:t>
            </a:r>
            <a:r>
              <a:rPr lang="en-US" sz="2200" i="1" dirty="0" smtClean="0"/>
              <a:t>” – Truly He is Risen!”).</a:t>
            </a:r>
          </a:p>
          <a:p>
            <a:r>
              <a:rPr lang="en-US" sz="2200" dirty="0"/>
              <a:t>The eggs which were hardboiled and dyed on Thursday are now used in a game where they are tapped against each other and whoever is left with </a:t>
            </a:r>
            <a:r>
              <a:rPr lang="en-US" sz="2200" b="1" dirty="0"/>
              <a:t>an </a:t>
            </a:r>
            <a:r>
              <a:rPr lang="en-US" sz="2200" b="1" dirty="0" err="1"/>
              <a:t>uncracked</a:t>
            </a:r>
            <a:r>
              <a:rPr lang="en-US" sz="2200" b="1" dirty="0"/>
              <a:t> egg wins</a:t>
            </a:r>
            <a:endParaRPr lang="en-US" sz="2200" b="1" i="1" dirty="0" smtClean="0"/>
          </a:p>
          <a:p>
            <a:pPr marL="0" indent="0">
              <a:buNone/>
            </a:pPr>
            <a:r>
              <a:rPr lang="en-US" sz="2200" b="1" dirty="0"/>
              <a:t> </a:t>
            </a:r>
            <a:endParaRPr lang="el-GR" sz="2200" b="1" dirty="0"/>
          </a:p>
        </p:txBody>
      </p:sp>
      <p:sp>
        <p:nvSpPr>
          <p:cNvPr id="4" name="AutoShape 8" descr="EASTER TRADITIONS IN CYPR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8785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2052"/>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60"/>
                                        </p:tgtEl>
                                        <p:attrNameLst>
                                          <p:attrName>style.visibility</p:attrName>
                                        </p:attrNameLst>
                                      </p:cBhvr>
                                      <p:to>
                                        <p:strVal val="visible"/>
                                      </p:to>
                                    </p:set>
                                    <p:animEffect transition="in" filter="fade">
                                      <p:cBhvr>
                                        <p:cTn id="29" dur="1000"/>
                                        <p:tgtEl>
                                          <p:spTgt spid="2060"/>
                                        </p:tgtEl>
                                      </p:cBhvr>
                                    </p:animEffect>
                                    <p:anim calcmode="lin" valueType="num">
                                      <p:cBhvr>
                                        <p:cTn id="30" dur="1000" fill="hold"/>
                                        <p:tgtEl>
                                          <p:spTgt spid="2060"/>
                                        </p:tgtEl>
                                        <p:attrNameLst>
                                          <p:attrName>ppt_x</p:attrName>
                                        </p:attrNameLst>
                                      </p:cBhvr>
                                      <p:tavLst>
                                        <p:tav tm="0">
                                          <p:val>
                                            <p:strVal val="#ppt_x"/>
                                          </p:val>
                                        </p:tav>
                                        <p:tav tm="100000">
                                          <p:val>
                                            <p:strVal val="#ppt_x"/>
                                          </p:val>
                                        </p:tav>
                                      </p:tavLst>
                                    </p:anim>
                                    <p:anim calcmode="lin" valueType="num">
                                      <p:cBhvr>
                                        <p:cTn id="31"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odos |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440" y="3420534"/>
            <a:ext cx="6131694" cy="34374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74134"/>
            <a:ext cx="12192000" cy="3074077"/>
          </a:xfrm>
        </p:spPr>
        <p:txBody>
          <a:bodyPr/>
          <a:lstStyle/>
          <a:p>
            <a:endParaRPr lang="el-GR" sz="2200" dirty="0" smtClean="0">
              <a:solidFill>
                <a:schemeClr val="accent1">
                  <a:lumMod val="60000"/>
                  <a:lumOff val="40000"/>
                </a:schemeClr>
              </a:solidFill>
            </a:endParaRPr>
          </a:p>
          <a:p>
            <a:r>
              <a:rPr lang="en-US" sz="2200" dirty="0">
                <a:solidFill>
                  <a:schemeClr val="accent1">
                    <a:lumMod val="60000"/>
                    <a:lumOff val="40000"/>
                  </a:schemeClr>
                </a:solidFill>
              </a:rPr>
              <a:t> </a:t>
            </a:r>
            <a:r>
              <a:rPr lang="en-US" sz="2200" b="1" dirty="0">
                <a:solidFill>
                  <a:schemeClr val="accent1">
                    <a:lumMod val="60000"/>
                    <a:lumOff val="40000"/>
                  </a:schemeClr>
                </a:solidFill>
              </a:rPr>
              <a:t>Traditional games are also played throughout the day, particularly in villages. </a:t>
            </a:r>
            <a:r>
              <a:rPr lang="en-US" sz="2200" dirty="0" smtClean="0">
                <a:solidFill>
                  <a:schemeClr val="accent1">
                    <a:lumMod val="60000"/>
                    <a:lumOff val="40000"/>
                  </a:schemeClr>
                </a:solidFill>
              </a:rPr>
              <a:t>School </a:t>
            </a:r>
            <a:r>
              <a:rPr lang="en-US" sz="2200" dirty="0">
                <a:solidFill>
                  <a:schemeClr val="accent1">
                    <a:lumMod val="60000"/>
                    <a:lumOff val="40000"/>
                  </a:schemeClr>
                </a:solidFill>
              </a:rPr>
              <a:t>yards, church yards or village squares are usually the chosen place for Easter Sunday festivities, which in Cyprus include </a:t>
            </a:r>
            <a:r>
              <a:rPr lang="en-US" sz="2200" b="1" dirty="0" err="1">
                <a:solidFill>
                  <a:schemeClr val="accent1">
                    <a:lumMod val="60000"/>
                    <a:lumOff val="40000"/>
                  </a:schemeClr>
                </a:solidFill>
              </a:rPr>
              <a:t>avgoulodromies</a:t>
            </a:r>
            <a:r>
              <a:rPr lang="en-US" sz="2200" dirty="0">
                <a:solidFill>
                  <a:schemeClr val="accent1">
                    <a:lumMod val="60000"/>
                    <a:lumOff val="40000"/>
                  </a:schemeClr>
                </a:solidFill>
              </a:rPr>
              <a:t> – “egg races” </a:t>
            </a:r>
            <a:r>
              <a:rPr lang="en-US" sz="2200" i="1" dirty="0">
                <a:solidFill>
                  <a:schemeClr val="accent1">
                    <a:lumMod val="60000"/>
                    <a:lumOff val="40000"/>
                  </a:schemeClr>
                </a:solidFill>
              </a:rPr>
              <a:t>(racing to the finish line whilst attempting to not drop an egg balanced on a spoon, which is held by people’s mouths)</a:t>
            </a:r>
            <a:r>
              <a:rPr lang="en-US" sz="2200" dirty="0">
                <a:solidFill>
                  <a:schemeClr val="accent1">
                    <a:lumMod val="60000"/>
                    <a:lumOff val="40000"/>
                  </a:schemeClr>
                </a:solidFill>
              </a:rPr>
              <a:t>, </a:t>
            </a:r>
            <a:r>
              <a:rPr lang="en-US" sz="2200" b="1" dirty="0" err="1">
                <a:solidFill>
                  <a:schemeClr val="accent1">
                    <a:lumMod val="60000"/>
                    <a:lumOff val="40000"/>
                  </a:schemeClr>
                </a:solidFill>
              </a:rPr>
              <a:t>sakoulodromies</a:t>
            </a:r>
            <a:r>
              <a:rPr lang="en-US" sz="2200" dirty="0">
                <a:solidFill>
                  <a:schemeClr val="accent1">
                    <a:lumMod val="60000"/>
                    <a:lumOff val="40000"/>
                  </a:schemeClr>
                </a:solidFill>
              </a:rPr>
              <a:t> </a:t>
            </a:r>
            <a:r>
              <a:rPr lang="en-US" sz="2200" i="1" dirty="0">
                <a:solidFill>
                  <a:schemeClr val="accent1">
                    <a:lumMod val="60000"/>
                    <a:lumOff val="40000"/>
                  </a:schemeClr>
                </a:solidFill>
              </a:rPr>
              <a:t>(racing to the finish line whilst inside an empty sack of potatoes – involves a lot of jumping!)</a:t>
            </a:r>
            <a:r>
              <a:rPr lang="en-US" sz="2200" dirty="0">
                <a:solidFill>
                  <a:schemeClr val="accent1">
                    <a:lumMod val="60000"/>
                    <a:lumOff val="40000"/>
                  </a:schemeClr>
                </a:solidFill>
              </a:rPr>
              <a:t>, </a:t>
            </a:r>
            <a:r>
              <a:rPr lang="en-US" sz="2200" b="1" dirty="0">
                <a:solidFill>
                  <a:schemeClr val="accent1">
                    <a:lumMod val="60000"/>
                    <a:lumOff val="40000"/>
                  </a:schemeClr>
                </a:solidFill>
              </a:rPr>
              <a:t>pulling rope</a:t>
            </a:r>
            <a:r>
              <a:rPr lang="en-US" sz="2200" dirty="0">
                <a:solidFill>
                  <a:schemeClr val="accent1">
                    <a:lumMod val="60000"/>
                    <a:lumOff val="40000"/>
                  </a:schemeClr>
                </a:solidFill>
              </a:rPr>
              <a:t> as well as performances of traditional dances.</a:t>
            </a:r>
            <a:r>
              <a:rPr lang="en-US" sz="2200" dirty="0">
                <a:solidFill>
                  <a:schemeClr val="accent2">
                    <a:lumMod val="40000"/>
                    <a:lumOff val="60000"/>
                  </a:schemeClr>
                </a:solidFill>
              </a:rPr>
              <a:t> </a:t>
            </a:r>
            <a:endParaRPr lang="el-GR" sz="2200" dirty="0">
              <a:solidFill>
                <a:schemeClr val="accent2">
                  <a:lumMod val="40000"/>
                  <a:lumOff val="60000"/>
                </a:schemeClr>
              </a:solidFill>
            </a:endParaRPr>
          </a:p>
          <a:p>
            <a:endParaRPr lang="el-GR" dirty="0"/>
          </a:p>
        </p:txBody>
      </p:sp>
      <p:pic>
        <p:nvPicPr>
          <p:cNvPr id="3076" name="Picture 4" descr="Πασχαλινά παιχνίδια σε 20 χωριά της Κύπρου | Check In Cyp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0533"/>
            <a:ext cx="6689124" cy="343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0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500" fill="hold"/>
                                        <p:tgtEl>
                                          <p:spTgt spid="3076"/>
                                        </p:tgtEl>
                                        <p:attrNameLst>
                                          <p:attrName>ppt_w</p:attrName>
                                        </p:attrNameLst>
                                      </p:cBhvr>
                                      <p:tavLst>
                                        <p:tav tm="0">
                                          <p:val>
                                            <p:fltVal val="0"/>
                                          </p:val>
                                        </p:tav>
                                        <p:tav tm="100000">
                                          <p:val>
                                            <p:strVal val="#ppt_w"/>
                                          </p:val>
                                        </p:tav>
                                      </p:tavLst>
                                    </p:anim>
                                    <p:anim calcmode="lin" valueType="num">
                                      <p:cBhvr>
                                        <p:cTn id="14" dur="500" fill="hold"/>
                                        <p:tgtEl>
                                          <p:spTgt spid="3076"/>
                                        </p:tgtEl>
                                        <p:attrNameLst>
                                          <p:attrName>ppt_h</p:attrName>
                                        </p:attrNameLst>
                                      </p:cBhvr>
                                      <p:tavLst>
                                        <p:tav tm="0">
                                          <p:val>
                                            <p:fltVal val="0"/>
                                          </p:val>
                                        </p:tav>
                                        <p:tav tm="100000">
                                          <p:val>
                                            <p:strVal val="#ppt_h"/>
                                          </p:val>
                                        </p:tav>
                                      </p:tavLst>
                                    </p:anim>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galande: Thank You For Your Attention An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72" y="790222"/>
            <a:ext cx="7192807" cy="47864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29956" y="5576711"/>
            <a:ext cx="6547693" cy="923330"/>
          </a:xfrm>
          <a:prstGeom prst="rect">
            <a:avLst/>
          </a:prstGeom>
          <a:noFill/>
        </p:spPr>
        <p:txBody>
          <a:bodyPr wrap="square" lIns="91440" tIns="45720" rIns="91440" bIns="45720">
            <a:spAutoFit/>
          </a:bodyPr>
          <a:lstStyle/>
          <a:p>
            <a:pPr algn="ctr"/>
            <a:r>
              <a:rPr lang="en-US" sz="5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hiller" panose="04020404031007020602" pitchFamily="82" charset="0"/>
              </a:rPr>
              <a:t>LOUKAS MICHAEL</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hiller" panose="04020404031007020602" pitchFamily="82" charset="0"/>
            </a:endParaRPr>
          </a:p>
        </p:txBody>
      </p:sp>
    </p:spTree>
    <p:extLst>
      <p:ext uri="{BB962C8B-B14F-4D97-AF65-F5344CB8AC3E}">
        <p14:creationId xmlns:p14="http://schemas.microsoft.com/office/powerpoint/2010/main" val="33087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
  <TotalTime>322</TotalTime>
  <Words>163</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Cambria</vt:lpstr>
      <vt:lpstr>Chiller</vt:lpstr>
      <vt:lpstr>Colonna MT</vt:lpstr>
      <vt:lpstr>Rockwell</vt:lpstr>
      <vt:lpstr>Rockwell Condensed</vt:lpstr>
      <vt:lpstr>Wingdings</vt:lpstr>
      <vt:lpstr>Wood Type</vt:lpstr>
      <vt:lpstr>PowerPoint Presentation</vt:lpstr>
      <vt:lpstr>EASTER TRADITIONS &amp; CUSTOMS OF CYPRUS</vt:lpstr>
      <vt:lpstr>“Megali paraskevi” – great or good friday</vt:lpstr>
      <vt:lpstr>Megalo savvato – holy saturday</vt:lpstr>
      <vt:lpstr>“LAMPRATZIA”- bonfire</vt:lpstr>
      <vt:lpstr>EASTER SUNDAY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28</cp:revision>
  <dcterms:created xsi:type="dcterms:W3CDTF">2021-03-07T09:09:08Z</dcterms:created>
  <dcterms:modified xsi:type="dcterms:W3CDTF">2021-03-08T12:24:09Z</dcterms:modified>
</cp:coreProperties>
</file>