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70" r:id="rId3"/>
    <p:sldId id="271" r:id="rId4"/>
    <p:sldId id="256" r:id="rId5"/>
    <p:sldId id="257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1" autoAdjust="0"/>
  </p:normalViewPr>
  <p:slideViewPr>
    <p:cSldViewPr snapToGrid="0">
      <p:cViewPr varScale="1">
        <p:scale>
          <a:sx n="79" d="100"/>
          <a:sy n="79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69357-5FA1-4377-832E-13AA78E7C8DD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C64B7-1458-49A8-B75F-0BEE9DEFC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64B7-1458-49A8-B75F-0BEE9DEFC9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C64B7-1458-49A8-B75F-0BEE9DEFC9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3CB841-B662-4834-2972-38A754BEF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5FFCE40-358C-9414-B5E2-CEE0C484B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9650B31-770F-7078-EAB6-4857D1CD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5BF3-C223-4000-9BA2-63AEB44F5A4A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87A0C4C-31D9-1343-5423-9F105135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77B7115-05F4-8220-0290-E1E51C00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51B-56E2-4CA2-9494-D47E3C84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2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EF05621-0551-1180-85F1-180993A1C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3C310A87-B153-C86E-0ADA-9394C815A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E962B4D-DCF1-7A15-8B66-65CE59C3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5BF3-C223-4000-9BA2-63AEB44F5A4A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113A79F-0574-6116-2B2B-0B084124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AF2560E-3CA4-3A18-C459-96CF9644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51B-56E2-4CA2-9494-D47E3C84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9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A104A4E5-AF08-F35C-5249-E36ABA18E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3272567D-FB4D-D523-14DD-98D0BE1C9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985CD7F-33C3-17AE-6DC0-3472E0D1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5BF3-C223-4000-9BA2-63AEB44F5A4A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B88C35E-950A-51BA-C699-8D64F45F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F739003-13CC-78E0-BABD-2011D7FD4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51B-56E2-4CA2-9494-D47E3C84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87D7162-365C-777B-F155-1268B7DE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280C118-AEBC-BEEB-BB51-03BD53B38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C13280F-89BC-9B60-362C-BDDD777A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5BF3-C223-4000-9BA2-63AEB44F5A4A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B115238-3C0D-6B0D-2350-9AD39FA7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2288596-D4F6-B7F7-C365-DD4CDBC3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51B-56E2-4CA2-9494-D47E3C84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0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E08C675-FA57-B15C-AC58-716145202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0720CBA-335A-5B7D-9F52-D0E76E367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8C69C54-9CA2-E447-EF51-2DEBA2027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5BF3-C223-4000-9BA2-63AEB44F5A4A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942BB8B-1C9D-B38A-7417-13591DEE9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17597BF2-07B7-E501-7B56-1C119856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51B-56E2-4CA2-9494-D47E3C84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6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E979722-9DD3-36D6-2795-906A32AED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A46D7E6-9F71-72FC-CFDD-489798C1E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5A86534-068A-FFC1-729B-51E19D489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C5D26C09-729D-4BD8-EC7B-71D8ACDC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5BF3-C223-4000-9BA2-63AEB44F5A4A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753DB292-68D7-D72F-C9D3-E3B157DF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5204CFCD-D740-EF1D-5C11-46FA2B3C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51B-56E2-4CA2-9494-D47E3C84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3146A72-D76C-417F-67EB-FC0715C3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6AE432A-97B7-E149-61D8-7B12B354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F3C3952-DDE5-EAB8-D390-2A22D4F11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8FB50F96-4848-A236-0AC3-3A73E2CC2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A98C80A9-154B-AE5B-20C0-7A8317158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1F9FA2F6-864A-8C10-9D38-0CB6198C2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5BF3-C223-4000-9BA2-63AEB44F5A4A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BE8CAE69-57DD-E70C-5178-6B5CE213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CF762ED3-3AE7-CF9B-3C74-D57967F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51B-56E2-4CA2-9494-D47E3C84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7C36988-F529-3F16-2789-A77C8486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C599DF50-D017-FBD8-F078-E83156AA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5BF3-C223-4000-9BA2-63AEB44F5A4A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34C78E98-05C5-A79D-A3EE-EC410518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B4CF776A-55E5-9564-837D-ACC4CE17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51B-56E2-4CA2-9494-D47E3C84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2ABFA800-B1CB-C6D2-CDA1-2FC988F1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5BF3-C223-4000-9BA2-63AEB44F5A4A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3893A616-5C15-6E23-3461-6BD2A09D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D85D862C-DC76-E9A8-B33D-80BB9EA7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51B-56E2-4CA2-9494-D47E3C84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06C08FE-28DE-4449-FE19-B174BF02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0B981F0-9407-6249-A671-CCCEF28A7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10E0DB7-990C-98AB-A1E5-E203A2B66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EB34EE1-034A-8DCC-0E8D-9E517C0A9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5BF3-C223-4000-9BA2-63AEB44F5A4A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97AC652-EBA1-C5C7-E0B4-4D291875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AC14C0FA-08D0-2BFE-35D0-803241E9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51B-56E2-4CA2-9494-D47E3C84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5F6833C-23FC-DEF9-8E10-330D79FA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B7DA44F9-911E-A352-967C-77E49092F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59BB3AB-7505-BA80-1BBA-D201F0AA6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0D7DA46-8140-1A89-135B-94E8215D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5BF3-C223-4000-9BA2-63AEB44F5A4A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A800C3A-4A93-6B13-1F01-53AF3EFA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555AAC1-3751-9789-BA3E-3AFB53C2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451B-56E2-4CA2-9494-D47E3C84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2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F51A0488-359C-940A-BAE1-0DDF9CC3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889B5CA-3601-7435-4C0F-6A9E3113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E9F2C97-282F-F606-7487-9A8F96716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5BF3-C223-4000-9BA2-63AEB44F5A4A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B40F9B8-67D1-3445-E1ED-A5B7BD100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D13B2E0-E176-7641-35A1-5065318BC5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451B-56E2-4CA2-9494-D47E3C841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5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oogle Shape;87;p1">
            <a:extLst>
              <a:ext uri="{FF2B5EF4-FFF2-40B4-BE49-F238E27FC236}">
                <a16:creationId xmlns:a16="http://schemas.microsoft.com/office/drawing/2014/main" id="{DE9BEB6C-508F-45D3-B9CC-C5C807246F03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4014787" y="434818"/>
            <a:ext cx="4162425" cy="4010025"/>
          </a:xfrm>
          <a:prstGeom prst="rect">
            <a:avLst/>
          </a:prstGeom>
        </p:spPr>
      </p:pic>
      <p:pic>
        <p:nvPicPr>
          <p:cNvPr id="4" name="Google Shape;86;p1">
            <a:extLst>
              <a:ext uri="{FF2B5EF4-FFF2-40B4-BE49-F238E27FC236}">
                <a16:creationId xmlns:a16="http://schemas.microsoft.com/office/drawing/2014/main" id="{4DD8DCAF-462B-4CDA-B3A6-49815E81F694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9766570" y="5739908"/>
            <a:ext cx="2034702" cy="746092"/>
          </a:xfrm>
          <a:prstGeom prst="rect">
            <a:avLst/>
          </a:prstGeom>
        </p:spPr>
      </p:pic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1C775A42-6BD3-4B85-BFCB-7F48A3F6B09A}"/>
              </a:ext>
            </a:extLst>
          </p:cNvPr>
          <p:cNvPicPr preferRelativeResize="0"/>
          <p:nvPr/>
        </p:nvPicPr>
        <p:blipFill rotWithShape="1">
          <a:blip r:embed="rId4"/>
          <a:stretch/>
        </p:blipFill>
        <p:spPr>
          <a:xfrm>
            <a:off x="4697890" y="5690680"/>
            <a:ext cx="2976698" cy="582816"/>
          </a:xfrm>
          <a:prstGeom prst="rect">
            <a:avLst/>
          </a:prstGeom>
        </p:spPr>
      </p:pic>
      <p:sp>
        <p:nvSpPr>
          <p:cNvPr id="7" name="Google Shape;84;p1">
            <a:extLst>
              <a:ext uri="{FF2B5EF4-FFF2-40B4-BE49-F238E27FC236}">
                <a16:creationId xmlns:a16="http://schemas.microsoft.com/office/drawing/2014/main" id="{38702F36-AFAB-4366-BE3B-78F5042C477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8200" y="5529885"/>
            <a:ext cx="7719381" cy="95611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marL="0" lvl="0" indent="0" algn="l"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FOLK MEDICINE</a:t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Lithuania</a:t>
            </a:r>
          </a:p>
        </p:txBody>
      </p:sp>
    </p:spTree>
    <p:extLst>
      <p:ext uri="{BB962C8B-B14F-4D97-AF65-F5344CB8AC3E}">
        <p14:creationId xmlns:p14="http://schemas.microsoft.com/office/powerpoint/2010/main" val="185587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lt-LT" dirty="0" err="1"/>
              <a:t>Ginger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Traditional</a:t>
            </a:r>
            <a:r>
              <a:rPr lang="lt-LT" dirty="0"/>
              <a:t> </a:t>
            </a:r>
            <a:r>
              <a:rPr lang="lt-LT" dirty="0" err="1"/>
              <a:t>medicine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500"/>
              <a:t>Ginger </a:t>
            </a:r>
            <a:r>
              <a:rPr lang="lt-LT" sz="1500"/>
              <a:t>is </a:t>
            </a:r>
            <a:r>
              <a:rPr lang="en-US" sz="1500"/>
              <a:t>use</a:t>
            </a:r>
            <a:r>
              <a:rPr lang="lt-LT" sz="1500"/>
              <a:t>d</a:t>
            </a:r>
            <a:r>
              <a:rPr lang="en-US" sz="1500"/>
              <a:t> in various forms of traditional/alternative medicine. </a:t>
            </a:r>
            <a:endParaRPr lang="lt-LT" sz="1500"/>
          </a:p>
          <a:p>
            <a:r>
              <a:rPr lang="en-US" sz="1500"/>
              <a:t>Ginger </a:t>
            </a:r>
            <a:r>
              <a:rPr lang="lt-LT" sz="1500"/>
              <a:t>c</a:t>
            </a:r>
            <a:r>
              <a:rPr lang="en-US" sz="1500"/>
              <a:t>an</a:t>
            </a:r>
            <a:r>
              <a:rPr lang="lt-LT" sz="1500"/>
              <a:t>:</a:t>
            </a:r>
          </a:p>
          <a:p>
            <a:pPr marL="342900" indent="-342900"/>
            <a:r>
              <a:rPr lang="en-US" sz="1500"/>
              <a:t>Treat </a:t>
            </a:r>
            <a:r>
              <a:rPr lang="lt-LT" sz="1500"/>
              <a:t>m</a:t>
            </a:r>
            <a:r>
              <a:rPr lang="en-US" sz="1500"/>
              <a:t>any </a:t>
            </a:r>
            <a:r>
              <a:rPr lang="lt-LT" sz="1500"/>
              <a:t>f</a:t>
            </a:r>
            <a:r>
              <a:rPr lang="en-US" sz="1500"/>
              <a:t>orms of </a:t>
            </a:r>
            <a:r>
              <a:rPr lang="lt-LT" sz="1500"/>
              <a:t>n</a:t>
            </a:r>
            <a:r>
              <a:rPr lang="en-US" sz="1500"/>
              <a:t>ausea, </a:t>
            </a:r>
            <a:r>
              <a:rPr lang="lt-LT" sz="1500"/>
              <a:t>e</a:t>
            </a:r>
            <a:r>
              <a:rPr lang="en-US" sz="1500"/>
              <a:t>specially</a:t>
            </a:r>
            <a:r>
              <a:rPr lang="lt-LT" sz="1500"/>
              <a:t> m</a:t>
            </a:r>
            <a:r>
              <a:rPr lang="en-US" sz="1500"/>
              <a:t>orning </a:t>
            </a:r>
            <a:r>
              <a:rPr lang="lt-LT" sz="1500"/>
              <a:t>s</a:t>
            </a:r>
            <a:r>
              <a:rPr lang="en-US" sz="1500"/>
              <a:t>ickness</a:t>
            </a:r>
            <a:r>
              <a:rPr lang="lt-LT" sz="1500"/>
              <a:t>.</a:t>
            </a:r>
          </a:p>
          <a:p>
            <a:pPr marL="342900" indent="-342900"/>
            <a:r>
              <a:rPr lang="lt-LT" sz="1500"/>
              <a:t>Help</a:t>
            </a:r>
            <a:r>
              <a:rPr lang="en-US" sz="1500"/>
              <a:t> </a:t>
            </a:r>
            <a:r>
              <a:rPr lang="lt-LT" sz="1500"/>
              <a:t>r</a:t>
            </a:r>
            <a:r>
              <a:rPr lang="en-US" sz="1500"/>
              <a:t>educe </a:t>
            </a:r>
            <a:r>
              <a:rPr lang="lt-LT" sz="1500"/>
              <a:t>m</a:t>
            </a:r>
            <a:r>
              <a:rPr lang="en-US" sz="1500"/>
              <a:t>uscle </a:t>
            </a:r>
            <a:r>
              <a:rPr lang="lt-LT" sz="1500"/>
              <a:t>p</a:t>
            </a:r>
            <a:r>
              <a:rPr lang="en-US" sz="1500"/>
              <a:t>ain and </a:t>
            </a:r>
            <a:r>
              <a:rPr lang="lt-LT" sz="1500"/>
              <a:t>s</a:t>
            </a:r>
            <a:r>
              <a:rPr lang="en-US" sz="1500"/>
              <a:t>oreness</a:t>
            </a:r>
            <a:endParaRPr lang="lt-LT" sz="1500"/>
          </a:p>
          <a:p>
            <a:pPr marL="342900" indent="-342900"/>
            <a:r>
              <a:rPr lang="en-US" sz="1500"/>
              <a:t>Drastically </a:t>
            </a:r>
            <a:r>
              <a:rPr lang="lt-LT" sz="1500"/>
              <a:t>l</a:t>
            </a:r>
            <a:r>
              <a:rPr lang="en-US" sz="1500"/>
              <a:t>ower </a:t>
            </a:r>
            <a:r>
              <a:rPr lang="lt-LT" sz="1500"/>
              <a:t>b</a:t>
            </a:r>
            <a:r>
              <a:rPr lang="en-US" sz="1500"/>
              <a:t>lood </a:t>
            </a:r>
            <a:r>
              <a:rPr lang="lt-LT" sz="1500"/>
              <a:t>s</a:t>
            </a:r>
            <a:r>
              <a:rPr lang="en-US" sz="1500"/>
              <a:t>ugars</a:t>
            </a:r>
            <a:endParaRPr lang="lt-LT" sz="1500"/>
          </a:p>
          <a:p>
            <a:pPr marL="342900" indent="-342900"/>
            <a:r>
              <a:rPr lang="en-US" sz="1500"/>
              <a:t>Help </a:t>
            </a:r>
            <a:r>
              <a:rPr lang="lt-LT" sz="1500"/>
              <a:t>t</a:t>
            </a:r>
            <a:r>
              <a:rPr lang="en-US" sz="1500"/>
              <a:t>reat</a:t>
            </a:r>
            <a:r>
              <a:rPr lang="lt-LT" sz="1500"/>
              <a:t> </a:t>
            </a:r>
            <a:r>
              <a:rPr lang="en-US" sz="1500"/>
              <a:t> </a:t>
            </a:r>
            <a:r>
              <a:rPr lang="lt-LT" sz="1500"/>
              <a:t>i</a:t>
            </a:r>
            <a:r>
              <a:rPr lang="en-US" sz="1500"/>
              <a:t>ndigestion</a:t>
            </a:r>
            <a:endParaRPr lang="lt-LT" sz="1500"/>
          </a:p>
          <a:p>
            <a:pPr marL="342900" indent="-342900"/>
            <a:r>
              <a:rPr lang="en-US" sz="1500"/>
              <a:t>Lower </a:t>
            </a:r>
            <a:r>
              <a:rPr lang="lt-LT" sz="1500"/>
              <a:t>c</a:t>
            </a:r>
            <a:r>
              <a:rPr lang="en-US" sz="1500"/>
              <a:t>holesterol </a:t>
            </a:r>
            <a:r>
              <a:rPr lang="lt-LT" sz="1500"/>
              <a:t>l</a:t>
            </a:r>
            <a:r>
              <a:rPr lang="en-US" sz="1500"/>
              <a:t>evels</a:t>
            </a:r>
            <a:endParaRPr lang="lt-LT" sz="1500"/>
          </a:p>
          <a:p>
            <a:pPr marL="342900" indent="-342900"/>
            <a:r>
              <a:rPr lang="en-US" sz="1500"/>
              <a:t>Help </a:t>
            </a:r>
            <a:r>
              <a:rPr lang="lt-LT" sz="1500"/>
              <a:t>p</a:t>
            </a:r>
            <a:r>
              <a:rPr lang="en-US" sz="1500"/>
              <a:t>revent Cancer</a:t>
            </a:r>
            <a:endParaRPr lang="lt-LT" sz="1500"/>
          </a:p>
          <a:p>
            <a:pPr marL="342900" indent="-342900"/>
            <a:r>
              <a:rPr lang="en-US" sz="1500"/>
              <a:t>Help </a:t>
            </a:r>
            <a:r>
              <a:rPr lang="lt-LT" sz="1500"/>
              <a:t>f</a:t>
            </a:r>
            <a:r>
              <a:rPr lang="en-US" sz="1500"/>
              <a:t>ight </a:t>
            </a:r>
            <a:r>
              <a:rPr lang="lt-LT" sz="1500"/>
              <a:t>i</a:t>
            </a:r>
            <a:r>
              <a:rPr lang="en-US" sz="1500"/>
              <a:t>nfections</a:t>
            </a:r>
            <a:endParaRPr lang="lt-LT" sz="1500"/>
          </a:p>
        </p:txBody>
      </p:sp>
      <p:sp>
        <p:nvSpPr>
          <p:cNvPr id="4103" name="Freeform: Shape 410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18" b="-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lt-LT" dirty="0" err="1"/>
              <a:t>Ginger</a:t>
            </a:r>
            <a:r>
              <a:rPr lang="lt-LT" dirty="0"/>
              <a:t> </a:t>
            </a:r>
            <a:r>
              <a:rPr lang="lt-LT" dirty="0" err="1"/>
              <a:t>root</a:t>
            </a:r>
            <a:r>
              <a:rPr lang="lt-LT" dirty="0"/>
              <a:t> </a:t>
            </a:r>
            <a:r>
              <a:rPr lang="lt-LT" dirty="0" err="1"/>
              <a:t>tea</a:t>
            </a:r>
            <a:endParaRPr lang="lt-LT" dirty="0"/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7" name="Oval 513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1" r="2" b="2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8" r="3" b="4270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lt-LT" sz="1800"/>
              <a:t>Ingredients:</a:t>
            </a:r>
          </a:p>
          <a:p>
            <a:pPr marL="342900" indent="-342900"/>
            <a:r>
              <a:rPr lang="lt-LT" sz="1800"/>
              <a:t>1</a:t>
            </a:r>
            <a:r>
              <a:rPr lang="en-US" sz="1800"/>
              <a:t> tablespoon</a:t>
            </a:r>
            <a:r>
              <a:rPr lang="lt-LT" sz="1800"/>
              <a:t> of</a:t>
            </a:r>
            <a:r>
              <a:rPr lang="en-US" sz="1800"/>
              <a:t> ginger root (fresh, raw, about 4 centimetres  of ginger root)</a:t>
            </a:r>
          </a:p>
          <a:p>
            <a:pPr marL="342900" indent="-342900"/>
            <a:r>
              <a:rPr lang="en-US" sz="1800"/>
              <a:t>1 cup</a:t>
            </a:r>
            <a:r>
              <a:rPr lang="lt-LT" sz="1800"/>
              <a:t> of</a:t>
            </a:r>
            <a:r>
              <a:rPr lang="en-US" sz="1800"/>
              <a:t> water</a:t>
            </a:r>
          </a:p>
          <a:p>
            <a:pPr marL="342900" indent="-342900"/>
            <a:r>
              <a:rPr lang="en-US" sz="1800"/>
              <a:t>1 to 2 tablespoons honey</a:t>
            </a:r>
          </a:p>
          <a:p>
            <a:pPr marL="342900" indent="-342900"/>
            <a:r>
              <a:rPr lang="en-US" sz="1800"/>
              <a:t>1</a:t>
            </a:r>
            <a:r>
              <a:rPr lang="lt-LT" sz="1800"/>
              <a:t> slice of lime (or 1 </a:t>
            </a:r>
            <a:r>
              <a:rPr lang="en-US" sz="1800"/>
              <a:t>tablespoon fresh lime juice)</a:t>
            </a:r>
            <a:endParaRPr lang="lt-LT" sz="1800"/>
          </a:p>
          <a:p>
            <a:pPr marL="342900" indent="-342900"/>
            <a:endParaRPr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>
            <a:normAutofit/>
          </a:bodyPr>
          <a:lstStyle/>
          <a:p>
            <a:r>
              <a:rPr lang="lt-LT" dirty="0" err="1"/>
              <a:t>Ginger</a:t>
            </a:r>
            <a:r>
              <a:rPr lang="lt-LT" dirty="0"/>
              <a:t> </a:t>
            </a:r>
            <a:r>
              <a:rPr lang="lt-LT" dirty="0" err="1"/>
              <a:t>root</a:t>
            </a:r>
            <a:r>
              <a:rPr lang="lt-LT" dirty="0"/>
              <a:t> </a:t>
            </a:r>
            <a:r>
              <a:rPr lang="lt-LT" dirty="0" err="1"/>
              <a:t>tea</a:t>
            </a:r>
            <a:endParaRPr lang="lt-LT" dirty="0"/>
          </a:p>
        </p:txBody>
      </p:sp>
      <p:sp>
        <p:nvSpPr>
          <p:cNvPr id="6156" name="Freeform: Shape 6155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8" name="Oval 6157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1" r="4671" b="4"/>
          <a:stretch/>
        </p:blipFill>
        <p:spPr bwMode="auto"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60" name="Freeform: Shape 6159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62" name="Oval 6161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13415" b="3"/>
          <a:stretch/>
        </p:blipFill>
        <p:spPr bwMode="auto"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r="14797" b="1"/>
          <a:stretch/>
        </p:blipFill>
        <p:spPr bwMode="auto"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971"/>
          <a:stretch/>
        </p:blipFill>
        <p:spPr bwMode="auto"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979313" y="2871982"/>
            <a:ext cx="4375579" cy="3100193"/>
          </a:xfrm>
        </p:spPr>
        <p:txBody>
          <a:bodyPr anchor="t">
            <a:normAutofit/>
          </a:bodyPr>
          <a:lstStyle/>
          <a:p>
            <a:r>
              <a:rPr lang="en-US" sz="1800"/>
              <a:t>Directions</a:t>
            </a:r>
            <a:r>
              <a:rPr lang="lt-LT" sz="1800"/>
              <a:t>:</a:t>
            </a:r>
          </a:p>
          <a:p>
            <a:pPr marL="342900" indent="-342900"/>
            <a:r>
              <a:rPr lang="en-US" sz="1800"/>
              <a:t>First, prepare the fresh ginger by peeling it and slicing it thinly to maximize the surface area. This will help you make a very flavorful ginger tea.</a:t>
            </a:r>
            <a:endParaRPr lang="lt-LT" sz="1800"/>
          </a:p>
          <a:p>
            <a:pPr marL="342900" indent="-342900"/>
            <a:r>
              <a:rPr lang="en-US" sz="1800"/>
              <a:t>Boil the ginger in water for at least 10 minutes. </a:t>
            </a:r>
            <a:endParaRPr lang="lt-LT" sz="1800"/>
          </a:p>
          <a:p>
            <a:pPr marL="342900" indent="-342900"/>
            <a:r>
              <a:rPr lang="en-US" sz="1800"/>
              <a:t>Remove it from the heat and add the lime juice and honey</a:t>
            </a:r>
            <a:r>
              <a:rPr lang="lt-LT" sz="1800"/>
              <a:t> </a:t>
            </a:r>
            <a:r>
              <a:rPr lang="en-US" sz="1800"/>
              <a:t>to taste and enjoy your ginger te</a:t>
            </a:r>
            <a:r>
              <a:rPr lang="lt-LT" sz="1800"/>
              <a:t>a</a:t>
            </a:r>
            <a:r>
              <a:rPr lang="en-US" sz="1800"/>
              <a:t>!</a:t>
            </a:r>
            <a:endParaRPr lang="lt-LT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Ginger candies</a:t>
            </a:r>
            <a:endParaRPr lang="lt-LT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3" r="3946" b="-1"/>
          <a:stretch/>
        </p:blipFill>
        <p:spPr bwMode="auto"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r>
              <a:rPr lang="lt-LT" sz="1400">
                <a:solidFill>
                  <a:schemeClr val="tx1">
                    <a:lumMod val="85000"/>
                    <a:lumOff val="15000"/>
                  </a:schemeClr>
                </a:solidFill>
              </a:rPr>
              <a:t>Ingredients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lt-LT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/>
            <a:r>
              <a:rPr lang="lt-LT" sz="1400">
                <a:solidFill>
                  <a:schemeClr val="tx1">
                    <a:lumMod val="85000"/>
                    <a:lumOff val="15000"/>
                  </a:schemeClr>
                </a:solidFill>
              </a:rPr>
              <a:t>Ginger</a:t>
            </a:r>
          </a:p>
          <a:p>
            <a:pPr marL="342900" indent="-342900"/>
            <a:r>
              <a:rPr lang="lt-LT" sz="1400">
                <a:solidFill>
                  <a:schemeClr val="tx1">
                    <a:lumMod val="85000"/>
                    <a:lumOff val="15000"/>
                  </a:schemeClr>
                </a:solidFill>
              </a:rPr>
              <a:t>Sugar</a:t>
            </a:r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/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3 cups of water</a:t>
            </a:r>
          </a:p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Directions</a:t>
            </a:r>
            <a:r>
              <a:rPr lang="lt-LT" sz="140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342900" indent="-342900"/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Peel the ginger root and slice into 1/2-cm thick slices </a:t>
            </a:r>
          </a:p>
          <a:p>
            <a:pPr marL="342900" indent="-342900"/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Place into a saucepan with the water and sugar and set over medium-high heat. Cover and cook for 35 minutes</a:t>
            </a:r>
          </a:p>
          <a:p>
            <a:pPr marL="342900" indent="-342900"/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Transfer the ginger to a colander to drain and toss the ginger slices in a bowl of sugar </a:t>
            </a:r>
          </a:p>
          <a:p>
            <a:pPr marL="342900" indent="-342900"/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Place the ginger slices on the cooling rack to sit overnight.</a:t>
            </a:r>
          </a:p>
          <a:p>
            <a:pPr marL="342900" indent="-342900"/>
            <a:endParaRPr lang="lt-LT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r="17475" b="-1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0802A92-BA05-E4A7-FD03-A20ACEA1E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5" y="224383"/>
            <a:ext cx="11965075" cy="6244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36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3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46BF274-E086-E936-C18F-94DCEFC67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466088"/>
            <a:ext cx="10905066" cy="3925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879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1203D-5B1F-45AB-8CD8-28A0F492B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351" y="433545"/>
            <a:ext cx="11139854" cy="930447"/>
          </a:xfrm>
        </p:spPr>
        <p:txBody>
          <a:bodyPr>
            <a:normAutofit/>
          </a:bodyPr>
          <a:lstStyle/>
          <a:p>
            <a:r>
              <a:rPr lang="lt-LT" sz="5400">
                <a:solidFill>
                  <a:srgbClr val="FFFFFF"/>
                </a:solidFill>
              </a:rPr>
              <a:t>Death cap</a:t>
            </a:r>
            <a:endParaRPr lang="en-GB" sz="540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A2F80CA-2526-48BA-ACBB-653F014CA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7" y="2426818"/>
            <a:ext cx="3997637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6FADC76-CA20-40EE-A6C7-6F95C241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46" y="2426818"/>
            <a:ext cx="4947570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2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1793900-90FA-49F2-B935-C199708F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149AD8-9332-4A50-B7BC-979EEBE3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0" y="411480"/>
            <a:ext cx="3319114" cy="1698432"/>
          </a:xfrm>
        </p:spPr>
        <p:txBody>
          <a:bodyPr>
            <a:normAutofit/>
          </a:bodyPr>
          <a:lstStyle/>
          <a:p>
            <a:pPr algn="ctr"/>
            <a:r>
              <a:rPr lang="lt-LT" sz="2800"/>
              <a:t>Death cap</a:t>
            </a:r>
            <a:endParaRPr lang="en-GB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9722E-1333-4F32-A10C-BF5081C8E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4" r="1535"/>
          <a:stretch/>
        </p:blipFill>
        <p:spPr>
          <a:xfrm>
            <a:off x="4381498" y="10"/>
            <a:ext cx="4394336" cy="2509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B1755-5F25-453C-B6BD-47D09F410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15" r="2834" b="-1"/>
          <a:stretch/>
        </p:blipFill>
        <p:spPr>
          <a:xfrm>
            <a:off x="-1" y="2509525"/>
            <a:ext cx="4381499" cy="4348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081821-E453-4DED-900B-AA8AEEFF48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804" b="-1"/>
          <a:stretch/>
        </p:blipFill>
        <p:spPr>
          <a:xfrm>
            <a:off x="8807838" y="-2"/>
            <a:ext cx="3384162" cy="255343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CDF4EC-7B47-436E-927B-57540425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89421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273D9E-5BEA-459A-918F-AF5ACA258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20494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E105B-BD6D-4D47-ACF5-76E559CD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698" y="3037490"/>
            <a:ext cx="3452345" cy="3011213"/>
          </a:xfrm>
        </p:spPr>
        <p:txBody>
          <a:bodyPr anchor="ctr">
            <a:normAutofit/>
          </a:bodyPr>
          <a:lstStyle/>
          <a:p>
            <a:r>
              <a:rPr lang="lt-LT" sz="1600"/>
              <a:t>Death cap </a:t>
            </a:r>
            <a:r>
              <a:rPr lang="en-GB" sz="1600"/>
              <a:t>is a deadly poisonous fungus</a:t>
            </a:r>
            <a:r>
              <a:rPr lang="lt-LT" sz="1600"/>
              <a:t>. </a:t>
            </a:r>
          </a:p>
          <a:p>
            <a:r>
              <a:rPr lang="lt-LT" sz="1600"/>
              <a:t>Death cap is w</a:t>
            </a:r>
            <a:r>
              <a:rPr lang="en-GB" sz="1600"/>
              <a:t>idely distributed across Europe</a:t>
            </a:r>
            <a:r>
              <a:rPr lang="lt-LT" sz="1600"/>
              <a:t>.</a:t>
            </a:r>
            <a:r>
              <a:rPr lang="en-GB" sz="1600"/>
              <a:t> </a:t>
            </a:r>
            <a:endParaRPr lang="lt-LT" sz="1600"/>
          </a:p>
          <a:p>
            <a:r>
              <a:rPr lang="lt-LT" sz="1600"/>
              <a:t>It </a:t>
            </a:r>
            <a:r>
              <a:rPr lang="en-GB" sz="1600"/>
              <a:t>appear in summer and autumn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224A6-2581-494A-ACBE-B6616440C1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84" r="22373" b="2"/>
          <a:stretch/>
        </p:blipFill>
        <p:spPr>
          <a:xfrm>
            <a:off x="8775834" y="2553429"/>
            <a:ext cx="3416166" cy="430457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DFA5EF5-56B1-49EE-B0BB-69B6399FA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46833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C42E-3231-4E11-90B7-3DCAE692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lt-LT" dirty="0"/>
              <a:t>The </a:t>
            </a:r>
            <a:r>
              <a:rPr lang="lt-LT" dirty="0" err="1"/>
              <a:t>recipe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death</a:t>
            </a:r>
            <a:br>
              <a:rPr lang="lt-LT" dirty="0"/>
            </a:br>
            <a:r>
              <a:rPr lang="lt-LT" dirty="0"/>
              <a:t> cap </a:t>
            </a:r>
            <a:r>
              <a:rPr lang="lt-LT" dirty="0" err="1"/>
              <a:t>medications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13059-727F-4017-8983-E1F5A9959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r>
              <a:rPr lang="lt-LT" sz="1800"/>
              <a:t>3 hats (upper parts) of a death cap</a:t>
            </a:r>
          </a:p>
          <a:p>
            <a:r>
              <a:rPr lang="lt-LT" sz="1800"/>
              <a:t>Vodka </a:t>
            </a:r>
          </a:p>
          <a:p>
            <a:endParaRPr lang="lt-LT" sz="1800"/>
          </a:p>
          <a:p>
            <a:pPr marL="0" indent="0">
              <a:buNone/>
            </a:pPr>
            <a:r>
              <a:rPr lang="en-GB" sz="1800"/>
              <a:t>You have to put the hats in a jar and pour</a:t>
            </a:r>
            <a:endParaRPr lang="lt-LT" sz="1800"/>
          </a:p>
          <a:p>
            <a:pPr marL="0" indent="0">
              <a:buNone/>
            </a:pPr>
            <a:r>
              <a:rPr lang="en-GB" sz="1800"/>
              <a:t> enough vodka, until the hats will be submerged.</a:t>
            </a:r>
            <a:endParaRPr lang="lt-LT" sz="1800"/>
          </a:p>
          <a:p>
            <a:pPr marL="0" indent="0">
              <a:buNone/>
            </a:pPr>
            <a:r>
              <a:rPr lang="en-GB" sz="1800"/>
              <a:t>Then you have to leave it for 3 months</a:t>
            </a:r>
            <a:r>
              <a:rPr lang="lt-LT" sz="1800"/>
              <a:t> in a dark place.</a:t>
            </a:r>
            <a:r>
              <a:rPr lang="en-GB" sz="1800"/>
              <a:t> </a:t>
            </a:r>
            <a:endParaRPr lang="lt-LT" sz="18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1B852-8645-44F7-83B9-383266562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E0CAF-983A-4566-BF67-1B2EDAE7AD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6" r="4736" b="1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930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veikslėlis, kuriame yra puodelis, maistas, sriuba, gėrimas&#10;&#10;Automatiškai sugeneruotas aprašymas">
            <a:extLst>
              <a:ext uri="{FF2B5EF4-FFF2-40B4-BE49-F238E27FC236}">
                <a16:creationId xmlns:a16="http://schemas.microsoft.com/office/drawing/2014/main" id="{E41D5BBA-58F2-4C15-B0ED-FB7256407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7" r="7722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5FC950-7741-45F7-BC7D-9294A962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GB" dirty="0"/>
              <a:t>The recipe of death</a:t>
            </a:r>
            <a:br>
              <a:rPr lang="en-GB" dirty="0"/>
            </a:br>
            <a:r>
              <a:rPr lang="en-GB" dirty="0"/>
              <a:t> cap medications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80F5F-15C0-4849-9B85-F20289D99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/>
              <a:t>You have to eat one teaspoon on an empty</a:t>
            </a:r>
            <a:endParaRPr lang="lt-LT" sz="1800"/>
          </a:p>
          <a:p>
            <a:pPr marL="0" indent="0">
              <a:buNone/>
            </a:pPr>
            <a:r>
              <a:rPr lang="en-GB" sz="1800"/>
              <a:t> stomach  for 10 days, then have a 10 day break</a:t>
            </a:r>
            <a:r>
              <a:rPr lang="lt-LT" sz="1800"/>
              <a:t>.</a:t>
            </a:r>
          </a:p>
          <a:p>
            <a:pPr marL="0" indent="0">
              <a:buNone/>
            </a:pPr>
            <a:endParaRPr lang="lt-LT" sz="1800"/>
          </a:p>
          <a:p>
            <a:pPr marL="0" indent="0">
              <a:buNone/>
            </a:pPr>
            <a:r>
              <a:rPr lang="en-GB" sz="1800"/>
              <a:t>People can do it just one time a year.</a:t>
            </a:r>
          </a:p>
          <a:p>
            <a:endParaRPr lang="en-GB" sz="1800"/>
          </a:p>
          <a:p>
            <a:pPr marL="0" indent="0">
              <a:buNone/>
            </a:pPr>
            <a:endParaRPr lang="lt-LT" sz="1800"/>
          </a:p>
          <a:p>
            <a:pPr marL="0" indent="0">
              <a:buNone/>
            </a:pPr>
            <a:r>
              <a:rPr lang="en-GB" sz="1800"/>
              <a:t>This recipe keeps our immune system safe from tumers.</a:t>
            </a:r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273144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>
            <a:normAutofit/>
          </a:bodyPr>
          <a:lstStyle/>
          <a:p>
            <a:r>
              <a:rPr lang="lt-LT" sz="2800"/>
              <a:t>GINGER</a:t>
            </a:r>
            <a:br>
              <a:rPr lang="lt-LT" sz="2800"/>
            </a:br>
            <a:br>
              <a:rPr lang="lt-LT" sz="2800"/>
            </a:br>
            <a:r>
              <a:rPr lang="lt-LT" sz="2800" err="1"/>
              <a:t>What</a:t>
            </a:r>
            <a:r>
              <a:rPr lang="lt-LT" sz="2800"/>
              <a:t> </a:t>
            </a:r>
            <a:r>
              <a:rPr lang="lt-LT" sz="2800" err="1"/>
              <a:t>is</a:t>
            </a:r>
            <a:r>
              <a:rPr lang="lt-LT" sz="2800"/>
              <a:t> </a:t>
            </a:r>
            <a:r>
              <a:rPr lang="lt-LT" sz="2800" err="1"/>
              <a:t>ginger</a:t>
            </a:r>
            <a:r>
              <a:rPr lang="lt-LT" sz="2800"/>
              <a:t>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lt-LT" sz="1800"/>
              <a:t>Ginger – is a flowering plant which</a:t>
            </a:r>
            <a:r>
              <a:rPr lang="en-US" sz="1800"/>
              <a:t> root is widely used</a:t>
            </a:r>
            <a:r>
              <a:rPr lang="lt-LT" sz="1800"/>
              <a:t> </a:t>
            </a:r>
            <a:r>
              <a:rPr lang="en-US" sz="1800"/>
              <a:t>as a spice and a folk medicine.</a:t>
            </a:r>
            <a:r>
              <a:rPr lang="lt-LT" sz="1800"/>
              <a:t> </a:t>
            </a:r>
            <a:r>
              <a:rPr lang="en-US" sz="1800"/>
              <a:t>Ginger is among the healthiest (and most delicious) spices on the plane</a:t>
            </a:r>
            <a:r>
              <a:rPr lang="lt-LT" sz="1800"/>
              <a:t>t. </a:t>
            </a:r>
            <a:r>
              <a:rPr lang="en-US" sz="1800"/>
              <a:t>Although ginger originated in South Asia, it is widely used in Lithuania.</a:t>
            </a:r>
            <a:r>
              <a:rPr lang="lt-LT" sz="1800"/>
              <a:t> Some people are even growing it indoors.</a:t>
            </a:r>
          </a:p>
          <a:p>
            <a:endParaRPr lang="lt-LT" sz="1800"/>
          </a:p>
          <a:p>
            <a:endParaRPr lang="lt-LT" sz="1800"/>
          </a:p>
          <a:p>
            <a:endParaRPr lang="lt-LT" sz="1800"/>
          </a:p>
          <a:p>
            <a:endParaRPr lang="lt-LT" sz="1800"/>
          </a:p>
        </p:txBody>
      </p:sp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" r="-2" b="-2"/>
          <a:stretch/>
        </p:blipFill>
        <p:spPr bwMode="auto">
          <a:xfrm>
            <a:off x="6167846" y="10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81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Rectangle 308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r="-1" b="-1"/>
          <a:stretch/>
        </p:blipFill>
        <p:spPr bwMode="auto">
          <a:xfrm>
            <a:off x="641276" y="643467"/>
            <a:ext cx="4013020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r="-1" b="6791"/>
          <a:stretch/>
        </p:blipFill>
        <p:spPr bwMode="auto">
          <a:xfrm>
            <a:off x="643467" y="3509433"/>
            <a:ext cx="4010830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4" r="-1" b="7858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458</Words>
  <Application>Microsoft Office PowerPoint</Application>
  <PresentationFormat>Plačiaekranė</PresentationFormat>
  <Paragraphs>58</Paragraphs>
  <Slides>13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„Office“ tema</vt:lpstr>
      <vt:lpstr>FOLK MEDICINE Lithuania</vt:lpstr>
      <vt:lpstr>„PowerPoint“ pateiktis</vt:lpstr>
      <vt:lpstr>„PowerPoint“ pateiktis</vt:lpstr>
      <vt:lpstr>Death cap</vt:lpstr>
      <vt:lpstr>Death cap</vt:lpstr>
      <vt:lpstr>The recipe of death  cap medications</vt:lpstr>
      <vt:lpstr>The recipe of death  cap medications</vt:lpstr>
      <vt:lpstr>GINGER  What is ginger?</vt:lpstr>
      <vt:lpstr>„PowerPoint“ pateiktis</vt:lpstr>
      <vt:lpstr>Ginger in Traditional medicine</vt:lpstr>
      <vt:lpstr>Ginger root tea</vt:lpstr>
      <vt:lpstr>Ginger root tea</vt:lpstr>
      <vt:lpstr>Ginger candies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 MEDICINE Lithuania</dc:title>
  <dc:creator>Inga Žebrauskaitė</dc:creator>
  <cp:lastModifiedBy>Inga Žebrauskaitė</cp:lastModifiedBy>
  <cp:revision>5</cp:revision>
  <dcterms:created xsi:type="dcterms:W3CDTF">2022-08-06T12:11:41Z</dcterms:created>
  <dcterms:modified xsi:type="dcterms:W3CDTF">2022-08-06T12:25:51Z</dcterms:modified>
</cp:coreProperties>
</file>