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6" r:id="rId5"/>
    <p:sldId id="257" r:id="rId6"/>
    <p:sldId id="258" r:id="rId7"/>
    <p:sldId id="276" r:id="rId8"/>
    <p:sldId id="278" r:id="rId9"/>
    <p:sldId id="277" r:id="rId10"/>
    <p:sldId id="261"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4718"/>
  </p:normalViewPr>
  <p:slideViewPr>
    <p:cSldViewPr snapToGrid="0">
      <p:cViewPr varScale="1">
        <p:scale>
          <a:sx n="85" d="100"/>
          <a:sy n="85" d="100"/>
        </p:scale>
        <p:origin x="341" y="58"/>
      </p:cViewPr>
      <p:guideLst/>
    </p:cSldViewPr>
  </p:slideViewPr>
  <p:notesTextViewPr>
    <p:cViewPr>
      <p:scale>
        <a:sx n="1" d="1"/>
        <a:sy n="1" d="1"/>
      </p:scale>
      <p:origin x="0" y="0"/>
    </p:cViewPr>
  </p:notesTextViewPr>
  <p:sorterViewPr>
    <p:cViewPr>
      <p:scale>
        <a:sx n="126" d="100"/>
        <a:sy n="12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3/16/2022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5F02DCD1-2C6B-F948-9F72-3BB0CF3D512E}" type="datetime1">
              <a:rPr lang="en-US" smtClean="0"/>
              <a:pPr/>
              <a:t>3/16/2022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1583C39-01BF-7F43-854C-FBB4E9AB6B0C}" type="datetime1">
              <a:rPr lang="en-US" smtClean="0"/>
              <a:pPr/>
              <a:t>3/16/2022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4B103E64-1627-9140-8127-1849FED275E1}" type="datetime1">
              <a:rPr lang="en-US" smtClean="0"/>
              <a:pPr/>
              <a:t>3/16/2022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D9C8446-696E-6942-B6C8-CC9CAD0B34E0}" type="datetime1">
              <a:rPr lang="en-US" smtClean="0"/>
              <a:pPr/>
              <a:t>3/16/2022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F5592931-05C6-8543-8B6E-A8BD29BD5C2B}" type="datetime1">
              <a:rPr lang="en-US" smtClean="0"/>
              <a:pPr/>
              <a:t>3/16/2022</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7E7AB22C-8B7E-9B4A-8C65-396C3C874D86}" type="datetime1">
              <a:rPr lang="en-US" smtClean="0"/>
              <a:pPr/>
              <a:t>3/16/2022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CE9AC2A-20AD-8C48-B5EB-B5322BDBCDEE}" type="datetime1">
              <a:rPr lang="en-US" smtClean="0"/>
              <a:pPr/>
              <a:t>3/16/2022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4CF75428-5BE0-934D-BB71-675F8E23A386}" type="datetime1">
              <a:rPr lang="en-US" smtClean="0"/>
              <a:pPr/>
              <a:t>3/16/2022</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9A85C5CA-AE29-AB4C-8F85-0373C72001D8}" type="datetime1">
              <a:rPr lang="en-US" smtClean="0"/>
              <a:pPr/>
              <a:t>3/16/2022</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75594855-01E8-5A4B-B2B8-E2ECEF879100}" type="datetime1">
              <a:rPr lang="en-US" smtClean="0"/>
              <a:pPr/>
              <a:t>3/16/2022</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B562DF68-3089-814D-8A14-C651FE91885E}" type="datetime1">
              <a:rPr lang="en-US" smtClean="0"/>
              <a:pPr/>
              <a:t>3/16/2022</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66E344-0F68-4575-B2F0-08273CE74C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2164" y="3109989"/>
            <a:ext cx="5629836" cy="374801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a:extLst>
              <a:ext uri="{FF2B5EF4-FFF2-40B4-BE49-F238E27FC236}">
                <a16:creationId xmlns:a16="http://schemas.microsoft.com/office/drawing/2014/main" id="{9E33C166-B7A9-4709-86D2-0EC0F63935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26228"/>
            <a:ext cx="6228550" cy="3931772"/>
          </a:xfrm>
          <a:prstGeom prst="rect">
            <a:avLst/>
          </a:prstGeom>
          <a:noFill/>
          <a:ln>
            <a:noFill/>
          </a:ln>
          <a:effectLst>
            <a:glow rad="63500">
              <a:schemeClr val="accent1">
                <a:satMod val="175000"/>
                <a:alpha val="40000"/>
              </a:schemeClr>
            </a:glow>
          </a:effectLst>
        </p:spPr>
      </p:pic>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0" y="393563"/>
            <a:ext cx="9409471" cy="3083962"/>
          </a:xfrm>
        </p:spPr>
        <p:txBody>
          <a:bodyPr/>
          <a:lstStyle/>
          <a:p>
            <a:pPr marL="285750" indent="-285750">
              <a:buFont typeface="Wingdings" panose="05000000000000000000" pitchFamily="2" charset="2"/>
              <a:buChar char="v"/>
            </a:pPr>
            <a:r>
              <a:rPr lang="en-US" sz="2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custom of </a:t>
            </a:r>
            <a:r>
              <a:rPr lang="en-US" sz="2200" dirty="0">
                <a:latin typeface="Calibri" panose="020F0502020204030204" pitchFamily="34" charset="0"/>
              </a:rPr>
              <a:t>Kataklysmos, or the Flood Festival, takes place in Cyprus every year in June, 50 days after Orthodox Easter. The event takes place on the day that is known also as the day of the Holy Spirit, because it commemorates the descent of the Holy Spirit to the Apostles. In Cyprus, however, the celebrations are connected also to the ancient ceremonies organized in honor of Aphrodite and Adonis.</a:t>
            </a:r>
            <a:br>
              <a:rPr lang="en-US" sz="2400" dirty="0">
                <a:latin typeface="Calibri" panose="020F0502020204030204" pitchFamily="34" charset="0"/>
              </a:rPr>
            </a:br>
            <a:endParaRPr lang="en-US" sz="2200" dirty="0">
              <a:latin typeface="Calibri" panose="020F0502020204030204" pitchFamily="34" charset="0"/>
            </a:endParaRP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153322" y="236796"/>
            <a:ext cx="9500507" cy="806675"/>
          </a:xfrm>
        </p:spPr>
        <p:txBody>
          <a:bodyPr/>
          <a:lstStyle/>
          <a:p>
            <a:r>
              <a:rPr lang="en-US" b="1" u="sng" dirty="0">
                <a:solidFill>
                  <a:schemeClr val="accent5">
                    <a:lumMod val="75000"/>
                  </a:schemeClr>
                </a:solidFill>
                <a:latin typeface="Calibri" panose="020F0502020204030204" pitchFamily="34" charset="0"/>
                <a:ea typeface="Times New Roman" panose="02020603050405020304" pitchFamily="18" charset="0"/>
              </a:rPr>
              <a:t>Flood Festival</a:t>
            </a:r>
            <a:r>
              <a:rPr lang="en-US" sz="3200" b="1" u="sng" dirty="0">
                <a:solidFill>
                  <a:schemeClr val="accent5">
                    <a:lumMod val="75000"/>
                  </a:schemeClr>
                </a:solidFill>
                <a:effectLst/>
                <a:latin typeface="Calibri" panose="020F0502020204030204" pitchFamily="34" charset="0"/>
                <a:ea typeface="Times New Roman" panose="02020603050405020304" pitchFamily="18" charset="0"/>
              </a:rPr>
              <a:t> (</a:t>
            </a:r>
            <a:r>
              <a:rPr lang="en-US" b="1" u="sng" dirty="0">
                <a:solidFill>
                  <a:schemeClr val="accent5">
                    <a:lumMod val="75000"/>
                  </a:schemeClr>
                </a:solidFill>
                <a:latin typeface="Calibri" panose="020F0502020204030204" pitchFamily="34" charset="0"/>
                <a:ea typeface="Times New Roman" panose="02020603050405020304" pitchFamily="18" charset="0"/>
              </a:rPr>
              <a:t>K</a:t>
            </a:r>
            <a:r>
              <a:rPr lang="en-US" sz="3200" b="1" u="sng" dirty="0">
                <a:solidFill>
                  <a:schemeClr val="accent5">
                    <a:lumMod val="75000"/>
                  </a:schemeClr>
                </a:solidFill>
                <a:effectLst/>
                <a:latin typeface="Calibri" panose="020F0502020204030204" pitchFamily="34" charset="0"/>
                <a:ea typeface="Times New Roman" panose="02020603050405020304" pitchFamily="18" charset="0"/>
              </a:rPr>
              <a:t>ataklysmos ):</a:t>
            </a:r>
            <a:br>
              <a:rPr lang="en-US" sz="3200" b="1" u="sng" dirty="0">
                <a:solidFill>
                  <a:schemeClr val="accent5">
                    <a:lumMod val="75000"/>
                  </a:schemeClr>
                </a:solidFill>
                <a:effectLst/>
                <a:latin typeface="Calibri" panose="020F0502020204030204" pitchFamily="34" charset="0"/>
                <a:ea typeface="Times New Roman" panose="02020603050405020304" pitchFamily="18" charset="0"/>
              </a:rPr>
            </a:br>
            <a:r>
              <a:rPr lang="en-US" sz="3200" b="1" u="sng" dirty="0">
                <a:solidFill>
                  <a:schemeClr val="accent5">
                    <a:lumMod val="75000"/>
                  </a:schemeClr>
                </a:solidFill>
                <a:effectLst/>
                <a:latin typeface="Calibri" panose="020F0502020204030204" pitchFamily="34" charset="0"/>
                <a:ea typeface="Times New Roman" panose="02020603050405020304" pitchFamily="18" charset="0"/>
              </a:rPr>
              <a:t> The Cypriot customs and the water war</a:t>
            </a:r>
            <a:br>
              <a:rPr lang="en-GB" sz="3200" b="1" dirty="0">
                <a:effectLst/>
                <a:latin typeface="Times New Roman" panose="02020603050405020304" pitchFamily="18" charset="0"/>
                <a:ea typeface="Times New Roman" panose="02020603050405020304" pitchFamily="18" charset="0"/>
              </a:rPr>
            </a:b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25930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1"/>
            <a:ext cx="9779183" cy="1322294"/>
          </a:xfrm>
        </p:spPr>
        <p:txBody>
          <a:bodyPr/>
          <a:lstStyle/>
          <a:p>
            <a:r>
              <a:rPr lang="en-US" sz="4800" b="1" u="sng" dirty="0">
                <a:solidFill>
                  <a:schemeClr val="tx1">
                    <a:lumMod val="65000"/>
                    <a:lumOff val="3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The Christian tradition </a:t>
            </a:r>
            <a:r>
              <a:rPr lang="el-GR" sz="4800" b="1" u="sng" dirty="0">
                <a:solidFill>
                  <a:schemeClr val="tx1">
                    <a:lumMod val="65000"/>
                    <a:lumOff val="3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4800" b="1" u="sng" dirty="0" err="1">
                <a:solidFill>
                  <a:schemeClr val="tx1">
                    <a:lumMod val="65000"/>
                    <a:lumOff val="3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pentiko</a:t>
            </a:r>
            <a:r>
              <a:rPr lang="en-US" u="sng" dirty="0" err="1">
                <a:solidFill>
                  <a:schemeClr val="tx1">
                    <a:lumMod val="65000"/>
                    <a:lumOff val="3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s</a:t>
            </a:r>
            <a:r>
              <a:rPr lang="en-US" sz="4800" b="1" u="sng" dirty="0" err="1">
                <a:solidFill>
                  <a:schemeClr val="tx1">
                    <a:lumMod val="65000"/>
                    <a:lumOff val="3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ti</a:t>
            </a:r>
            <a:r>
              <a:rPr lang="en-US" sz="4800" b="1" u="sng" dirty="0">
                <a:solidFill>
                  <a:schemeClr val="tx1">
                    <a:lumMod val="65000"/>
                    <a:lumOff val="3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br>
              <a:rPr lang="en-GB" sz="4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4038600" y="1491481"/>
            <a:ext cx="7654413" cy="5895565"/>
          </a:xfrm>
        </p:spPr>
        <p:txBody>
          <a:bodyPr vert="horz" lIns="91440" tIns="45720" rIns="91440" bIns="45720" rtlCol="0" anchor="t">
            <a:normAutofit/>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According to the Christian tradition, when Christ was crucified, he descended to Hades, to bring His redemptive message to the dead of the ungrateful and dark underworld. Christ took pity on the imprisoned man and with His Resurrection freed the souls from the spidery and unsmiling world of decay, allowing them to move in the upper world, among the living, in the sunny creatures of God. For fifty days the souls are free, but on the fiftieth day after the Resurrection of Christ the souls return to their prison, to the black and dark world of the dead.</a:t>
            </a:r>
            <a:endParaRPr lang="en-GB" sz="21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5739303D-13C0-6A41-947A-F998CC47B32E}"/>
              </a:ext>
            </a:extLst>
          </p:cNvPr>
          <p:cNvSpPr>
            <a:spLocks noGrp="1"/>
          </p:cNvSpPr>
          <p:nvPr>
            <p:ph type="dt" sz="half" idx="2"/>
          </p:nvPr>
        </p:nvSpPr>
        <p:spPr>
          <a:xfrm>
            <a:off x="381000" y="6356350"/>
            <a:ext cx="2743200" cy="365125"/>
          </a:xfrm>
        </p:spPr>
        <p:txBody>
          <a:bodyPr/>
          <a:lstStyle/>
          <a:p>
            <a:fld id="{495D8227-9DE4-4D42-8C1B-E10C828BC634}" type="datetime1">
              <a:rPr lang="en-US" smtClean="0"/>
              <a:pPr/>
              <a:t>3/16/2022</a:t>
            </a:fld>
            <a:endParaRPr lang="en-US" dirty="0"/>
          </a:p>
        </p:txBody>
      </p:sp>
      <p:sp>
        <p:nvSpPr>
          <p:cNvPr id="5" name="Footer Placeholder 4">
            <a:extLst>
              <a:ext uri="{FF2B5EF4-FFF2-40B4-BE49-F238E27FC236}">
                <a16:creationId xmlns:a16="http://schemas.microsoft.com/office/drawing/2014/main" id="{6209FEB4-4C5C-EB43-9696-7B42453DB79B}"/>
              </a:ext>
            </a:extLst>
          </p:cNvPr>
          <p:cNvSpPr>
            <a:spLocks noGrp="1"/>
          </p:cNvSpPr>
          <p:nvPr>
            <p:ph type="ftr" sz="quarter" idx="3"/>
          </p:nvPr>
        </p:nvSpPr>
        <p:spPr>
          <a:xfrm>
            <a:off x="4038600" y="6356350"/>
            <a:ext cx="4114800" cy="365125"/>
          </a:xfrm>
        </p:spPr>
        <p:txBody>
          <a:bodyPr/>
          <a:lstStyle/>
          <a:p>
            <a:r>
              <a:rPr lang="en-US" b="1" dirty="0"/>
              <a:t>CYPRIOT CUSTOM: HOLY SPIRIT DAY</a:t>
            </a: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2</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86" y="1678885"/>
            <a:ext cx="3920614" cy="504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60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ly Pentecost | Christ the Savior Orthodox Chu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953" y="2523434"/>
            <a:ext cx="5594047" cy="42032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1167492" y="381000"/>
            <a:ext cx="9779183" cy="1325563"/>
          </a:xfrm>
        </p:spPr>
        <p:txBody>
          <a:bodyPr/>
          <a:lstStyle/>
          <a:p>
            <a:r>
              <a:rPr lang="en-US" sz="4600" b="1" u="sng"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The Feast of the Holy Spirit</a:t>
            </a:r>
            <a:br>
              <a:rPr lang="en-GB" sz="4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idx="1"/>
          </p:nvPr>
        </p:nvSpPr>
        <p:spPr>
          <a:xfrm>
            <a:off x="1" y="895401"/>
            <a:ext cx="7079225" cy="4797476"/>
          </a:xfrm>
        </p:spPr>
        <p:txBody>
          <a:bodyPr vert="horz" lIns="91440" tIns="45720" rIns="91440" bIns="45720" rtlCol="0" anchor="t">
            <a:normAutofit fontScale="25000" lnSpcReduction="20000"/>
          </a:bodyPr>
          <a:lstStyle/>
          <a:p>
            <a:pPr>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8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 the Sunday of Pentecost, "of the Kneeling" as we call it, the kneeling priests return prayers for the souls of the dead to the Father and the Son, through the Holy Spirit, to lead the souls to the light of truth, repentance, salvation. </a:t>
            </a:r>
            <a:r>
              <a:rPr lang="en-US" sz="8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People</a:t>
            </a:r>
            <a:r>
              <a:rPr lang="en-US" sz="8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priests and congregations, fall to their knees, praying for their own dead to walk on the way downhill to the dark world, guided by the Holy Spirit, who enlightens and sanctifies everyone and everything.</a:t>
            </a:r>
            <a:endParaRPr lang="en-GB" sz="8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8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8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8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candles that are lit in the church are the symbol of the Holy Spirit, on which the safe path of man is left. The last day of the trilogy is the feast of the Holy Spirit, the Gathering of the Holy Spirit, which is called the Flood.</a:t>
            </a:r>
            <a:endParaRPr lang="en-GB" sz="8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DB056174-CBC5-7B48-9681-7DDAC423337E}"/>
              </a:ext>
            </a:extLst>
          </p:cNvPr>
          <p:cNvSpPr>
            <a:spLocks noGrp="1"/>
          </p:cNvSpPr>
          <p:nvPr>
            <p:ph type="dt" sz="half" idx="10"/>
          </p:nvPr>
        </p:nvSpPr>
        <p:spPr>
          <a:xfrm>
            <a:off x="381000" y="6356350"/>
            <a:ext cx="2743200" cy="365125"/>
          </a:xfrm>
        </p:spPr>
        <p:txBody>
          <a:bodyPr/>
          <a:lstStyle/>
          <a:p>
            <a:fld id="{E1707CF3-9BC4-A745-ACDA-A73543D800FE}" type="datetime1">
              <a:rPr lang="en-US" smtClean="0"/>
              <a:pPr/>
              <a:t>3/16/2022</a:t>
            </a:fld>
            <a:endParaRPr lang="en-US" dirty="0"/>
          </a:p>
        </p:txBody>
      </p:sp>
      <p:sp>
        <p:nvSpPr>
          <p:cNvPr id="6" name="Slide Number Placeholder 5">
            <a:extLst>
              <a:ext uri="{FF2B5EF4-FFF2-40B4-BE49-F238E27FC236}">
                <a16:creationId xmlns:a16="http://schemas.microsoft.com/office/drawing/2014/main" id="{134C72D2-EFDF-844A-8472-CB49A59B127B}"/>
              </a:ext>
            </a:extLst>
          </p:cNvPr>
          <p:cNvSpPr>
            <a:spLocks noGrp="1"/>
          </p:cNvSpPr>
          <p:nvPr>
            <p:ph type="sldNum" sz="quarter" idx="12"/>
          </p:nvPr>
        </p:nvSpPr>
        <p:spPr>
          <a:xfrm>
            <a:off x="10206318" y="6356350"/>
            <a:ext cx="1604682" cy="365125"/>
          </a:xfrm>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163979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3">
                                            <p:txEl>
                                              <p:pRg st="0" end="0"/>
                                            </p:txEl>
                                          </p:spTgt>
                                        </p:tgtEl>
                                      </p:cBhvr>
                                    </p:animEffect>
                                    <p:animScale>
                                      <p:cBhvr>
                                        <p:cTn id="25" dur="250" autoRev="1" fill="hold"/>
                                        <p:tgtEl>
                                          <p:spTgt spid="3">
                                            <p:txEl>
                                              <p:pRg st="0" end="0"/>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grpId="0" nodeType="clickEffect">
                                  <p:stCondLst>
                                    <p:cond delay="0"/>
                                  </p:stCondLst>
                                  <p:childTnLst>
                                    <p:animEffect transition="out" filter="fade">
                                      <p:cBhvr>
                                        <p:cTn id="29" dur="500" tmFilter="0, 0; .2, .5; .8, .5; 1, 0"/>
                                        <p:tgtEl>
                                          <p:spTgt spid="3">
                                            <p:txEl>
                                              <p:pRg st="1" end="1"/>
                                            </p:txEl>
                                          </p:spTgt>
                                        </p:tgtEl>
                                      </p:cBhvr>
                                    </p:animEffect>
                                    <p:animScale>
                                      <p:cBhvr>
                                        <p:cTn id="30" dur="250" autoRev="1" fill="hold"/>
                                        <p:tgtEl>
                                          <p:spTgt spid="3">
                                            <p:txEl>
                                              <p:pRg st="1" end="1"/>
                                            </p:txEl>
                                          </p:spTgt>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3">
                                            <p:txEl>
                                              <p:pRg st="2" end="2"/>
                                            </p:txEl>
                                          </p:spTgt>
                                        </p:tgtEl>
                                      </p:cBhvr>
                                    </p:animEffect>
                                    <p:animScale>
                                      <p:cBhvr>
                                        <p:cTn id="35" dur="250" autoRev="1" fill="hold"/>
                                        <p:tgtEl>
                                          <p:spTgt spid="3">
                                            <p:txEl>
                                              <p:pRg st="2" end="2"/>
                                            </p:txEl>
                                          </p:spTgt>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grpId="0" nodeType="clickEffect">
                                  <p:stCondLst>
                                    <p:cond delay="0"/>
                                  </p:stCondLst>
                                  <p:childTnLst>
                                    <p:animEffect transition="out" filter="fade">
                                      <p:cBhvr>
                                        <p:cTn id="39" dur="500" tmFilter="0, 0; .2, .5; .8, .5; 1, 0"/>
                                        <p:tgtEl>
                                          <p:spTgt spid="3">
                                            <p:txEl>
                                              <p:pRg st="3" end="3"/>
                                            </p:txEl>
                                          </p:spTgt>
                                        </p:tgtEl>
                                      </p:cBhvr>
                                    </p:animEffect>
                                    <p:animScale>
                                      <p:cBhvr>
                                        <p:cTn id="40" dur="250" autoRev="1" fill="hold"/>
                                        <p:tgtEl>
                                          <p:spTgt spid="3">
                                            <p:txEl>
                                              <p:pRg st="3" end="3"/>
                                            </p:txEl>
                                          </p:spTgt>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anim calcmode="lin" valueType="num">
                                      <p:cBhvr additive="base">
                                        <p:cTn id="45" dur="500" fill="hold"/>
                                        <p:tgtEl>
                                          <p:spTgt spid="1026"/>
                                        </p:tgtEl>
                                        <p:attrNameLst>
                                          <p:attrName>ppt_x</p:attrName>
                                        </p:attrNameLst>
                                      </p:cBhvr>
                                      <p:tavLst>
                                        <p:tav tm="0">
                                          <p:val>
                                            <p:strVal val="#ppt_x"/>
                                          </p:val>
                                        </p:tav>
                                        <p:tav tm="100000">
                                          <p:val>
                                            <p:strVal val="#ppt_x"/>
                                          </p:val>
                                        </p:tav>
                                      </p:tavLst>
                                    </p:anim>
                                    <p:anim calcmode="lin" valueType="num">
                                      <p:cBhvr additive="base">
                                        <p:cTn id="4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193" y="693174"/>
            <a:ext cx="10091269" cy="1706563"/>
          </a:xfrm>
        </p:spPr>
        <p:txBody>
          <a:bodyPr/>
          <a:lstStyle/>
          <a:p>
            <a:pPr algn="ctr"/>
            <a:br>
              <a:rPr lang="en-GB" sz="2800" dirty="0">
                <a:latin typeface="Calibri" panose="020F0502020204030204" pitchFamily="34" charset="0"/>
                <a:ea typeface="Calibri" panose="020F0502020204030204" pitchFamily="34" charset="0"/>
                <a:cs typeface="Times New Roman" panose="02020603050405020304" pitchFamily="18" charset="0"/>
              </a:rPr>
            </a:br>
            <a:br>
              <a:rPr lang="en-GB" sz="2800" dirty="0">
                <a:latin typeface="Calibri" panose="020F0502020204030204" pitchFamily="34" charset="0"/>
                <a:ea typeface="Calibri" panose="020F0502020204030204" pitchFamily="34" charset="0"/>
                <a:cs typeface="Times New Roman" panose="02020603050405020304" pitchFamily="18" charset="0"/>
              </a:rPr>
            </a:br>
            <a:br>
              <a:rPr lang="en-GB" sz="2800" dirty="0">
                <a:latin typeface="Calibri" panose="020F0502020204030204" pitchFamily="34" charset="0"/>
                <a:ea typeface="Calibri" panose="020F0502020204030204" pitchFamily="34" charset="0"/>
                <a:cs typeface="Times New Roman" panose="02020603050405020304" pitchFamily="18" charset="0"/>
              </a:rPr>
            </a:br>
            <a:br>
              <a:rPr lang="en-GB" sz="2800" dirty="0">
                <a:latin typeface="Calibri" panose="020F0502020204030204" pitchFamily="34" charset="0"/>
                <a:ea typeface="Calibri" panose="020F0502020204030204" pitchFamily="34" charset="0"/>
                <a:cs typeface="Times New Roman" panose="02020603050405020304" pitchFamily="18" charset="0"/>
              </a:rPr>
            </a:br>
            <a:br>
              <a:rPr lang="en-GB" sz="2800" dirty="0">
                <a:latin typeface="Calibri" panose="020F0502020204030204" pitchFamily="34" charset="0"/>
                <a:ea typeface="Calibri" panose="020F0502020204030204" pitchFamily="34" charset="0"/>
                <a:cs typeface="Times New Roman" panose="02020603050405020304" pitchFamily="18" charset="0"/>
              </a:rPr>
            </a:br>
            <a:br>
              <a:rPr lang="en-GB" sz="2800" dirty="0">
                <a:latin typeface="Calibri" panose="020F0502020204030204" pitchFamily="34" charset="0"/>
                <a:ea typeface="Calibri" panose="020F0502020204030204" pitchFamily="34" charset="0"/>
                <a:cs typeface="Times New Roman" panose="02020603050405020304" pitchFamily="18" charset="0"/>
              </a:rPr>
            </a:br>
            <a:r>
              <a:rPr lang="en-US" sz="32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What is the symbolism of the identification of the feast of the Flood with the feast of the Holy Spirit?</a:t>
            </a:r>
            <a:b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endParaRPr lang="el-GR" dirty="0"/>
          </a:p>
        </p:txBody>
      </p:sp>
      <p:sp>
        <p:nvSpPr>
          <p:cNvPr id="3" name="Text Placeholder 2"/>
          <p:cNvSpPr>
            <a:spLocks noGrp="1"/>
          </p:cNvSpPr>
          <p:nvPr>
            <p:ph type="body" idx="1"/>
          </p:nvPr>
        </p:nvSpPr>
        <p:spPr>
          <a:xfrm>
            <a:off x="212840" y="2155826"/>
            <a:ext cx="11002297" cy="1929478"/>
          </a:xfrm>
        </p:spPr>
        <p:txBody>
          <a:bodyPr/>
          <a:lstStyle/>
          <a:p>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In coastal cities, towns and villages, residents gather to the beaches playing, diving in the sea or throwing sea water, which cleans the pollutants, both physical and mental. </a:t>
            </a:r>
            <a:endParaRPr lang="el-GR" b="1" dirty="0"/>
          </a:p>
        </p:txBody>
      </p:sp>
      <p:sp>
        <p:nvSpPr>
          <p:cNvPr id="4" name="Date Placeholder 3"/>
          <p:cNvSpPr>
            <a:spLocks noGrp="1"/>
          </p:cNvSpPr>
          <p:nvPr>
            <p:ph type="dt" sz="half" idx="10"/>
          </p:nvPr>
        </p:nvSpPr>
        <p:spPr/>
        <p:txBody>
          <a:bodyPr/>
          <a:lstStyle/>
          <a:p>
            <a:fld id="{F5592931-05C6-8543-8B6E-A8BD29BD5C2B}" type="datetime1">
              <a:rPr lang="en-US" smtClean="0"/>
              <a:pPr/>
              <a:t>3/16/2022</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4</a:t>
            </a:fld>
            <a:endParaRPr lang="en-US" dirty="0"/>
          </a:p>
        </p:txBody>
      </p:sp>
    </p:spTree>
    <p:extLst>
      <p:ext uri="{BB962C8B-B14F-4D97-AF65-F5344CB8AC3E}">
        <p14:creationId xmlns:p14="http://schemas.microsoft.com/office/powerpoint/2010/main" val="1480559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Your Handy Kataklysmos Guide: What's Happening this Weekend in Each Coastal  Town! | My Cyprus Ins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7109" y="-29765"/>
            <a:ext cx="3619402" cy="24145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78234" y="119050"/>
            <a:ext cx="10120765" cy="1650757"/>
          </a:xfrm>
        </p:spPr>
        <p:txBody>
          <a:bodyPr/>
          <a:lstStyle/>
          <a:p>
            <a:pPr algn="ctr"/>
            <a:r>
              <a:rPr lang="en-US" sz="3200" u="sng" dirty="0">
                <a:solidFill>
                  <a:schemeClr val="accent2">
                    <a:lumMod val="25000"/>
                  </a:schemeClr>
                </a:solidFill>
                <a:effectLst>
                  <a:outerShdw blurRad="38100" dist="38100" dir="2700000" algn="tl">
                    <a:srgbClr val="000000">
                      <a:alpha val="43137"/>
                    </a:srgbClr>
                  </a:outerShdw>
                </a:effectLst>
                <a:latin typeface="Calibri" panose="020F0502020204030204" pitchFamily="34" charset="0"/>
              </a:rPr>
              <a:t>Celebrations for the Festival of Flood </a:t>
            </a:r>
            <a:br>
              <a:rPr lang="en-US" sz="3200" u="sng" dirty="0">
                <a:solidFill>
                  <a:schemeClr val="accent2">
                    <a:lumMod val="25000"/>
                  </a:schemeClr>
                </a:solidFill>
                <a:effectLst>
                  <a:outerShdw blurRad="38100" dist="38100" dir="2700000" algn="tl">
                    <a:srgbClr val="000000">
                      <a:alpha val="43137"/>
                    </a:srgbClr>
                  </a:outerShdw>
                </a:effectLst>
                <a:latin typeface="Calibri" panose="020F0502020204030204" pitchFamily="34" charset="0"/>
              </a:rPr>
            </a:br>
            <a:r>
              <a:rPr lang="en-US" sz="3200" u="sng" dirty="0">
                <a:solidFill>
                  <a:schemeClr val="accent2">
                    <a:lumMod val="25000"/>
                  </a:schemeClr>
                </a:solidFill>
                <a:effectLst>
                  <a:outerShdw blurRad="38100" dist="38100" dir="2700000" algn="tl">
                    <a:srgbClr val="000000">
                      <a:alpha val="43137"/>
                    </a:srgbClr>
                  </a:outerShdw>
                </a:effectLst>
                <a:latin typeface="Calibri" panose="020F0502020204030204" pitchFamily="34" charset="0"/>
              </a:rPr>
              <a:t>(KATAKLYSMOS) </a:t>
            </a:r>
            <a:endParaRPr lang="el-GR" sz="3200" u="sng" dirty="0">
              <a:solidFill>
                <a:schemeClr val="accent2">
                  <a:lumMod val="25000"/>
                </a:schemeClr>
              </a:solidFill>
              <a:effectLst>
                <a:outerShdw blurRad="38100" dist="38100" dir="2700000" algn="tl">
                  <a:srgbClr val="000000">
                    <a:alpha val="43137"/>
                  </a:srgbClr>
                </a:outerShdw>
              </a:effectLst>
              <a:latin typeface="Calibri" panose="020F0502020204030204" pitchFamily="34" charset="0"/>
            </a:endParaRPr>
          </a:p>
        </p:txBody>
      </p:sp>
      <p:sp>
        <p:nvSpPr>
          <p:cNvPr id="3" name="Text Placeholder 2"/>
          <p:cNvSpPr>
            <a:spLocks noGrp="1"/>
          </p:cNvSpPr>
          <p:nvPr>
            <p:ph type="body" idx="1"/>
          </p:nvPr>
        </p:nvSpPr>
        <p:spPr>
          <a:xfrm>
            <a:off x="27040" y="1476305"/>
            <a:ext cx="11783960" cy="5062607"/>
          </a:xfrm>
        </p:spPr>
        <p:txBody>
          <a:bodyPr/>
          <a:lstStyle/>
          <a:p>
            <a:endParaRPr lang="en-US" b="1" cap="small" dirty="0"/>
          </a:p>
          <a:p>
            <a:r>
              <a:rPr lang="en-US" sz="2300" b="1" dirty="0">
                <a:solidFill>
                  <a:schemeClr val="tx1">
                    <a:lumMod val="85000"/>
                    <a:lumOff val="15000"/>
                  </a:schemeClr>
                </a:solidFill>
                <a:latin typeface="Calibri" panose="020F0502020204030204" pitchFamily="34" charset="0"/>
              </a:rPr>
              <a:t>Water is the main focus of the festival. All coastal cities organize concerts, games and other events near the waterfront. Be ready to get wet at Kataklysmos!</a:t>
            </a:r>
          </a:p>
          <a:p>
            <a:r>
              <a:rPr lang="en-US" sz="2300" b="1" dirty="0" err="1">
                <a:solidFill>
                  <a:schemeClr val="tx1">
                    <a:lumMod val="85000"/>
                    <a:lumOff val="15000"/>
                  </a:schemeClr>
                </a:solidFill>
                <a:latin typeface="Calibri" panose="020F0502020204030204" pitchFamily="34" charset="0"/>
              </a:rPr>
              <a:t>Larnaka</a:t>
            </a:r>
            <a:r>
              <a:rPr lang="en-US" sz="2300" b="1" dirty="0">
                <a:solidFill>
                  <a:schemeClr val="tx1">
                    <a:lumMod val="85000"/>
                    <a:lumOff val="15000"/>
                  </a:schemeClr>
                </a:solidFill>
                <a:latin typeface="Calibri" panose="020F0502020204030204" pitchFamily="34" charset="0"/>
              </a:rPr>
              <a:t> and </a:t>
            </a:r>
            <a:r>
              <a:rPr lang="en-US" sz="2300" b="1" dirty="0" err="1">
                <a:solidFill>
                  <a:schemeClr val="tx1">
                    <a:lumMod val="85000"/>
                    <a:lumOff val="15000"/>
                  </a:schemeClr>
                </a:solidFill>
                <a:latin typeface="Calibri" panose="020F0502020204030204" pitchFamily="34" charset="0"/>
              </a:rPr>
              <a:t>Pafos</a:t>
            </a:r>
            <a:r>
              <a:rPr lang="en-US" sz="2300" b="1" dirty="0">
                <a:solidFill>
                  <a:schemeClr val="tx1">
                    <a:lumMod val="85000"/>
                    <a:lumOff val="15000"/>
                  </a:schemeClr>
                </a:solidFill>
                <a:latin typeface="Calibri" panose="020F0502020204030204" pitchFamily="34" charset="0"/>
              </a:rPr>
              <a:t> organize the biggest Festivals of Flood in Cyprus and celebrate Kataklysmos for several days. On the sea front promenade you will find open-air fair with plenty of kiosks selling toys and traditional food. Popular Greek and Cypriot singers and dance troupes perform in </a:t>
            </a:r>
            <a:r>
              <a:rPr lang="en-US" sz="2300" b="1" dirty="0" err="1">
                <a:solidFill>
                  <a:schemeClr val="tx1">
                    <a:lumMod val="85000"/>
                    <a:lumOff val="15000"/>
                  </a:schemeClr>
                </a:solidFill>
                <a:latin typeface="Calibri" panose="020F0502020204030204" pitchFamily="34" charset="0"/>
              </a:rPr>
              <a:t>Larnaka</a:t>
            </a:r>
            <a:r>
              <a:rPr lang="en-US" sz="2300" b="1" dirty="0">
                <a:solidFill>
                  <a:schemeClr val="tx1">
                    <a:lumMod val="85000"/>
                    <a:lumOff val="15000"/>
                  </a:schemeClr>
                </a:solidFill>
                <a:latin typeface="Calibri" panose="020F0502020204030204" pitchFamily="34" charset="0"/>
              </a:rPr>
              <a:t> (</a:t>
            </a:r>
            <a:r>
              <a:rPr lang="en-US" sz="2300" b="1" dirty="0" err="1">
                <a:solidFill>
                  <a:schemeClr val="tx1">
                    <a:lumMod val="85000"/>
                    <a:lumOff val="15000"/>
                  </a:schemeClr>
                </a:solidFill>
                <a:latin typeface="Calibri" panose="020F0502020204030204" pitchFamily="34" charset="0"/>
              </a:rPr>
              <a:t>finikoudes</a:t>
            </a:r>
            <a:r>
              <a:rPr lang="en-US" sz="2300" b="1" dirty="0">
                <a:solidFill>
                  <a:schemeClr val="tx1">
                    <a:lumMod val="85000"/>
                    <a:lumOff val="15000"/>
                  </a:schemeClr>
                </a:solidFill>
                <a:latin typeface="Calibri" panose="020F0502020204030204" pitchFamily="34" charset="0"/>
              </a:rPr>
              <a:t> area) and in Kato </a:t>
            </a:r>
            <a:r>
              <a:rPr lang="en-US" sz="2300" b="1" dirty="0" err="1">
                <a:solidFill>
                  <a:schemeClr val="tx1">
                    <a:lumMod val="85000"/>
                    <a:lumOff val="15000"/>
                  </a:schemeClr>
                </a:solidFill>
                <a:latin typeface="Calibri" panose="020F0502020204030204" pitchFamily="34" charset="0"/>
              </a:rPr>
              <a:t>Pafos</a:t>
            </a:r>
            <a:r>
              <a:rPr lang="en-US" sz="2300" b="1" dirty="0">
                <a:solidFill>
                  <a:schemeClr val="tx1">
                    <a:lumMod val="85000"/>
                    <a:lumOff val="15000"/>
                  </a:schemeClr>
                </a:solidFill>
                <a:latin typeface="Calibri" panose="020F0502020204030204" pitchFamily="34" charset="0"/>
              </a:rPr>
              <a:t> by the </a:t>
            </a:r>
            <a:r>
              <a:rPr lang="en-US" sz="2300" b="1" dirty="0" err="1">
                <a:solidFill>
                  <a:schemeClr val="tx1">
                    <a:lumMod val="85000"/>
                    <a:lumOff val="15000"/>
                  </a:schemeClr>
                </a:solidFill>
                <a:latin typeface="Calibri" panose="020F0502020204030204" pitchFamily="34" charset="0"/>
              </a:rPr>
              <a:t>harbour</a:t>
            </a:r>
            <a:r>
              <a:rPr lang="en-US" sz="2300" b="1" dirty="0">
                <a:solidFill>
                  <a:schemeClr val="tx1">
                    <a:lumMod val="85000"/>
                    <a:lumOff val="15000"/>
                  </a:schemeClr>
                </a:solidFill>
                <a:latin typeface="Calibri" panose="020F0502020204030204" pitchFamily="34" charset="0"/>
              </a:rPr>
              <a:t>. There are competitions in the water as well as a contest for </a:t>
            </a:r>
            <a:r>
              <a:rPr lang="en-US" sz="2300" b="1" dirty="0" err="1">
                <a:solidFill>
                  <a:schemeClr val="tx1">
                    <a:lumMod val="85000"/>
                    <a:lumOff val="15000"/>
                  </a:schemeClr>
                </a:solidFill>
                <a:latin typeface="Calibri" panose="020F0502020204030204" pitchFamily="34" charset="0"/>
              </a:rPr>
              <a:t>tsiatista</a:t>
            </a:r>
            <a:r>
              <a:rPr lang="en-US" sz="2300" b="1" dirty="0">
                <a:solidFill>
                  <a:schemeClr val="tx1">
                    <a:lumMod val="85000"/>
                    <a:lumOff val="15000"/>
                  </a:schemeClr>
                </a:solidFill>
                <a:latin typeface="Calibri" panose="020F0502020204030204" pitchFamily="34" charset="0"/>
              </a:rPr>
              <a:t>, or rhyming songs in the Cypriot dialect.</a:t>
            </a:r>
          </a:p>
          <a:p>
            <a:endParaRPr lang="el-GR" sz="2000" dirty="0">
              <a:latin typeface="Calibri" panose="020F0502020204030204" pitchFamily="34" charset="0"/>
            </a:endParaRPr>
          </a:p>
        </p:txBody>
      </p:sp>
      <p:sp>
        <p:nvSpPr>
          <p:cNvPr id="4" name="Date Placeholder 3"/>
          <p:cNvSpPr>
            <a:spLocks noGrp="1"/>
          </p:cNvSpPr>
          <p:nvPr>
            <p:ph type="dt" sz="half" idx="10"/>
          </p:nvPr>
        </p:nvSpPr>
        <p:spPr/>
        <p:txBody>
          <a:bodyPr/>
          <a:lstStyle/>
          <a:p>
            <a:fld id="{F5592931-05C6-8543-8B6E-A8BD29BD5C2B}" type="datetime1">
              <a:rPr lang="en-US" smtClean="0"/>
              <a:pPr/>
              <a:t>3/16/2022</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414089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
          <p:cNvPicPr>
            <a:picLocks noChangeAspect="1" noChangeArrowheads="1"/>
          </p:cNvPicPr>
          <p:nvPr/>
        </p:nvPicPr>
        <p:blipFill rotWithShape="1">
          <a:blip r:embed="rId2">
            <a:extLst>
              <a:ext uri="{28A0092B-C50C-407E-A947-70E740481C1C}">
                <a14:useLocalDpi xmlns:a14="http://schemas.microsoft.com/office/drawing/2010/main" val="0"/>
              </a:ext>
            </a:extLst>
          </a:blip>
          <a:srcRect l="-755" t="-30972" r="755" b="30972"/>
          <a:stretch/>
        </p:blipFill>
        <p:spPr bwMode="auto">
          <a:xfrm>
            <a:off x="8287262" y="2953262"/>
            <a:ext cx="3904738" cy="39047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51479"/>
            <a:ext cx="5206180" cy="1325563"/>
          </a:xfrm>
        </p:spPr>
        <p:txBody>
          <a:bodyPr/>
          <a:lstStyle/>
          <a:p>
            <a:pPr algn="ctr"/>
            <a:r>
              <a:rPr lang="en-US" sz="3600" u="sng" dirty="0">
                <a:solidFill>
                  <a:srgbClr val="7030A0"/>
                </a:solidFill>
                <a:effectLst>
                  <a:outerShdw blurRad="38100" dist="38100" dir="2700000" algn="tl">
                    <a:srgbClr val="000000">
                      <a:alpha val="43137"/>
                    </a:srgbClr>
                  </a:outerShdw>
                </a:effectLst>
                <a:latin typeface="Calibri" panose="020F0502020204030204" pitchFamily="34" charset="0"/>
              </a:rPr>
              <a:t>FESTIVAL PHOTOS</a:t>
            </a:r>
            <a:endParaRPr lang="el-GR" sz="3600" u="sng" dirty="0">
              <a:solidFill>
                <a:srgbClr val="7030A0"/>
              </a:solidFill>
              <a:effectLst>
                <a:outerShdw blurRad="38100" dist="38100" dir="2700000" algn="tl">
                  <a:srgbClr val="000000">
                    <a:alpha val="43137"/>
                  </a:srgbClr>
                </a:outerShdw>
              </a:effectLst>
              <a:latin typeface="Calibri" panose="020F0502020204030204" pitchFamily="34" charset="0"/>
            </a:endParaRPr>
          </a:p>
        </p:txBody>
      </p:sp>
      <p:sp>
        <p:nvSpPr>
          <p:cNvPr id="4" name="Date Placeholder 3"/>
          <p:cNvSpPr>
            <a:spLocks noGrp="1"/>
          </p:cNvSpPr>
          <p:nvPr>
            <p:ph type="dt" sz="half" idx="2"/>
          </p:nvPr>
        </p:nvSpPr>
        <p:spPr/>
        <p:txBody>
          <a:bodyPr/>
          <a:lstStyle/>
          <a:p>
            <a:fld id="{4B103E64-1627-9140-8127-1849FED275E1}" type="datetime1">
              <a:rPr lang="en-US" smtClean="0"/>
              <a:pPr/>
              <a:t>3/16/2022</a:t>
            </a:fld>
            <a:endParaRPr lang="en-US" dirty="0"/>
          </a:p>
        </p:txBody>
      </p:sp>
      <p:sp>
        <p:nvSpPr>
          <p:cNvPr id="5" name="Footer Placeholder 4"/>
          <p:cNvSpPr>
            <a:spLocks noGrp="1"/>
          </p:cNvSpPr>
          <p:nvPr>
            <p:ph type="ftr" sz="quarter" idx="3"/>
          </p:nvPr>
        </p:nvSpPr>
        <p:spPr/>
        <p:txBody>
          <a:bodyPr/>
          <a:lstStyle/>
          <a:p>
            <a:r>
              <a:rPr lang="en-US"/>
              <a:t>PRESENTATION TITLE</a:t>
            </a:r>
            <a:endParaRPr lang="en-US" dirty="0"/>
          </a:p>
        </p:txBody>
      </p:sp>
      <p:sp>
        <p:nvSpPr>
          <p:cNvPr id="7" name="Content Placeholder 6"/>
          <p:cNvSpPr>
            <a:spLocks noGrp="1"/>
          </p:cNvSpPr>
          <p:nvPr>
            <p:ph idx="11"/>
          </p:nvPr>
        </p:nvSpPr>
        <p:spPr>
          <a:xfrm>
            <a:off x="42704" y="1928422"/>
            <a:ext cx="3691842" cy="1257863"/>
          </a:xfrm>
        </p:spPr>
        <p:txBody>
          <a:bodyPr/>
          <a:lstStyle/>
          <a:p>
            <a:pPr algn="ctr"/>
            <a:r>
              <a:rPr lang="en-US" dirty="0"/>
              <a:t>TSIATISTA (</a:t>
            </a:r>
            <a:r>
              <a:rPr lang="en-US" dirty="0">
                <a:solidFill>
                  <a:schemeClr val="tx1">
                    <a:lumMod val="85000"/>
                    <a:lumOff val="15000"/>
                  </a:schemeClr>
                </a:solidFill>
                <a:latin typeface="Calibri" panose="020F0502020204030204" pitchFamily="34" charset="0"/>
              </a:rPr>
              <a:t>rhyming songs in the Cypriot dialect)</a:t>
            </a:r>
            <a:endParaRPr lang="el-GR" dirty="0"/>
          </a:p>
        </p:txBody>
      </p:sp>
      <p:sp>
        <p:nvSpPr>
          <p:cNvPr id="8" name="Content Placeholder 7"/>
          <p:cNvSpPr>
            <a:spLocks noGrp="1"/>
          </p:cNvSpPr>
          <p:nvPr>
            <p:ph idx="12"/>
          </p:nvPr>
        </p:nvSpPr>
        <p:spPr>
          <a:xfrm>
            <a:off x="4411557" y="1928422"/>
            <a:ext cx="3173278" cy="1190123"/>
          </a:xfrm>
        </p:spPr>
        <p:txBody>
          <a:bodyPr/>
          <a:lstStyle/>
          <a:p>
            <a:pPr algn="ctr"/>
            <a:r>
              <a:rPr lang="en-US" dirty="0"/>
              <a:t>OPEN AIR/FAIR SELLING KIOSKS</a:t>
            </a:r>
            <a:endParaRPr lang="el-GR" dirty="0"/>
          </a:p>
        </p:txBody>
      </p:sp>
      <p:sp>
        <p:nvSpPr>
          <p:cNvPr id="10" name="Content Placeholder 9"/>
          <p:cNvSpPr>
            <a:spLocks noGrp="1"/>
          </p:cNvSpPr>
          <p:nvPr>
            <p:ph idx="14"/>
          </p:nvPr>
        </p:nvSpPr>
        <p:spPr>
          <a:xfrm>
            <a:off x="8558274" y="567235"/>
            <a:ext cx="3173278" cy="522514"/>
          </a:xfrm>
        </p:spPr>
        <p:txBody>
          <a:bodyPr/>
          <a:lstStyle/>
          <a:p>
            <a:r>
              <a:rPr lang="en-US" u="sng" dirty="0"/>
              <a:t>FOLK DANCES</a:t>
            </a:r>
            <a:endParaRPr lang="el-GR" u="sng" dirty="0"/>
          </a:p>
        </p:txBody>
      </p:sp>
      <p:sp>
        <p:nvSpPr>
          <p:cNvPr id="11" name="Slide Number Placeholder 10"/>
          <p:cNvSpPr>
            <a:spLocks noGrp="1"/>
          </p:cNvSpPr>
          <p:nvPr>
            <p:ph type="sldNum" sz="quarter" idx="4"/>
          </p:nvPr>
        </p:nvSpPr>
        <p:spPr/>
        <p:txBody>
          <a:bodyPr/>
          <a:lstStyle/>
          <a:p>
            <a:fld id="{294A09A9-5501-47C1-A89A-A340965A2BE2}" type="slidenum">
              <a:rPr lang="en-US" smtClean="0"/>
              <a:pPr/>
              <a:t>6</a:t>
            </a:fld>
            <a:endParaRPr lang="en-US" dirty="0"/>
          </a:p>
        </p:txBody>
      </p:sp>
      <p:pic>
        <p:nvPicPr>
          <p:cNvPr id="12" name="Picture 10" descr="https://blog.anytimeonline.com.cy/wp-content/uploads/%CE%A4%CF%83%CE%B9%CE%B1%CF%84%CF%84%CE%B9%CF%83%CF%84%CE%AC-480x31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704" y="3346268"/>
            <a:ext cx="3995896" cy="25973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Exploring Cyprus: Kataklysmos"/>
          <p:cNvPicPr>
            <a:picLocks noGrp="1" noChangeAspect="1" noChangeArrowheads="1"/>
          </p:cNvPicPr>
          <p:nvPr>
            <p:ph idx="10"/>
          </p:nvPr>
        </p:nvPicPr>
        <p:blipFill>
          <a:blip r:embed="rId4">
            <a:extLst>
              <a:ext uri="{28A0092B-C50C-407E-A947-70E740481C1C}">
                <a14:useLocalDpi xmlns:a14="http://schemas.microsoft.com/office/drawing/2010/main" val="0"/>
              </a:ext>
            </a:extLst>
          </a:blip>
          <a:srcRect/>
          <a:stretch>
            <a:fillRect/>
          </a:stretch>
        </p:blipFill>
        <p:spPr bwMode="auto">
          <a:xfrm>
            <a:off x="4499048" y="3346268"/>
            <a:ext cx="3173413" cy="23707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estivals celebrate Kataklysmos "/>
          <p:cNvPicPr>
            <a:picLocks noGrp="1" noChangeAspect="1" noChangeArrowheads="1"/>
          </p:cNvPicPr>
          <p:nvPr>
            <p:ph idx="13"/>
          </p:nvPr>
        </p:nvPicPr>
        <p:blipFill>
          <a:blip r:embed="rId5">
            <a:extLst>
              <a:ext uri="{28A0092B-C50C-407E-A947-70E740481C1C}">
                <a14:useLocalDpi xmlns:a14="http://schemas.microsoft.com/office/drawing/2010/main" val="0"/>
              </a:ext>
            </a:extLst>
          </a:blip>
          <a:srcRect/>
          <a:stretch>
            <a:fillRect/>
          </a:stretch>
        </p:blipFill>
        <p:spPr bwMode="auto">
          <a:xfrm>
            <a:off x="7826814" y="1366951"/>
            <a:ext cx="4123207" cy="187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61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heel(1)">
                                      <p:cBhvr>
                                        <p:cTn id="27" dur="20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9" dur="500"/>
                                        <p:tgtEl>
                                          <p:spTgt spid="1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horizontal)">
                                      <p:cBhvr>
                                        <p:cTn id="44" dur="500"/>
                                        <p:tgtEl>
                                          <p:spTgt spid="15"/>
                                        </p:tgtEl>
                                      </p:cBhvr>
                                    </p:animEffect>
                                  </p:childTnLst>
                                </p:cTn>
                              </p:par>
                              <p:par>
                                <p:cTn id="45" presetID="14" presetClass="entr" presetSubtype="10" fill="hold" nodeType="withEffect">
                                  <p:stCondLst>
                                    <p:cond delay="0"/>
                                  </p:stCondLst>
                                  <p:childTnLst>
                                    <p:set>
                                      <p:cBhvr>
                                        <p:cTn id="46" dur="1" fill="hold">
                                          <p:stCondLst>
                                            <p:cond delay="0"/>
                                          </p:stCondLst>
                                        </p:cTn>
                                        <p:tgtEl>
                                          <p:spTgt spid="4098"/>
                                        </p:tgtEl>
                                        <p:attrNameLst>
                                          <p:attrName>style.visibility</p:attrName>
                                        </p:attrNameLst>
                                      </p:cBhvr>
                                      <p:to>
                                        <p:strVal val="visible"/>
                                      </p:to>
                                    </p:set>
                                    <p:animEffect transition="in" filter="randombar(horizontal)">
                                      <p:cBhvr>
                                        <p:cTn id="4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8" grpId="0" build="p"/>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0" y="0"/>
            <a:ext cx="9779183" cy="1325563"/>
          </a:xfrm>
        </p:spPr>
        <p:txBody>
          <a:bodyPr/>
          <a:lstStyle/>
          <a:p>
            <a:r>
              <a:rPr lang="en-US" sz="4600" u="sng" dirty="0">
                <a:solidFill>
                  <a:schemeClr val="accent1">
                    <a:lumMod val="60000"/>
                    <a:lumOff val="40000"/>
                  </a:schemeClr>
                </a:solidFill>
                <a:effectLst>
                  <a:outerShdw blurRad="38100" dist="38100" dir="2700000" algn="tl">
                    <a:srgbClr val="000000">
                      <a:alpha val="43137"/>
                    </a:srgbClr>
                  </a:outerShdw>
                </a:effectLst>
              </a:rPr>
              <a:t>The Water war – “</a:t>
            </a:r>
            <a:r>
              <a:rPr lang="en-US" sz="4600" u="sng" dirty="0" err="1">
                <a:solidFill>
                  <a:schemeClr val="accent1">
                    <a:lumMod val="60000"/>
                    <a:lumOff val="40000"/>
                  </a:schemeClr>
                </a:solidFill>
                <a:effectLst>
                  <a:outerShdw blurRad="38100" dist="38100" dir="2700000" algn="tl">
                    <a:srgbClr val="000000">
                      <a:alpha val="43137"/>
                    </a:srgbClr>
                  </a:outerShdw>
                </a:effectLst>
              </a:rPr>
              <a:t>Pitsikliasma</a:t>
            </a:r>
            <a:r>
              <a:rPr lang="en-US" sz="4600" u="sng" dirty="0">
                <a:solidFill>
                  <a:schemeClr val="accent1">
                    <a:lumMod val="60000"/>
                    <a:lumOff val="40000"/>
                  </a:schemeClr>
                </a:solidFill>
                <a:effectLst>
                  <a:outerShdw blurRad="38100" dist="38100" dir="2700000" algn="tl">
                    <a:srgbClr val="000000">
                      <a:alpha val="43137"/>
                    </a:srgbClr>
                  </a:outerShdw>
                </a:effectLst>
              </a:rPr>
              <a:t>”</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3/16/2022</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7</a:t>
            </a:fld>
            <a:endParaRPr lang="en-US" dirty="0"/>
          </a:p>
        </p:txBody>
      </p:sp>
      <p:pic>
        <p:nvPicPr>
          <p:cNvPr id="10" name="Picture 9">
            <a:extLst>
              <a:ext uri="{FF2B5EF4-FFF2-40B4-BE49-F238E27FC236}">
                <a16:creationId xmlns:a16="http://schemas.microsoft.com/office/drawing/2014/main" id="{0FC989A1-F2F7-4D99-BA84-3885F5F7844D}"/>
              </a:ext>
            </a:extLst>
          </p:cNvPr>
          <p:cNvPicPr>
            <a:picLocks noChangeAspect="1"/>
          </p:cNvPicPr>
          <p:nvPr/>
        </p:nvPicPr>
        <p:blipFill>
          <a:blip r:embed="rId2"/>
          <a:stretch>
            <a:fillRect/>
          </a:stretch>
        </p:blipFill>
        <p:spPr>
          <a:xfrm>
            <a:off x="7692256" y="1264756"/>
            <a:ext cx="4499744" cy="2996951"/>
          </a:xfrm>
          <a:prstGeom prst="rect">
            <a:avLst/>
          </a:prstGeom>
        </p:spPr>
      </p:pic>
      <p:pic>
        <p:nvPicPr>
          <p:cNvPr id="11" name="Content Placeholder 3">
            <a:extLst>
              <a:ext uri="{FF2B5EF4-FFF2-40B4-BE49-F238E27FC236}">
                <a16:creationId xmlns:a16="http://schemas.microsoft.com/office/drawing/2014/main" id="{8864F749-E279-4903-A4D8-472061592764}"/>
              </a:ext>
            </a:extLst>
          </p:cNvPr>
          <p:cNvPicPr>
            <a:picLocks noChangeAspect="1"/>
          </p:cNvPicPr>
          <p:nvPr/>
        </p:nvPicPr>
        <p:blipFill>
          <a:blip r:embed="rId3"/>
          <a:stretch>
            <a:fillRect/>
          </a:stretch>
        </p:blipFill>
        <p:spPr>
          <a:xfrm>
            <a:off x="3287211" y="4261707"/>
            <a:ext cx="5261963" cy="2630982"/>
          </a:xfrm>
          <a:prstGeom prst="rect">
            <a:avLst/>
          </a:prstGeom>
        </p:spPr>
      </p:pic>
      <p:sp>
        <p:nvSpPr>
          <p:cNvPr id="13" name="TextBox 12">
            <a:extLst>
              <a:ext uri="{FF2B5EF4-FFF2-40B4-BE49-F238E27FC236}">
                <a16:creationId xmlns:a16="http://schemas.microsoft.com/office/drawing/2014/main" id="{2E84BD8F-F29A-411A-8507-75F161EEFEB3}"/>
              </a:ext>
            </a:extLst>
          </p:cNvPr>
          <p:cNvSpPr txBox="1"/>
          <p:nvPr/>
        </p:nvSpPr>
        <p:spPr>
          <a:xfrm>
            <a:off x="219919" y="1458410"/>
            <a:ext cx="7315200" cy="2164466"/>
          </a:xfrm>
          <a:prstGeom prst="rect">
            <a:avLst/>
          </a:prstGeom>
          <a:noFill/>
        </p:spPr>
        <p:txBody>
          <a:bodyPr wrap="square" rtlCol="0">
            <a:spAutoFit/>
          </a:bodyPr>
          <a:lstStyle/>
          <a:p>
            <a:endParaRPr lang="en-GB" dirty="0"/>
          </a:p>
        </p:txBody>
      </p:sp>
      <p:sp>
        <p:nvSpPr>
          <p:cNvPr id="14" name="Rectangle 2">
            <a:extLst>
              <a:ext uri="{FF2B5EF4-FFF2-40B4-BE49-F238E27FC236}">
                <a16:creationId xmlns:a16="http://schemas.microsoft.com/office/drawing/2014/main" id="{CE585812-4B01-4542-8D8F-9CB59DF7510E}"/>
              </a:ext>
            </a:extLst>
          </p:cNvPr>
          <p:cNvSpPr>
            <a:spLocks noChangeArrowheads="1"/>
          </p:cNvSpPr>
          <p:nvPr/>
        </p:nvSpPr>
        <p:spPr bwMode="auto">
          <a:xfrm>
            <a:off x="109959" y="1871301"/>
            <a:ext cx="7535120" cy="192874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100" b="0" i="0" u="none" strike="noStrike" cap="none" normalizeH="0" baseline="0" dirty="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i="0" u="none" strike="noStrike" cap="none" normalizeH="0" baseline="0" dirty="0">
                <a:ln>
                  <a:noFill/>
                </a:ln>
                <a:solidFill>
                  <a:srgbClr val="202124"/>
                </a:solidFill>
                <a:effectLst>
                  <a:outerShdw blurRad="38100" dist="38100" dir="2700000" algn="tl">
                    <a:srgbClr val="000000">
                      <a:alpha val="43137"/>
                    </a:srgbClr>
                  </a:outerShdw>
                </a:effectLst>
                <a:latin typeface="inherit"/>
              </a:rPr>
              <a:t>A custom that children especially like is the water war.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i="0" u="none" strike="noStrike" cap="none" normalizeH="0" baseline="0" dirty="0">
                <a:ln>
                  <a:noFill/>
                </a:ln>
                <a:solidFill>
                  <a:srgbClr val="202124"/>
                </a:solidFill>
                <a:effectLst>
                  <a:outerShdw blurRad="38100" dist="38100" dir="2700000" algn="tl">
                    <a:srgbClr val="000000">
                      <a:alpha val="43137"/>
                    </a:srgbClr>
                  </a:outerShdw>
                </a:effectLst>
                <a:latin typeface="inherit"/>
              </a:rPr>
              <a:t>Children and adults gather in the neighborhoods for the custom of water war, having fun and playing to get rid of all evil.</a:t>
            </a:r>
            <a:r>
              <a:rPr kumimoji="0" lang="en-US" altLang="en-US" sz="2200" i="0" u="none" strike="noStrike" cap="none" normalizeH="0" baseline="0" dirty="0">
                <a:ln>
                  <a:noFill/>
                </a:ln>
                <a:solidFill>
                  <a:schemeClr val="tx1"/>
                </a:solidFill>
                <a:effectLst>
                  <a:outerShdw blurRad="38100" dist="38100" dir="2700000" algn="tl">
                    <a:srgbClr val="000000">
                      <a:alpha val="43137"/>
                    </a:srgbClr>
                  </a:outerShdw>
                </a:effectLst>
              </a:rPr>
              <a:t> </a:t>
            </a:r>
            <a:endParaRPr kumimoji="0" lang="el-GR" altLang="en-US" sz="2200" i="0" u="none" strike="noStrike" cap="none" normalizeH="0" baseline="0" dirty="0">
              <a:ln>
                <a:noFill/>
              </a:ln>
              <a:solidFill>
                <a:schemeClr val="tx1"/>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27386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1167494" y="1122363"/>
            <a:ext cx="6220278" cy="2387600"/>
          </a:xfrm>
        </p:spPr>
        <p:txBody>
          <a:bodyPr/>
          <a:lstStyle/>
          <a:p>
            <a:r>
              <a:rPr lang="en-US" dirty="0"/>
              <a:t>Thank you for your attention</a:t>
            </a:r>
          </a:p>
        </p:txBody>
      </p:sp>
    </p:spTree>
    <p:extLst>
      <p:ext uri="{BB962C8B-B14F-4D97-AF65-F5344CB8AC3E}">
        <p14:creationId xmlns:p14="http://schemas.microsoft.com/office/powerpoint/2010/main" val="926184573"/>
      </p:ext>
    </p:extLst>
  </p:cSld>
  <p:clrMapOvr>
    <a:masterClrMapping/>
  </p:clrMapOvr>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615295-94F6-4CE2-A1B1-6B7E1DAA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5BAB77-79E1-4739-AA51-10C9079186D6}">
  <ds:schemaRefs>
    <ds:schemaRef ds:uri="230e9df3-be65-4c73-a93b-d1236ebd677e"/>
    <ds:schemaRef ds:uri="http://schemas.microsoft.com/office/2006/documentManagement/types"/>
    <ds:schemaRef ds:uri="http://purl.org/dc/terms/"/>
    <ds:schemaRef ds:uri="http://www.w3.org/XML/1998/namespace"/>
    <ds:schemaRef ds:uri="http://schemas.openxmlformats.org/package/2006/metadata/core-properties"/>
    <ds:schemaRef ds:uri="71af3243-3dd4-4a8d-8c0d-dd76da1f02a5"/>
    <ds:schemaRef ds:uri="http://purl.org/dc/elements/1.1/"/>
    <ds:schemaRef ds:uri="http://purl.org/dc/dcmitype/"/>
    <ds:schemaRef ds:uri="http://schemas.microsoft.com/office/2006/metadata/properties"/>
    <ds:schemaRef ds:uri="http://schemas.microsoft.com/office/infopath/2007/PartnerControls"/>
    <ds:schemaRef ds:uri="16c05727-aa75-4e4a-9b5f-8a80a1165891"/>
    <ds:schemaRef ds:uri="http://schemas.microsoft.com/sharepoint/v3"/>
  </ds:schemaRefs>
</ds:datastoreItem>
</file>

<file path=customXml/itemProps3.xml><?xml version="1.0" encoding="utf-8"?>
<ds:datastoreItem xmlns:ds="http://schemas.openxmlformats.org/officeDocument/2006/customXml" ds:itemID="{85334180-0405-413B-834A-44FA9E05ADB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Universal presentation</Template>
  <TotalTime>184</TotalTime>
  <Words>649</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inherit</vt:lpstr>
      <vt:lpstr>Tenorite</vt:lpstr>
      <vt:lpstr>Times New Roman</vt:lpstr>
      <vt:lpstr>Wingdings</vt:lpstr>
      <vt:lpstr>Office Theme</vt:lpstr>
      <vt:lpstr>The custom of Kataklysmos, or the Flood Festival, takes place in Cyprus every year in June, 50 days after Orthodox Easter. The event takes place on the day that is known also as the day of the Holy Spirit, because it commemorates the descent of the Holy Spirit to the Apostles. In Cyprus, however, the celebrations are connected also to the ancient ceremonies organized in honor of Aphrodite and Adonis. </vt:lpstr>
      <vt:lpstr>The Christian tradition (pentikosti) </vt:lpstr>
      <vt:lpstr>The Feast of the Holy Spirit </vt:lpstr>
      <vt:lpstr>      What is the symbolism of the identification of the feast of the Flood with the feast of the Holy Spirit? </vt:lpstr>
      <vt:lpstr>Celebrations for the Festival of Flood  (KATAKLYSMOS) </vt:lpstr>
      <vt:lpstr>FESTIVAL PHOTOS</vt:lpstr>
      <vt:lpstr>The Water war – “Pitsikliasma”</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custom of the Flood has its roots in the worship of the Cypriot goddess Aphrodite and Adonis but also in the Christian tradition and the redemptive message of Jesus.</dc:title>
  <dc:creator>omerou.m@outlook.com</dc:creator>
  <cp:lastModifiedBy>omerou.m@outlook.com</cp:lastModifiedBy>
  <cp:revision>13</cp:revision>
  <dcterms:created xsi:type="dcterms:W3CDTF">2022-03-15T21:03:10Z</dcterms:created>
  <dcterms:modified xsi:type="dcterms:W3CDTF">2022-03-16T15:05:34Z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