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A1AABC-D400-46CE-84E6-5281214190DD}" type="datetimeFigureOut">
              <a:rPr lang="pl-PL" smtClean="0"/>
              <a:pPr/>
              <a:t>23.04.2022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37AE10-7727-4AEE-9E6A-610E5D079C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Poland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herbs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</a:t>
            </a:r>
            <a:r>
              <a:rPr lang="pl-PL" dirty="0" smtClean="0"/>
              <a:t>for </a:t>
            </a:r>
            <a:r>
              <a:rPr lang="pl-PL" dirty="0" err="1" smtClean="0"/>
              <a:t>medicinal</a:t>
            </a:r>
            <a:r>
              <a:rPr lang="pl-PL" dirty="0" smtClean="0"/>
              <a:t> </a:t>
            </a:r>
            <a:r>
              <a:rPr lang="pl-PL" dirty="0" err="1" smtClean="0"/>
              <a:t>purposes</a:t>
            </a:r>
            <a:r>
              <a:rPr lang="pl-PL" dirty="0" smtClean="0"/>
              <a:t> – </a:t>
            </a:r>
            <a:r>
              <a:rPr lang="pl-PL" dirty="0" err="1" smtClean="0"/>
              <a:t>Polish</a:t>
            </a:r>
            <a:r>
              <a:rPr lang="pl-PL" dirty="0" smtClean="0"/>
              <a:t> folk </a:t>
            </a:r>
            <a:r>
              <a:rPr lang="pl-PL" dirty="0" err="1" smtClean="0"/>
              <a:t>medicine</a:t>
            </a:r>
            <a:endParaRPr lang="pl-PL" dirty="0"/>
          </a:p>
        </p:txBody>
      </p:sp>
      <p:pic>
        <p:nvPicPr>
          <p:cNvPr id="4" name="Google Shape;112;p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979712" y="3861048"/>
            <a:ext cx="4392488" cy="281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1;p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67544" y="188640"/>
            <a:ext cx="3639823" cy="8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0;p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452320" y="188640"/>
            <a:ext cx="1083044" cy="108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Nettle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816424" cy="5184576"/>
          </a:xfrm>
        </p:spPr>
        <p:txBody>
          <a:bodyPr/>
          <a:lstStyle/>
          <a:p>
            <a:r>
              <a:rPr lang="pl-PL" sz="2000" dirty="0" err="1" smtClean="0"/>
              <a:t>Species</a:t>
            </a:r>
            <a:r>
              <a:rPr lang="pl-PL" sz="2000" dirty="0" smtClean="0"/>
              <a:t>: </a:t>
            </a:r>
            <a:r>
              <a:rPr lang="pl-PL" sz="2000" b="1" i="1" dirty="0" smtClean="0"/>
              <a:t>Urtica </a:t>
            </a:r>
            <a:r>
              <a:rPr lang="pl-PL" sz="2000" b="1" i="1" dirty="0" err="1" smtClean="0"/>
              <a:t>dioica</a:t>
            </a:r>
            <a:endParaRPr lang="pl-PL" sz="2000" b="1" dirty="0" smtClean="0"/>
          </a:p>
          <a:p>
            <a:r>
              <a:rPr lang="pl-PL" sz="2000" dirty="0" smtClean="0"/>
              <a:t>Habitat: </a:t>
            </a:r>
            <a:r>
              <a:rPr lang="pl-PL" sz="2000" dirty="0" err="1" smtClean="0"/>
              <a:t>meadow</a:t>
            </a:r>
            <a:r>
              <a:rPr lang="pl-PL" sz="2000" dirty="0" smtClean="0"/>
              <a:t>/ Nidzica/Poland</a:t>
            </a:r>
          </a:p>
          <a:p>
            <a:endParaRPr lang="pl-PL" sz="1000" dirty="0" smtClean="0"/>
          </a:p>
          <a:p>
            <a:pPr marL="342900" indent="-342900">
              <a:buFont typeface="Wingdings" pitchFamily="2" charset="2"/>
              <a:buChar char="v"/>
            </a:pPr>
            <a:endParaRPr lang="pl-PL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/>
              <a:t>used as a folk remedy for treating rheumatism</a:t>
            </a:r>
            <a:endParaRPr lang="pl-PL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/>
              <a:t>has a wider use in dermatology, involving dermatitis caused by various skin irritants and pathogens.</a:t>
            </a:r>
            <a:endParaRPr lang="pl-PL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l-PL" sz="2000" dirty="0" err="1" smtClean="0"/>
              <a:t>auxiliary</a:t>
            </a:r>
            <a:r>
              <a:rPr lang="pl-PL" sz="2000" dirty="0" smtClean="0"/>
              <a:t> </a:t>
            </a:r>
            <a:r>
              <a:rPr lang="pl-PL" sz="2000" dirty="0" err="1" smtClean="0"/>
              <a:t>substance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treating</a:t>
            </a:r>
            <a:r>
              <a:rPr lang="pl-PL" sz="2000" dirty="0" smtClean="0"/>
              <a:t> </a:t>
            </a:r>
            <a:r>
              <a:rPr lang="pl-PL" sz="2000" dirty="0" err="1" smtClean="0"/>
              <a:t>noninsulin-dependent</a:t>
            </a:r>
            <a:r>
              <a:rPr lang="pl-PL" sz="2000" dirty="0" smtClean="0"/>
              <a:t> </a:t>
            </a:r>
            <a:r>
              <a:rPr lang="pl-PL" sz="2000" dirty="0" err="1" smtClean="0"/>
              <a:t>diabetes</a:t>
            </a:r>
            <a:r>
              <a:rPr lang="pl-PL" sz="2000" dirty="0" smtClean="0"/>
              <a:t> </a:t>
            </a:r>
            <a:r>
              <a:rPr lang="pl-PL" sz="2000" dirty="0" err="1" smtClean="0"/>
              <a:t>mellitus</a:t>
            </a:r>
            <a:endParaRPr lang="pl-PL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l-PL" sz="2000" dirty="0" err="1" smtClean="0"/>
              <a:t>improve</a:t>
            </a:r>
            <a:r>
              <a:rPr lang="pl-PL" sz="2000" dirty="0" smtClean="0"/>
              <a:t> </a:t>
            </a:r>
            <a:r>
              <a:rPr lang="pl-PL" sz="2000" dirty="0" err="1" smtClean="0"/>
              <a:t>intestinal</a:t>
            </a:r>
            <a:r>
              <a:rPr lang="pl-PL" sz="2000" dirty="0" smtClean="0"/>
              <a:t> </a:t>
            </a:r>
            <a:r>
              <a:rPr lang="pl-PL" sz="2000" dirty="0" err="1" smtClean="0"/>
              <a:t>peristalsis</a:t>
            </a:r>
            <a:endParaRPr lang="pl-PL" sz="2000" dirty="0" smtClean="0"/>
          </a:p>
          <a:p>
            <a:pPr marL="342900" indent="-342900">
              <a:buFont typeface="Wingdings" pitchFamily="2" charset="2"/>
              <a:buChar char="v"/>
            </a:pPr>
            <a:endParaRPr lang="pl-PL" dirty="0"/>
          </a:p>
        </p:txBody>
      </p:sp>
      <p:pic>
        <p:nvPicPr>
          <p:cNvPr id="5" name="Symbol zastępczy zawartości 4" descr="278764016_1300913320441186_7196210220553784930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054" t="13947" r="6127" b="18854"/>
          <a:stretch>
            <a:fillRect/>
          </a:stretch>
        </p:blipFill>
        <p:spPr>
          <a:xfrm rot="16200000">
            <a:off x="3346806" y="1269818"/>
            <a:ext cx="6284498" cy="441017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Wild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thyme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3888432" cy="4539208"/>
          </a:xfrm>
        </p:spPr>
        <p:txBody>
          <a:bodyPr/>
          <a:lstStyle/>
          <a:p>
            <a:r>
              <a:rPr lang="pl-PL" sz="2000" dirty="0" err="1" smtClean="0"/>
              <a:t>Species</a:t>
            </a:r>
            <a:r>
              <a:rPr lang="pl-PL" sz="2000" dirty="0" smtClean="0"/>
              <a:t>: </a:t>
            </a:r>
            <a:r>
              <a:rPr lang="pl-PL" sz="2000" b="1" i="1" dirty="0" err="1" smtClean="0"/>
              <a:t>Thymus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serpyllum</a:t>
            </a:r>
            <a:endParaRPr lang="pl-PL" sz="2000" b="1" dirty="0" smtClean="0"/>
          </a:p>
          <a:p>
            <a:r>
              <a:rPr lang="pl-PL" sz="2000" dirty="0" smtClean="0"/>
              <a:t>Habitat: garden/ Nidzica/Poland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as:</a:t>
            </a:r>
          </a:p>
          <a:p>
            <a:pPr lvl="1">
              <a:buFont typeface="Wingdings" pitchFamily="2" charset="2"/>
              <a:buChar char="ü"/>
            </a:pPr>
            <a:r>
              <a:rPr lang="pl-PL" sz="2000" dirty="0" err="1" smtClean="0"/>
              <a:t>disinfectant</a:t>
            </a:r>
            <a:r>
              <a:rPr lang="pl-PL" sz="2000" dirty="0" smtClean="0"/>
              <a:t>,</a:t>
            </a:r>
            <a:r>
              <a:rPr lang="pl-PL" sz="2000" b="1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pl-PL" sz="2000" dirty="0" smtClean="0"/>
              <a:t>anti-inflammatory drug,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for </a:t>
            </a:r>
            <a:r>
              <a:rPr lang="pl-PL" sz="2000" dirty="0" err="1" smtClean="0"/>
              <a:t>gargle</a:t>
            </a:r>
            <a:r>
              <a:rPr lang="pl-PL" sz="2000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helps</a:t>
            </a:r>
            <a:r>
              <a:rPr lang="pl-PL" sz="2000" dirty="0" smtClean="0"/>
              <a:t> </a:t>
            </a:r>
            <a:r>
              <a:rPr lang="pl-PL" sz="2000" dirty="0" err="1" smtClean="0"/>
              <a:t>with</a:t>
            </a:r>
            <a:r>
              <a:rPr lang="pl-PL" sz="2000" dirty="0" smtClean="0"/>
              <a:t> </a:t>
            </a:r>
            <a:r>
              <a:rPr lang="pl-PL" sz="2000" dirty="0" err="1" smtClean="0"/>
              <a:t>insect</a:t>
            </a:r>
            <a:r>
              <a:rPr lang="pl-PL" sz="2000" dirty="0" smtClean="0"/>
              <a:t> </a:t>
            </a:r>
            <a:r>
              <a:rPr lang="pl-PL" sz="2000" dirty="0" err="1" smtClean="0"/>
              <a:t>stings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dirty="0" smtClean="0"/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pic>
        <p:nvPicPr>
          <p:cNvPr id="5" name="Symbol zastępczy zawartości 4" descr="278718740_1415252332260056_68649804049180733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5199" t="13219" r="27498" b="37590"/>
          <a:stretch>
            <a:fillRect/>
          </a:stretch>
        </p:blipFill>
        <p:spPr>
          <a:xfrm>
            <a:off x="4139952" y="332656"/>
            <a:ext cx="4320480" cy="62689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Rowan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3888432" cy="4611216"/>
          </a:xfrm>
        </p:spPr>
        <p:txBody>
          <a:bodyPr>
            <a:normAutofit/>
          </a:bodyPr>
          <a:lstStyle/>
          <a:p>
            <a:r>
              <a:rPr lang="pl-PL" sz="2000" dirty="0" err="1" smtClean="0"/>
              <a:t>Species</a:t>
            </a:r>
            <a:r>
              <a:rPr lang="pl-PL" sz="2000" dirty="0" smtClean="0"/>
              <a:t>: </a:t>
            </a:r>
            <a:r>
              <a:rPr lang="pl-PL" sz="2000" b="1" i="1" dirty="0" err="1" smtClean="0"/>
              <a:t>Sorbus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aucuparia</a:t>
            </a:r>
            <a:endParaRPr lang="pl-PL" sz="2000" b="1" dirty="0" smtClean="0"/>
          </a:p>
          <a:p>
            <a:r>
              <a:rPr lang="pl-PL" sz="2000" dirty="0" smtClean="0"/>
              <a:t>Habitat: </a:t>
            </a:r>
            <a:r>
              <a:rPr lang="pl-PL" sz="2000" dirty="0" err="1" smtClean="0"/>
              <a:t>roadside</a:t>
            </a:r>
            <a:r>
              <a:rPr lang="pl-PL" sz="2000" dirty="0" smtClean="0"/>
              <a:t>/ Nidzica/Poland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folk </a:t>
            </a:r>
            <a:r>
              <a:rPr lang="pl-PL" sz="2000" dirty="0" err="1" smtClean="0"/>
              <a:t>medicine</a:t>
            </a:r>
            <a:r>
              <a:rPr lang="pl-PL" sz="2000" dirty="0" smtClean="0"/>
              <a:t> as</a:t>
            </a:r>
            <a:r>
              <a:rPr lang="en-US" sz="2000" dirty="0" smtClean="0"/>
              <a:t> a</a:t>
            </a:r>
            <a:r>
              <a:rPr lang="pl-PL" sz="2000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laxative, </a:t>
            </a:r>
            <a:endParaRPr lang="pl-PL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against rheumatism and kidney disease, </a:t>
            </a:r>
            <a:endParaRPr lang="pl-PL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gargled juice against hoarseness</a:t>
            </a:r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Tr</a:t>
            </a:r>
            <a:r>
              <a:rPr lang="en-US" sz="2000" dirty="0" err="1" smtClean="0"/>
              <a:t>eatment</a:t>
            </a:r>
            <a:r>
              <a:rPr lang="en-US" sz="2000" dirty="0" smtClean="0"/>
              <a:t> of disorders of the respiratory tract, fever, infections, colds, flu, and gout</a:t>
            </a:r>
            <a:endParaRPr lang="pl-PL" sz="2000" dirty="0"/>
          </a:p>
        </p:txBody>
      </p:sp>
      <p:pic>
        <p:nvPicPr>
          <p:cNvPr id="5" name="Symbol zastępczy zawartości 4" descr="278725284_348891267218555_601749468674450754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5272" t="4805" r="26659" b="27590"/>
          <a:stretch>
            <a:fillRect/>
          </a:stretch>
        </p:blipFill>
        <p:spPr>
          <a:xfrm>
            <a:off x="4572000" y="260648"/>
            <a:ext cx="4032448" cy="62813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 Field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horsetail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95536" y="1600200"/>
            <a:ext cx="3888432" cy="4495800"/>
          </a:xfrm>
        </p:spPr>
        <p:txBody>
          <a:bodyPr/>
          <a:lstStyle/>
          <a:p>
            <a:r>
              <a:rPr lang="pl-PL" sz="2000" dirty="0" err="1" smtClean="0"/>
              <a:t>Species</a:t>
            </a:r>
            <a:r>
              <a:rPr lang="pl-PL" sz="2000" dirty="0" smtClean="0"/>
              <a:t>: </a:t>
            </a:r>
            <a:r>
              <a:rPr lang="pl-PL" sz="2000" i="1" dirty="0" err="1" smtClean="0"/>
              <a:t>Equisetum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arvense</a:t>
            </a:r>
            <a:endParaRPr lang="pl-PL" sz="2000" dirty="0" smtClean="0"/>
          </a:p>
          <a:p>
            <a:r>
              <a:rPr lang="pl-PL" sz="2000" dirty="0" smtClean="0"/>
              <a:t>Habitat: </a:t>
            </a:r>
            <a:r>
              <a:rPr lang="pl-PL" sz="2000" dirty="0" err="1" smtClean="0"/>
              <a:t>roadside</a:t>
            </a:r>
            <a:r>
              <a:rPr lang="pl-PL" sz="2000" dirty="0" smtClean="0"/>
              <a:t>/Działdowo/Poland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Diuretic</a:t>
            </a:r>
            <a:r>
              <a:rPr lang="pl-PL" sz="2000" dirty="0" smtClean="0"/>
              <a:t> </a:t>
            </a:r>
            <a:r>
              <a:rPr lang="pl-PL" sz="2000" dirty="0" err="1" smtClean="0"/>
              <a:t>effect</a:t>
            </a:r>
            <a:r>
              <a:rPr lang="pl-PL" sz="2000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Anti-inflammatory </a:t>
            </a:r>
            <a:r>
              <a:rPr lang="pl-PL" sz="2000" dirty="0" err="1" smtClean="0"/>
              <a:t>effect</a:t>
            </a:r>
            <a:r>
              <a:rPr lang="pl-PL" sz="2000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for </a:t>
            </a:r>
            <a:r>
              <a:rPr lang="pl-PL" sz="2000" dirty="0" err="1" smtClean="0"/>
              <a:t>psilosis</a:t>
            </a:r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Fresh</a:t>
            </a:r>
            <a:r>
              <a:rPr lang="pl-PL" sz="2000" dirty="0" smtClean="0"/>
              <a:t> </a:t>
            </a:r>
            <a:r>
              <a:rPr lang="pl-PL" sz="2000" dirty="0" err="1" smtClean="0"/>
              <a:t>juice</a:t>
            </a:r>
            <a:r>
              <a:rPr lang="pl-PL" sz="2000" dirty="0" smtClean="0"/>
              <a:t> </a:t>
            </a:r>
            <a:r>
              <a:rPr lang="pl-PL" sz="2000" dirty="0" err="1" smtClean="0"/>
              <a:t>steam</a:t>
            </a:r>
            <a:r>
              <a:rPr lang="pl-PL" sz="2000" dirty="0" smtClean="0"/>
              <a:t> </a:t>
            </a:r>
            <a:r>
              <a:rPr lang="pl-PL" sz="2000" dirty="0" err="1" smtClean="0"/>
              <a:t>bleeding</a:t>
            </a:r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for </a:t>
            </a:r>
            <a:r>
              <a:rPr lang="pl-PL" sz="2000" dirty="0" err="1" smtClean="0"/>
              <a:t>gargle</a:t>
            </a:r>
            <a:endParaRPr lang="pl-PL" sz="2000" dirty="0" smtClean="0"/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pic>
        <p:nvPicPr>
          <p:cNvPr id="5" name="Symbol zastępczy zawartości 4" descr="278734667_733394084484140_2809678276473303214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2582" t="2238" r="20985" b="20882"/>
          <a:stretch>
            <a:fillRect/>
          </a:stretch>
        </p:blipFill>
        <p:spPr>
          <a:xfrm>
            <a:off x="4550998" y="404664"/>
            <a:ext cx="3981442" cy="61648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Walnut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4176464" cy="4495800"/>
          </a:xfrm>
        </p:spPr>
        <p:txBody>
          <a:bodyPr/>
          <a:lstStyle/>
          <a:p>
            <a:r>
              <a:rPr lang="pl-PL" sz="2000" dirty="0" err="1" smtClean="0"/>
              <a:t>Species</a:t>
            </a:r>
            <a:r>
              <a:rPr lang="pl-PL" sz="2000" dirty="0" smtClean="0"/>
              <a:t>: </a:t>
            </a:r>
            <a:r>
              <a:rPr lang="pl-PL" sz="2000" i="1" dirty="0" err="1" smtClean="0"/>
              <a:t>Juglans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regia</a:t>
            </a:r>
            <a:endParaRPr lang="pl-PL" sz="2000" dirty="0" smtClean="0"/>
          </a:p>
          <a:p>
            <a:r>
              <a:rPr lang="pl-PL" sz="2000" dirty="0" smtClean="0"/>
              <a:t>Habitat: garden/ Nidzica/ Poland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Leafes</a:t>
            </a:r>
            <a:r>
              <a:rPr lang="pl-PL" sz="2000" dirty="0" smtClean="0"/>
              <a:t> and </a:t>
            </a:r>
            <a:r>
              <a:rPr lang="pl-PL" sz="2000" dirty="0" err="1" smtClean="0"/>
              <a:t>green</a:t>
            </a:r>
            <a:r>
              <a:rPr lang="pl-PL" sz="2000" dirty="0" smtClean="0"/>
              <a:t> </a:t>
            </a:r>
            <a:r>
              <a:rPr lang="pl-PL" sz="2000" dirty="0" err="1" smtClean="0"/>
              <a:t>shells</a:t>
            </a:r>
            <a:r>
              <a:rPr lang="pl-PL" sz="2000" dirty="0" smtClean="0"/>
              <a:t> </a:t>
            </a:r>
            <a:r>
              <a:rPr lang="pl-PL" sz="2000" dirty="0" err="1" smtClean="0"/>
              <a:t>have</a:t>
            </a:r>
            <a:r>
              <a:rPr lang="pl-PL" sz="2000" dirty="0" smtClean="0"/>
              <a:t> :</a:t>
            </a:r>
          </a:p>
          <a:p>
            <a:pPr lvl="1">
              <a:buFont typeface="Wingdings" pitchFamily="2" charset="2"/>
              <a:buChar char="ü"/>
            </a:pPr>
            <a:r>
              <a:rPr lang="pl-PL" sz="2000" dirty="0" err="1" smtClean="0"/>
              <a:t>antibacterial</a:t>
            </a:r>
            <a:r>
              <a:rPr lang="pl-PL" sz="2000" dirty="0" smtClean="0"/>
              <a:t> and anti-inflammatory </a:t>
            </a:r>
            <a:r>
              <a:rPr lang="pl-PL" sz="2000" dirty="0" err="1" smtClean="0"/>
              <a:t>attribute</a:t>
            </a:r>
            <a:r>
              <a:rPr lang="pl-PL" sz="2000" dirty="0" smtClean="0"/>
              <a:t>,</a:t>
            </a:r>
          </a:p>
          <a:p>
            <a:pPr lvl="1">
              <a:buFont typeface="Wingdings" pitchFamily="2" charset="2"/>
              <a:buChar char="ü"/>
            </a:pPr>
            <a:r>
              <a:rPr lang="pl-PL" sz="2000" dirty="0" err="1" smtClean="0"/>
              <a:t>helps</a:t>
            </a:r>
            <a:r>
              <a:rPr lang="pl-PL" sz="2000" dirty="0" smtClean="0"/>
              <a:t> </a:t>
            </a:r>
            <a:r>
              <a:rPr lang="pl-PL" sz="2000" dirty="0" err="1" smtClean="0"/>
              <a:t>with</a:t>
            </a:r>
            <a:r>
              <a:rPr lang="pl-PL" sz="2000" dirty="0" smtClean="0"/>
              <a:t> </a:t>
            </a:r>
            <a:r>
              <a:rPr lang="pl-PL" sz="2000" dirty="0" err="1" smtClean="0"/>
              <a:t>diarrhoea</a:t>
            </a:r>
            <a:r>
              <a:rPr lang="pl-PL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They</a:t>
            </a:r>
            <a:r>
              <a:rPr lang="pl-PL" sz="2000" dirty="0" smtClean="0"/>
              <a:t> </a:t>
            </a:r>
            <a:r>
              <a:rPr lang="pl-PL" sz="2000" dirty="0" err="1" smtClean="0"/>
              <a:t>kill</a:t>
            </a:r>
            <a:r>
              <a:rPr lang="pl-PL" sz="2000" dirty="0" smtClean="0"/>
              <a:t> </a:t>
            </a:r>
            <a:r>
              <a:rPr lang="pl-PL" sz="2000" dirty="0" err="1" smtClean="0"/>
              <a:t>parasites</a:t>
            </a:r>
            <a:r>
              <a:rPr lang="pl-PL" sz="2000" dirty="0" smtClean="0"/>
              <a:t> of digestive system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as </a:t>
            </a:r>
            <a:r>
              <a:rPr lang="pl-PL" sz="2000" dirty="0" err="1" smtClean="0"/>
              <a:t>gently</a:t>
            </a:r>
            <a:r>
              <a:rPr lang="pl-PL" sz="2000" dirty="0" smtClean="0"/>
              <a:t> </a:t>
            </a:r>
            <a:r>
              <a:rPr lang="pl-PL" sz="2000" dirty="0" err="1" smtClean="0"/>
              <a:t>laxative</a:t>
            </a:r>
            <a:endParaRPr lang="pl-PL" sz="2000" dirty="0" smtClean="0"/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pic>
        <p:nvPicPr>
          <p:cNvPr id="5" name="Symbol zastępczy zawartości 4" descr="278791878_714217283100352_7914930152133738250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572" t="9610" r="7852" b="29526"/>
          <a:stretch>
            <a:fillRect/>
          </a:stretch>
        </p:blipFill>
        <p:spPr>
          <a:xfrm>
            <a:off x="4355976" y="260648"/>
            <a:ext cx="4360274" cy="4248472"/>
          </a:xfrm>
        </p:spPr>
      </p:pic>
      <p:pic>
        <p:nvPicPr>
          <p:cNvPr id="6" name="Obraz 5" descr="i-numeri-da-conoscere-sulla-produzione-mondiale-delle-noci-1024x682.jpg"/>
          <p:cNvPicPr>
            <a:picLocks noChangeAspect="1"/>
          </p:cNvPicPr>
          <p:nvPr/>
        </p:nvPicPr>
        <p:blipFill>
          <a:blip r:embed="rId3" cstate="print"/>
          <a:srcRect t="9688" r="1599" b="12806"/>
          <a:stretch>
            <a:fillRect/>
          </a:stretch>
        </p:blipFill>
        <p:spPr>
          <a:xfrm>
            <a:off x="4355976" y="4293096"/>
            <a:ext cx="4392488" cy="230425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283968" y="6525344"/>
            <a:ext cx="4860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https://www.landini.it/things-to-know-about-walnut-production-around-the-world/</a:t>
            </a:r>
            <a:endParaRPr lang="pl-PL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Silver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birch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67544" y="1600200"/>
            <a:ext cx="3888432" cy="4495800"/>
          </a:xfrm>
        </p:spPr>
        <p:txBody>
          <a:bodyPr/>
          <a:lstStyle/>
          <a:p>
            <a:r>
              <a:rPr lang="pl-PL" sz="2000" dirty="0" err="1" smtClean="0"/>
              <a:t>Species</a:t>
            </a:r>
            <a:r>
              <a:rPr lang="pl-PL" sz="2000" dirty="0" smtClean="0"/>
              <a:t>: </a:t>
            </a:r>
            <a:r>
              <a:rPr lang="pl-PL" sz="2000" i="1" dirty="0" err="1" smtClean="0"/>
              <a:t>Betula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pendula</a:t>
            </a:r>
            <a:endParaRPr lang="pl-PL" sz="2000" dirty="0" smtClean="0"/>
          </a:p>
          <a:p>
            <a:r>
              <a:rPr lang="pl-PL" sz="2000" dirty="0" smtClean="0"/>
              <a:t>Habitat: </a:t>
            </a:r>
            <a:r>
              <a:rPr lang="pl-PL" sz="2000" dirty="0" err="1" smtClean="0"/>
              <a:t>forrest</a:t>
            </a:r>
            <a:r>
              <a:rPr lang="pl-PL" sz="2000" dirty="0" smtClean="0"/>
              <a:t>/Nidzica/ Poland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folk </a:t>
            </a:r>
            <a:r>
              <a:rPr lang="pl-PL" sz="2000" dirty="0" err="1" smtClean="0"/>
              <a:t>medicine</a:t>
            </a:r>
            <a:r>
              <a:rPr lang="pl-PL" sz="2000" dirty="0" smtClean="0"/>
              <a:t> as </a:t>
            </a:r>
            <a:r>
              <a:rPr lang="pl-PL" sz="2000" dirty="0" err="1" smtClean="0"/>
              <a:t>bleach</a:t>
            </a:r>
            <a:r>
              <a:rPr lang="pl-PL" sz="2000" dirty="0" smtClean="0"/>
              <a:t> for skin and </a:t>
            </a:r>
            <a:r>
              <a:rPr lang="pl-PL" sz="2000" dirty="0" err="1" smtClean="0"/>
              <a:t>against</a:t>
            </a:r>
            <a:r>
              <a:rPr lang="pl-PL" sz="2000" dirty="0" smtClean="0"/>
              <a:t> </a:t>
            </a:r>
            <a:r>
              <a:rPr lang="pl-PL" sz="2000" dirty="0" err="1" smtClean="0"/>
              <a:t>freckles</a:t>
            </a:r>
            <a:r>
              <a:rPr lang="pl-PL" sz="2000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Has </a:t>
            </a:r>
            <a:r>
              <a:rPr lang="pl-PL" sz="2000" dirty="0" err="1" smtClean="0"/>
              <a:t>diuretic</a:t>
            </a:r>
            <a:r>
              <a:rPr lang="pl-PL" sz="2000" dirty="0" smtClean="0"/>
              <a:t> </a:t>
            </a:r>
            <a:r>
              <a:rPr lang="pl-PL" sz="2000" dirty="0" err="1" smtClean="0"/>
              <a:t>effect</a:t>
            </a:r>
            <a:r>
              <a:rPr lang="pl-PL" sz="2000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err="1" smtClean="0"/>
              <a:t>Used</a:t>
            </a:r>
            <a:r>
              <a:rPr lang="pl-PL" sz="2000" dirty="0" smtClean="0"/>
              <a:t> for :</a:t>
            </a:r>
          </a:p>
          <a:p>
            <a:pPr lvl="1">
              <a:buFont typeface="Wingdings" pitchFamily="2" charset="2"/>
              <a:buChar char="ü"/>
            </a:pPr>
            <a:r>
              <a:rPr lang="pl-PL" sz="2000" dirty="0" err="1" smtClean="0"/>
              <a:t>psoriasis</a:t>
            </a:r>
            <a:r>
              <a:rPr lang="pl-PL" sz="2000" dirty="0" smtClean="0"/>
              <a:t>, </a:t>
            </a:r>
          </a:p>
          <a:p>
            <a:pPr lvl="1">
              <a:buFont typeface="Wingdings" pitchFamily="2" charset="2"/>
              <a:buChar char="ü"/>
            </a:pPr>
            <a:r>
              <a:rPr lang="pl-PL" sz="2000" dirty="0" err="1" smtClean="0"/>
              <a:t>nephrolithiasis</a:t>
            </a:r>
            <a:r>
              <a:rPr lang="pl-PL" sz="2000" dirty="0" smtClean="0"/>
              <a:t>, </a:t>
            </a:r>
          </a:p>
          <a:p>
            <a:pPr lvl="1">
              <a:buFont typeface="Wingdings" pitchFamily="2" charset="2"/>
              <a:buChar char="ü"/>
            </a:pPr>
            <a:r>
              <a:rPr lang="pl-PL" sz="2000" dirty="0" smtClean="0"/>
              <a:t>growth of </a:t>
            </a:r>
            <a:r>
              <a:rPr lang="pl-PL" sz="2000" dirty="0" err="1" smtClean="0"/>
              <a:t>hear</a:t>
            </a:r>
            <a:endParaRPr lang="pl-PL" sz="2000" dirty="0" smtClean="0"/>
          </a:p>
          <a:p>
            <a:endParaRPr lang="pl-PL" dirty="0"/>
          </a:p>
        </p:txBody>
      </p:sp>
      <p:pic>
        <p:nvPicPr>
          <p:cNvPr id="5" name="Symbol zastępczy zawartości 4" descr="278913089_1141893899901239_6924344116110738205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652" t="12525" r="28470" b="35051"/>
          <a:stretch>
            <a:fillRect/>
          </a:stretch>
        </p:blipFill>
        <p:spPr>
          <a:xfrm>
            <a:off x="4644008" y="476672"/>
            <a:ext cx="3888432" cy="609776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185</Words>
  <Application>Microsoft Office PowerPoint</Application>
  <PresentationFormat>Pokaz na ekranie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Kapitał</vt:lpstr>
      <vt:lpstr>Local herbs used for medicinal purposes – Polish folk medicine</vt:lpstr>
      <vt:lpstr>Nettle</vt:lpstr>
      <vt:lpstr>Wild thyme</vt:lpstr>
      <vt:lpstr>Rowan</vt:lpstr>
      <vt:lpstr> Field horsetail</vt:lpstr>
      <vt:lpstr>Walnut</vt:lpstr>
      <vt:lpstr>Silver birch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herbs than can be, and were, used for medicinal purposes</dc:title>
  <dc:creator>hp</dc:creator>
  <cp:lastModifiedBy>hp</cp:lastModifiedBy>
  <cp:revision>12</cp:revision>
  <dcterms:created xsi:type="dcterms:W3CDTF">2022-04-23T14:14:58Z</dcterms:created>
  <dcterms:modified xsi:type="dcterms:W3CDTF">2022-04-23T17:02:19Z</dcterms:modified>
</cp:coreProperties>
</file>