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8" r:id="rId4"/>
    <p:sldId id="261" r:id="rId5"/>
    <p:sldId id="262" r:id="rId6"/>
    <p:sldId id="263" r:id="rId7"/>
    <p:sldId id="264" r:id="rId8"/>
    <p:sldId id="265" r:id="rId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CBEFA5A6-02D4-473D-810E-F8E4FB01E049}" type="datetimeFigureOut">
              <a:rPr lang="el-GR" smtClean="0"/>
              <a:t>16/3/2021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C067990-771D-409D-9587-7A5098A4D04D}" type="slidenum">
              <a:rPr lang="el-GR" smtClean="0"/>
              <a:t>‹#›</a:t>
            </a:fld>
            <a:endParaRPr lang="el-GR"/>
          </a:p>
        </p:txBody>
      </p:sp>
    </p:spTree>
    <p:extLst>
      <p:ext uri="{BB962C8B-B14F-4D97-AF65-F5344CB8AC3E}">
        <p14:creationId xmlns:p14="http://schemas.microsoft.com/office/powerpoint/2010/main" val="1095168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BEFA5A6-02D4-473D-810E-F8E4FB01E049}" type="datetimeFigureOut">
              <a:rPr lang="el-GR" smtClean="0"/>
              <a:t>16/3/2021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C067990-771D-409D-9587-7A5098A4D04D}" type="slidenum">
              <a:rPr lang="el-GR" smtClean="0"/>
              <a:t>‹#›</a:t>
            </a:fld>
            <a:endParaRPr lang="el-GR"/>
          </a:p>
        </p:txBody>
      </p:sp>
    </p:spTree>
    <p:extLst>
      <p:ext uri="{BB962C8B-B14F-4D97-AF65-F5344CB8AC3E}">
        <p14:creationId xmlns:p14="http://schemas.microsoft.com/office/powerpoint/2010/main" val="1569095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BEFA5A6-02D4-473D-810E-F8E4FB01E049}" type="datetimeFigureOut">
              <a:rPr lang="el-GR" smtClean="0"/>
              <a:t>16/3/2021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C067990-771D-409D-9587-7A5098A4D04D}" type="slidenum">
              <a:rPr lang="el-GR" smtClean="0"/>
              <a:t>‹#›</a:t>
            </a:fld>
            <a:endParaRPr lang="el-GR"/>
          </a:p>
        </p:txBody>
      </p:sp>
    </p:spTree>
    <p:extLst>
      <p:ext uri="{BB962C8B-B14F-4D97-AF65-F5344CB8AC3E}">
        <p14:creationId xmlns:p14="http://schemas.microsoft.com/office/powerpoint/2010/main" val="299194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BEFA5A6-02D4-473D-810E-F8E4FB01E049}" type="datetimeFigureOut">
              <a:rPr lang="el-GR" smtClean="0"/>
              <a:t>16/3/2021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C067990-771D-409D-9587-7A5098A4D04D}" type="slidenum">
              <a:rPr lang="el-GR" smtClean="0"/>
              <a:t>‹#›</a:t>
            </a:fld>
            <a:endParaRPr lang="el-GR"/>
          </a:p>
        </p:txBody>
      </p:sp>
    </p:spTree>
    <p:extLst>
      <p:ext uri="{BB962C8B-B14F-4D97-AF65-F5344CB8AC3E}">
        <p14:creationId xmlns:p14="http://schemas.microsoft.com/office/powerpoint/2010/main" val="2684584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EFA5A6-02D4-473D-810E-F8E4FB01E049}" type="datetimeFigureOut">
              <a:rPr lang="el-GR" smtClean="0"/>
              <a:t>16/3/2021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C067990-771D-409D-9587-7A5098A4D04D}" type="slidenum">
              <a:rPr lang="el-GR" smtClean="0"/>
              <a:t>‹#›</a:t>
            </a:fld>
            <a:endParaRPr lang="el-GR"/>
          </a:p>
        </p:txBody>
      </p:sp>
    </p:spTree>
    <p:extLst>
      <p:ext uri="{BB962C8B-B14F-4D97-AF65-F5344CB8AC3E}">
        <p14:creationId xmlns:p14="http://schemas.microsoft.com/office/powerpoint/2010/main" val="4022252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CBEFA5A6-02D4-473D-810E-F8E4FB01E049}" type="datetimeFigureOut">
              <a:rPr lang="el-GR" smtClean="0"/>
              <a:t>16/3/2021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C067990-771D-409D-9587-7A5098A4D04D}" type="slidenum">
              <a:rPr lang="el-GR" smtClean="0"/>
              <a:t>‹#›</a:t>
            </a:fld>
            <a:endParaRPr lang="el-GR"/>
          </a:p>
        </p:txBody>
      </p:sp>
    </p:spTree>
    <p:extLst>
      <p:ext uri="{BB962C8B-B14F-4D97-AF65-F5344CB8AC3E}">
        <p14:creationId xmlns:p14="http://schemas.microsoft.com/office/powerpoint/2010/main" val="152147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CBEFA5A6-02D4-473D-810E-F8E4FB01E049}" type="datetimeFigureOut">
              <a:rPr lang="el-GR" smtClean="0"/>
              <a:t>16/3/2021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C067990-771D-409D-9587-7A5098A4D04D}" type="slidenum">
              <a:rPr lang="el-GR" smtClean="0"/>
              <a:t>‹#›</a:t>
            </a:fld>
            <a:endParaRPr lang="el-GR"/>
          </a:p>
        </p:txBody>
      </p:sp>
    </p:spTree>
    <p:extLst>
      <p:ext uri="{BB962C8B-B14F-4D97-AF65-F5344CB8AC3E}">
        <p14:creationId xmlns:p14="http://schemas.microsoft.com/office/powerpoint/2010/main" val="299240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CBEFA5A6-02D4-473D-810E-F8E4FB01E049}" type="datetimeFigureOut">
              <a:rPr lang="el-GR" smtClean="0"/>
              <a:t>16/3/2021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C067990-771D-409D-9587-7A5098A4D04D}" type="slidenum">
              <a:rPr lang="el-GR" smtClean="0"/>
              <a:t>‹#›</a:t>
            </a:fld>
            <a:endParaRPr lang="el-GR"/>
          </a:p>
        </p:txBody>
      </p:sp>
    </p:spTree>
    <p:extLst>
      <p:ext uri="{BB962C8B-B14F-4D97-AF65-F5344CB8AC3E}">
        <p14:creationId xmlns:p14="http://schemas.microsoft.com/office/powerpoint/2010/main" val="2606198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FA5A6-02D4-473D-810E-F8E4FB01E049}" type="datetimeFigureOut">
              <a:rPr lang="el-GR" smtClean="0"/>
              <a:t>16/3/2021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C067990-771D-409D-9587-7A5098A4D04D}" type="slidenum">
              <a:rPr lang="el-GR" smtClean="0"/>
              <a:t>‹#›</a:t>
            </a:fld>
            <a:endParaRPr lang="el-GR"/>
          </a:p>
        </p:txBody>
      </p:sp>
    </p:spTree>
    <p:extLst>
      <p:ext uri="{BB962C8B-B14F-4D97-AF65-F5344CB8AC3E}">
        <p14:creationId xmlns:p14="http://schemas.microsoft.com/office/powerpoint/2010/main" val="3388186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EFA5A6-02D4-473D-810E-F8E4FB01E049}" type="datetimeFigureOut">
              <a:rPr lang="el-GR" smtClean="0"/>
              <a:t>16/3/2021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C067990-771D-409D-9587-7A5098A4D04D}" type="slidenum">
              <a:rPr lang="el-GR" smtClean="0"/>
              <a:t>‹#›</a:t>
            </a:fld>
            <a:endParaRPr lang="el-GR"/>
          </a:p>
        </p:txBody>
      </p:sp>
    </p:spTree>
    <p:extLst>
      <p:ext uri="{BB962C8B-B14F-4D97-AF65-F5344CB8AC3E}">
        <p14:creationId xmlns:p14="http://schemas.microsoft.com/office/powerpoint/2010/main" val="129975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EFA5A6-02D4-473D-810E-F8E4FB01E049}" type="datetimeFigureOut">
              <a:rPr lang="el-GR" smtClean="0"/>
              <a:t>16/3/2021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C067990-771D-409D-9587-7A5098A4D04D}" type="slidenum">
              <a:rPr lang="el-GR" smtClean="0"/>
              <a:t>‹#›</a:t>
            </a:fld>
            <a:endParaRPr lang="el-GR"/>
          </a:p>
        </p:txBody>
      </p:sp>
    </p:spTree>
    <p:extLst>
      <p:ext uri="{BB962C8B-B14F-4D97-AF65-F5344CB8AC3E}">
        <p14:creationId xmlns:p14="http://schemas.microsoft.com/office/powerpoint/2010/main" val="420616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FA5A6-02D4-473D-810E-F8E4FB01E049}" type="datetimeFigureOut">
              <a:rPr lang="el-GR" smtClean="0"/>
              <a:t>16/3/2021</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67990-771D-409D-9587-7A5098A4D04D}" type="slidenum">
              <a:rPr lang="el-GR" smtClean="0"/>
              <a:t>‹#›</a:t>
            </a:fld>
            <a:endParaRPr lang="el-GR"/>
          </a:p>
        </p:txBody>
      </p:sp>
    </p:spTree>
    <p:extLst>
      <p:ext uri="{BB962C8B-B14F-4D97-AF65-F5344CB8AC3E}">
        <p14:creationId xmlns:p14="http://schemas.microsoft.com/office/powerpoint/2010/main" val="2288929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eek Wedding Customs And Traditions - Greek City Times"/>
          <p:cNvPicPr/>
          <p:nvPr/>
        </p:nvPicPr>
        <p:blipFill>
          <a:blip r:embed="rId2">
            <a:extLst>
              <a:ext uri="{28A0092B-C50C-407E-A947-70E740481C1C}">
                <a14:useLocalDpi xmlns:a14="http://schemas.microsoft.com/office/drawing/2010/main" val="0"/>
              </a:ext>
            </a:extLst>
          </a:blip>
          <a:srcRect/>
          <a:stretch>
            <a:fillRect/>
          </a:stretch>
        </p:blipFill>
        <p:spPr bwMode="auto">
          <a:xfrm>
            <a:off x="0" y="3275634"/>
            <a:ext cx="5370653" cy="3582365"/>
          </a:xfrm>
          <a:prstGeom prst="rect">
            <a:avLst/>
          </a:prstGeom>
          <a:noFill/>
          <a:ln>
            <a:noFill/>
          </a:ln>
        </p:spPr>
      </p:pic>
      <p:pic>
        <p:nvPicPr>
          <p:cNvPr id="2050" name="Picture 2" descr="https://www.myspecialeventcy.com/uploads/2/0/3/9/20394725/46495774-2309172715822508-191616864944652288-n_2_orig.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90925" y="1918054"/>
            <a:ext cx="7401075" cy="42479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70653" y="0"/>
            <a:ext cx="6558533" cy="2022226"/>
          </a:xfrm>
        </p:spPr>
        <p:txBody>
          <a:bodyPr>
            <a:normAutofit/>
          </a:bodyPr>
          <a:lstStyle/>
          <a:p>
            <a:r>
              <a:rPr lang="en-US" b="1" dirty="0" smtClean="0">
                <a:latin typeface="Bradley Hand ITC" panose="03070402050302030203" pitchFamily="66" charset="0"/>
              </a:rPr>
              <a:t>Traditional Cypriot wedding through the years</a:t>
            </a:r>
            <a:endParaRPr lang="el-GR" b="1" dirty="0"/>
          </a:p>
        </p:txBody>
      </p:sp>
      <p:pic>
        <p:nvPicPr>
          <p:cNvPr id="5" name="Picture 4" descr="https://blogs.sch.gr/iapost/files/2018/11/wedding-640x413.jpg"/>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288722" cy="3275635"/>
          </a:xfrm>
          <a:prstGeom prst="rect">
            <a:avLst/>
          </a:prstGeom>
          <a:noFill/>
          <a:ln>
            <a:noFill/>
          </a:ln>
        </p:spPr>
      </p:pic>
    </p:spTree>
    <p:extLst>
      <p:ext uri="{BB962C8B-B14F-4D97-AF65-F5344CB8AC3E}">
        <p14:creationId xmlns:p14="http://schemas.microsoft.com/office/powerpoint/2010/main" val="398792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ypriot Wedding Archives - Greek City Ti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3861" y="3832667"/>
            <a:ext cx="4558139" cy="304704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Ένας αυθεντικός παραδοσιακός Κυπριακός γάμος, αναβιώνει απόψε στην Μελίν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7550" y="790223"/>
            <a:ext cx="8934450" cy="27908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90275" y="1365956"/>
            <a:ext cx="11147779" cy="5492043"/>
          </a:xfrm>
        </p:spPr>
        <p:txBody>
          <a:bodyPr>
            <a:normAutofit fontScale="85000" lnSpcReduction="20000"/>
          </a:bodyPr>
          <a:lstStyle/>
          <a:p>
            <a:pPr marL="0" indent="0">
              <a:buNone/>
            </a:pPr>
            <a:endParaRPr lang="en-US" b="1" dirty="0" smtClean="0">
              <a:latin typeface="Bradley Hand ITC" panose="03070402050302030203" pitchFamily="66" charset="0"/>
              <a:sym typeface="Symbol" panose="05050102010706020507" pitchFamily="18" charset="2"/>
            </a:endParaRPr>
          </a:p>
          <a:p>
            <a:pPr marL="0" indent="0">
              <a:buNone/>
            </a:pPr>
            <a:r>
              <a:rPr lang="en-US" b="1" dirty="0" smtClean="0">
                <a:latin typeface="Bradley Hand ITC" panose="03070402050302030203" pitchFamily="66" charset="0"/>
                <a:sym typeface="Symbol" panose="05050102010706020507" pitchFamily="18" charset="2"/>
              </a:rPr>
              <a:t> </a:t>
            </a:r>
            <a:r>
              <a:rPr lang="en-US" b="1" dirty="0" smtClean="0">
                <a:solidFill>
                  <a:schemeClr val="accent4">
                    <a:lumMod val="60000"/>
                    <a:lumOff val="40000"/>
                  </a:schemeClr>
                </a:solidFill>
                <a:latin typeface="Bradley Hand ITC" panose="03070402050302030203" pitchFamily="66" charset="0"/>
              </a:rPr>
              <a:t>The customs of the traditional wedding are followed by people across Cyprus. Maintaining and transmitting these customs is mainly up to new couples, their families and friends, and whether they decide to incorporate wedding traditions and customs into their wedding day celebrations. </a:t>
            </a:r>
          </a:p>
          <a:p>
            <a:pPr marL="0" indent="0">
              <a:buNone/>
            </a:pPr>
            <a:endParaRPr lang="en-US" b="1" dirty="0" smtClean="0">
              <a:latin typeface="Bradley Hand ITC" panose="03070402050302030203" pitchFamily="66" charset="0"/>
            </a:endParaRPr>
          </a:p>
          <a:p>
            <a:pPr marL="0" indent="0">
              <a:buNone/>
            </a:pPr>
            <a:r>
              <a:rPr lang="en-US" sz="3000" b="1" dirty="0" smtClean="0">
                <a:solidFill>
                  <a:srgbClr val="FF0000"/>
                </a:solidFill>
                <a:latin typeface="Bradley Hand ITC" panose="03070402050302030203" pitchFamily="66" charset="0"/>
                <a:sym typeface="Symbol" panose="05050102010706020507" pitchFamily="18" charset="2"/>
              </a:rPr>
              <a:t> </a:t>
            </a:r>
            <a:r>
              <a:rPr lang="en-US" sz="3000" b="1" u="sng" dirty="0" smtClean="0">
                <a:solidFill>
                  <a:srgbClr val="FF0000"/>
                </a:solidFill>
                <a:latin typeface="Bradley Hand ITC" panose="03070402050302030203" pitchFamily="66" charset="0"/>
              </a:rPr>
              <a:t>Some </a:t>
            </a:r>
            <a:r>
              <a:rPr lang="en-US" sz="3000" b="1" u="sng" dirty="0">
                <a:solidFill>
                  <a:srgbClr val="FF0000"/>
                </a:solidFill>
                <a:latin typeface="Bradley Hand ITC" panose="03070402050302030203" pitchFamily="66" charset="0"/>
              </a:rPr>
              <a:t>of the traditional activities include:</a:t>
            </a:r>
            <a:endParaRPr lang="el-GR" sz="3000" b="1" dirty="0">
              <a:solidFill>
                <a:srgbClr val="FF0000"/>
              </a:solidFill>
            </a:endParaRPr>
          </a:p>
          <a:p>
            <a:pPr lvl="0"/>
            <a:r>
              <a:rPr lang="en-US" b="1" dirty="0">
                <a:latin typeface="Bradley Hand ITC" panose="03070402050302030203" pitchFamily="66" charset="0"/>
              </a:rPr>
              <a:t>Wrapping red scarves around the </a:t>
            </a:r>
            <a:r>
              <a:rPr lang="en-US" b="1" dirty="0" smtClean="0">
                <a:latin typeface="Bradley Hand ITC" panose="03070402050302030203" pitchFamily="66" charset="0"/>
              </a:rPr>
              <a:t>couple (</a:t>
            </a:r>
            <a:r>
              <a:rPr lang="en-US" b="1" dirty="0" err="1" smtClean="0">
                <a:latin typeface="Bradley Hand ITC" panose="03070402050302030203" pitchFamily="66" charset="0"/>
              </a:rPr>
              <a:t>zosmata</a:t>
            </a:r>
            <a:r>
              <a:rPr lang="en-US" b="1" dirty="0" smtClean="0">
                <a:latin typeface="Bradley Hand ITC" panose="03070402050302030203" pitchFamily="66" charset="0"/>
              </a:rPr>
              <a:t>)</a:t>
            </a:r>
            <a:endParaRPr lang="en-US" b="1" dirty="0" smtClean="0"/>
          </a:p>
          <a:p>
            <a:pPr lvl="0"/>
            <a:r>
              <a:rPr lang="en-US" b="1" dirty="0" smtClean="0">
                <a:latin typeface="Bradley Hand ITC" panose="03070402050302030203" pitchFamily="66" charset="0"/>
              </a:rPr>
              <a:t>Shaving the groom </a:t>
            </a:r>
            <a:endParaRPr lang="el-GR" b="1" dirty="0"/>
          </a:p>
          <a:p>
            <a:pPr lvl="0"/>
            <a:r>
              <a:rPr lang="en-US" b="1" dirty="0">
                <a:latin typeface="Bradley Hand ITC" panose="03070402050302030203" pitchFamily="66" charset="0"/>
              </a:rPr>
              <a:t>Crowning the bridal couple (</a:t>
            </a:r>
            <a:r>
              <a:rPr lang="en-US" b="1" dirty="0" err="1">
                <a:latin typeface="Bradley Hand ITC" panose="03070402050302030203" pitchFamily="66" charset="0"/>
              </a:rPr>
              <a:t>stefana</a:t>
            </a:r>
            <a:r>
              <a:rPr lang="en-US" b="1" dirty="0" smtClean="0">
                <a:latin typeface="Bradley Hand ITC" panose="03070402050302030203" pitchFamily="66" charset="0"/>
              </a:rPr>
              <a:t>)</a:t>
            </a:r>
          </a:p>
          <a:p>
            <a:pPr lvl="0"/>
            <a:r>
              <a:rPr lang="en-US" b="1" dirty="0" err="1" smtClean="0">
                <a:latin typeface="Bradley Hand ITC" panose="03070402050302030203" pitchFamily="66" charset="0"/>
              </a:rPr>
              <a:t>Exchaging</a:t>
            </a:r>
            <a:r>
              <a:rPr lang="en-US" b="1" dirty="0" smtClean="0">
                <a:latin typeface="Bradley Hand ITC" panose="03070402050302030203" pitchFamily="66" charset="0"/>
              </a:rPr>
              <a:t> the wedding rings </a:t>
            </a:r>
          </a:p>
          <a:p>
            <a:pPr lvl="0"/>
            <a:r>
              <a:rPr lang="en-US" b="1" dirty="0" smtClean="0">
                <a:latin typeface="Bradley Hand ITC" panose="03070402050302030203" pitchFamily="66" charset="0"/>
              </a:rPr>
              <a:t>Tossing of the rice </a:t>
            </a:r>
            <a:endParaRPr lang="el-GR" b="1" dirty="0" smtClean="0"/>
          </a:p>
          <a:p>
            <a:pPr lvl="0"/>
            <a:r>
              <a:rPr lang="en-US" b="1" dirty="0" smtClean="0">
                <a:latin typeface="Bradley Hand ITC" panose="03070402050302030203" pitchFamily="66" charset="0"/>
              </a:rPr>
              <a:t>Inscribing the soles of the bride’s shoes with the names of her friends</a:t>
            </a:r>
            <a:endParaRPr lang="el-GR" b="1" dirty="0" smtClean="0"/>
          </a:p>
          <a:p>
            <a:pPr lvl="0"/>
            <a:r>
              <a:rPr lang="en-US" b="1" dirty="0" smtClean="0">
                <a:latin typeface="Bradley Hand ITC" panose="03070402050302030203" pitchFamily="66" charset="0"/>
              </a:rPr>
              <a:t>Pinning </a:t>
            </a:r>
            <a:r>
              <a:rPr lang="en-US" b="1" dirty="0">
                <a:latin typeface="Bradley Hand ITC" panose="03070402050302030203" pitchFamily="66" charset="0"/>
              </a:rPr>
              <a:t>money during the </a:t>
            </a:r>
            <a:r>
              <a:rPr lang="en-US" b="1" dirty="0" smtClean="0">
                <a:latin typeface="Bradley Hand ITC" panose="03070402050302030203" pitchFamily="66" charset="0"/>
              </a:rPr>
              <a:t>newly-wed </a:t>
            </a:r>
            <a:r>
              <a:rPr lang="en-US" b="1" dirty="0">
                <a:latin typeface="Bradley Hand ITC" panose="03070402050302030203" pitchFamily="66" charset="0"/>
              </a:rPr>
              <a:t>dance to the bride and groom’s clothing</a:t>
            </a:r>
            <a:endParaRPr lang="el-GR" b="1" dirty="0"/>
          </a:p>
          <a:p>
            <a:pPr lvl="0"/>
            <a:r>
              <a:rPr lang="en-US" b="1" dirty="0">
                <a:latin typeface="Bradley Hand ITC" panose="03070402050302030203" pitchFamily="66" charset="0"/>
              </a:rPr>
              <a:t>Tossing of the bride’s bouquet and garter</a:t>
            </a:r>
            <a:endParaRPr lang="el-GR" b="1" dirty="0"/>
          </a:p>
          <a:p>
            <a:endParaRPr lang="el-GR" b="1" dirty="0"/>
          </a:p>
        </p:txBody>
      </p:sp>
      <p:sp>
        <p:nvSpPr>
          <p:cNvPr id="4" name="Title 3"/>
          <p:cNvSpPr>
            <a:spLocks noGrp="1"/>
          </p:cNvSpPr>
          <p:nvPr>
            <p:ph type="title"/>
          </p:nvPr>
        </p:nvSpPr>
        <p:spPr>
          <a:xfrm>
            <a:off x="90275" y="88928"/>
            <a:ext cx="10515600" cy="1025409"/>
          </a:xfrm>
        </p:spPr>
        <p:txBody>
          <a:bodyPr>
            <a:normAutofit fontScale="90000"/>
          </a:bodyPr>
          <a:lstStyle/>
          <a:p>
            <a:r>
              <a:rPr lang="en-US" b="1" u="sng" dirty="0" smtClean="0">
                <a:latin typeface="Bradley Hand ITC" panose="03070402050302030203" pitchFamily="66" charset="0"/>
              </a:rPr>
              <a:t/>
            </a:r>
            <a:br>
              <a:rPr lang="en-US" b="1" u="sng" dirty="0" smtClean="0">
                <a:latin typeface="Bradley Hand ITC" panose="03070402050302030203" pitchFamily="66" charset="0"/>
              </a:rPr>
            </a:br>
            <a:r>
              <a:rPr lang="en-US" b="1" u="sng" dirty="0" smtClean="0">
                <a:latin typeface="Bradley Hand ITC" panose="03070402050302030203" pitchFamily="66" charset="0"/>
              </a:rPr>
              <a:t>CYPRIOT WEDDING CUSTOMS</a:t>
            </a:r>
            <a:br>
              <a:rPr lang="en-US" b="1" u="sng" dirty="0" smtClean="0">
                <a:latin typeface="Bradley Hand ITC" panose="03070402050302030203" pitchFamily="66" charset="0"/>
              </a:rPr>
            </a:br>
            <a:endParaRPr lang="el-GR" b="1" u="sng" dirty="0"/>
          </a:p>
        </p:txBody>
      </p:sp>
    </p:spTree>
    <p:extLst>
      <p:ext uri="{BB962C8B-B14F-4D97-AF65-F5344CB8AC3E}">
        <p14:creationId xmlns:p14="http://schemas.microsoft.com/office/powerpoint/2010/main" val="9689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circle(in)">
                                      <p:cBhvr>
                                        <p:cTn id="41" dur="20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circle(in)">
                                      <p:cBhvr>
                                        <p:cTn id="46" dur="20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circle(in)">
                                      <p:cBhvr>
                                        <p:cTn id="61" dur="2000"/>
                                        <p:tgtEl>
                                          <p:spTgt spid="3">
                                            <p:txEl>
                                              <p:pRg st="11" end="1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5128"/>
                                        </p:tgtEl>
                                        <p:attrNameLst>
                                          <p:attrName>style.visibility</p:attrName>
                                        </p:attrNameLst>
                                      </p:cBhvr>
                                      <p:to>
                                        <p:strVal val="visible"/>
                                      </p:to>
                                    </p:set>
                                    <p:anim calcmode="lin" valueType="num">
                                      <p:cBhvr additive="base">
                                        <p:cTn id="66" dur="500" fill="hold"/>
                                        <p:tgtEl>
                                          <p:spTgt spid="5128"/>
                                        </p:tgtEl>
                                        <p:attrNameLst>
                                          <p:attrName>ppt_x</p:attrName>
                                        </p:attrNameLst>
                                      </p:cBhvr>
                                      <p:tavLst>
                                        <p:tav tm="0">
                                          <p:val>
                                            <p:strVal val="#ppt_x"/>
                                          </p:val>
                                        </p:tav>
                                        <p:tav tm="100000">
                                          <p:val>
                                            <p:strVal val="#ppt_x"/>
                                          </p:val>
                                        </p:tav>
                                      </p:tavLst>
                                    </p:anim>
                                    <p:anim calcmode="lin" valueType="num">
                                      <p:cBhvr additive="base">
                                        <p:cTn id="67"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www.myspecialeventcy.com/uploads/2/0/3/9/20394725/46495774-2309172715822508-191616864944652288-n_2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9756" y="4055795"/>
            <a:ext cx="4882244" cy="28022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raditions captured at Traditional Cyprus Wedding in Tochni, Larnac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46400"/>
            <a:ext cx="3996267" cy="2701941"/>
          </a:xfrm>
          <a:prstGeom prst="rect">
            <a:avLst/>
          </a:prstGeom>
          <a:noFill/>
          <a:ln>
            <a:noFill/>
          </a:ln>
        </p:spPr>
      </p:pic>
      <p:pic>
        <p:nvPicPr>
          <p:cNvPr id="3074" name="Picture 2" descr="The Grove Wedding Photography - Greek Weddin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7309756" y="0"/>
            <a:ext cx="4882244" cy="325482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361244" y="434864"/>
            <a:ext cx="10515600" cy="1325563"/>
          </a:xfrm>
        </p:spPr>
        <p:txBody>
          <a:bodyPr/>
          <a:lstStyle/>
          <a:p>
            <a:r>
              <a:rPr lang="en-US" b="1" u="sng" dirty="0" smtClean="0">
                <a:solidFill>
                  <a:srgbClr val="6B6764"/>
                </a:solidFill>
                <a:latin typeface="Bradley Hand ITC" panose="03070402050302030203" pitchFamily="66" charset="0"/>
                <a:ea typeface="Times New Roman" panose="02020603050405020304" pitchFamily="18" charset="0"/>
                <a:cs typeface="Times New Roman" panose="02020603050405020304" pitchFamily="18" charset="0"/>
              </a:rPr>
              <a:t>Red Scarves &amp; Shaving of the Groom</a:t>
            </a:r>
            <a:r>
              <a:rPr lang="el-GR" sz="5400" b="1" dirty="0" smtClean="0">
                <a:effectLst/>
                <a:latin typeface="Calibri" panose="020F0502020204030204" pitchFamily="34" charset="0"/>
                <a:ea typeface="Calibri" panose="020F0502020204030204" pitchFamily="34" charset="0"/>
                <a:cs typeface="Times New Roman" panose="02020603050405020304" pitchFamily="18" charset="0"/>
              </a:rPr>
              <a:t/>
            </a:r>
            <a:br>
              <a:rPr lang="el-GR" sz="5400" b="1" dirty="0" smtClean="0">
                <a:effectLst/>
                <a:latin typeface="Calibri" panose="020F0502020204030204" pitchFamily="34" charset="0"/>
                <a:ea typeface="Calibri" panose="020F0502020204030204" pitchFamily="34" charset="0"/>
                <a:cs typeface="Times New Roman" panose="02020603050405020304" pitchFamily="18" charset="0"/>
              </a:rPr>
            </a:br>
            <a:endParaRPr lang="el-GR" b="1" dirty="0"/>
          </a:p>
        </p:txBody>
      </p:sp>
      <p:sp>
        <p:nvSpPr>
          <p:cNvPr id="5" name="Rectangle 4"/>
          <p:cNvSpPr/>
          <p:nvPr/>
        </p:nvSpPr>
        <p:spPr>
          <a:xfrm>
            <a:off x="361244" y="1818672"/>
            <a:ext cx="10992556" cy="5039328"/>
          </a:xfrm>
          <a:prstGeom prst="rect">
            <a:avLst/>
          </a:prstGeom>
        </p:spPr>
        <p:txBody>
          <a:bodyPr wrap="square">
            <a:spAutoFit/>
          </a:bodyPr>
          <a:lstStyle/>
          <a:p>
            <a:pPr>
              <a:lnSpc>
                <a:spcPct val="107000"/>
              </a:lnSpc>
              <a:spcAft>
                <a:spcPts val="800"/>
              </a:spcAft>
            </a:pPr>
            <a:r>
              <a:rPr lang="en-US" dirty="0" smtClean="0">
                <a:solidFill>
                  <a:srgbClr val="6B6764"/>
                </a:solidFill>
                <a:latin typeface="Arial" panose="020B0604020202020204" pitchFamily="34" charset="0"/>
                <a:ea typeface="Times New Roman" panose="02020603050405020304" pitchFamily="18" charset="0"/>
                <a:cs typeface="Times New Roman" panose="02020603050405020304" pitchFamily="18" charset="0"/>
              </a:rPr>
              <a:t>On </a:t>
            </a:r>
            <a:r>
              <a:rPr lang="en-US" dirty="0">
                <a:solidFill>
                  <a:srgbClr val="6B6764"/>
                </a:solidFill>
                <a:latin typeface="Arial" panose="020B0604020202020204" pitchFamily="34" charset="0"/>
                <a:ea typeface="Times New Roman" panose="02020603050405020304" pitchFamily="18" charset="0"/>
                <a:cs typeface="Times New Roman" panose="02020603050405020304" pitchFamily="18" charset="0"/>
              </a:rPr>
              <a:t>the wedding day, after the bride is all dressed up and ready to leave for the ceremony, her parents, chief attendant and close friends gather around her and wrap a red scarf around her waist in order to symbolize her virginity. All of this happens while musicians delight them with beautiful traditional wedding songs.</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Naturally, a similar ceremony takes place for the groom as well, only this time, his best man (</a:t>
            </a:r>
            <a:r>
              <a:rPr lang="en-US" dirty="0" err="1">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koumbaro</a:t>
            </a:r>
            <a:r>
              <a:rPr lang="en-US" dirty="0">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 proceeds to offer him his last shave, under the loving gaze of his friends and family. After the shaving, the </a:t>
            </a:r>
            <a:r>
              <a:rPr lang="en-US" dirty="0" err="1">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koumbaro</a:t>
            </a:r>
            <a:r>
              <a:rPr lang="en-US" dirty="0">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 dresses the groom in shirt, waistcoat, cravat and dark suit while the music is playing. Afterwards, a red scarf is wrapped around the groom’s waist in order to declare his fertility. The soon-to-be husband now makes his way, along his family and companions to the bride’s house, and then they all head to the church.</a:t>
            </a:r>
            <a:endParaRPr lang="el-GR" sz="2400" dirty="0" smtClean="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Depending on the location of the wedding, a proper change in clothing and traditions is in order. So, if we’re talking about local Cyprus weddings, they usually take place in a village. In this situation, the bride will wear a gown that will cover the top of her arms, and the bridal party will walk to the church. If the wedding takes place in a larger town, then the bride will wear a short or long evening dress. Also she and her father will arrive at the church by car, limousine or a horse-drawn carriage while the guests will eagerly await them outside the church entrance.</a:t>
            </a:r>
            <a:endParaRPr lang="el-GR"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213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ppt_x"/>
                                          </p:val>
                                        </p:tav>
                                        <p:tav tm="100000">
                                          <p:val>
                                            <p:strVal val="#ppt_x"/>
                                          </p:val>
                                        </p:tav>
                                      </p:tavLst>
                                    </p:anim>
                                    <p:anim calcmode="lin" valueType="num">
                                      <p:cBhvr additive="base">
                                        <p:cTn id="19"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circle(in)">
                                      <p:cBhvr>
                                        <p:cTn id="24" dur="20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circle(in)">
                                      <p:cBhvr>
                                        <p:cTn id="35" dur="2000"/>
                                        <p:tgtEl>
                                          <p:spTgt spid="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Πόσα Κουφέτα Μπαίνουν στο Δίσκο; - El De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58355"/>
            <a:ext cx="3014133" cy="166675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πό πού… κατάγεται ο κουραμπιές; | ΤΟ ΠΟΝΤΙΚ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978" y="1299234"/>
            <a:ext cx="3635022" cy="190980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62844" y="801511"/>
            <a:ext cx="10890956" cy="5836355"/>
          </a:xfrm>
        </p:spPr>
        <p:txBody>
          <a:bodyPr>
            <a:normAutofit/>
          </a:bodyPr>
          <a:lstStyle/>
          <a:p>
            <a:pPr>
              <a:buFont typeface="Symbol" panose="05050102010706020507" pitchFamily="18" charset="2"/>
              <a:buChar char="Þ"/>
            </a:pPr>
            <a:r>
              <a:rPr lang="en-US" dirty="0" smtClean="0"/>
              <a:t> </a:t>
            </a:r>
            <a:r>
              <a:rPr lang="en-US" u="sng" dirty="0" smtClean="0"/>
              <a:t>Like any traditional Cyprus wedding, food is an essential part.  It contains</a:t>
            </a:r>
            <a:r>
              <a:rPr lang="el-GR" u="sng" dirty="0" smtClean="0"/>
              <a:t>:</a:t>
            </a:r>
          </a:p>
          <a:p>
            <a:r>
              <a:rPr lang="en-US" dirty="0" err="1" smtClean="0"/>
              <a:t>Kourampiedes</a:t>
            </a:r>
            <a:r>
              <a:rPr lang="en-US" dirty="0" smtClean="0"/>
              <a:t>: </a:t>
            </a:r>
            <a:r>
              <a:rPr lang="en-US" dirty="0"/>
              <a:t>a specialty </a:t>
            </a:r>
            <a:r>
              <a:rPr lang="en-US" dirty="0" smtClean="0"/>
              <a:t>sugared bun served </a:t>
            </a:r>
            <a:r>
              <a:rPr lang="en-US" dirty="0"/>
              <a:t>at the reception</a:t>
            </a:r>
            <a:r>
              <a:rPr lang="en-US" dirty="0" smtClean="0"/>
              <a:t>. </a:t>
            </a:r>
            <a:endParaRPr lang="el-GR" dirty="0" smtClean="0"/>
          </a:p>
          <a:p>
            <a:r>
              <a:rPr lang="en-US" dirty="0" err="1" smtClean="0"/>
              <a:t>Glistarkes</a:t>
            </a:r>
            <a:r>
              <a:rPr lang="en-US" dirty="0" smtClean="0"/>
              <a:t>: This is the ceremonial bread which is handed out as a wedding invitation by the bride’s family.</a:t>
            </a:r>
            <a:endParaRPr lang="el-GR" dirty="0"/>
          </a:p>
          <a:p>
            <a:pPr lvl="0"/>
            <a:r>
              <a:rPr lang="en-US" dirty="0" err="1"/>
              <a:t>Prosfora</a:t>
            </a:r>
            <a:r>
              <a:rPr lang="en-US" dirty="0"/>
              <a:t>: A special bread that is given to the bridal couple by the priest; the </a:t>
            </a:r>
            <a:r>
              <a:rPr lang="en-US" dirty="0" err="1"/>
              <a:t>prosfora</a:t>
            </a:r>
            <a:r>
              <a:rPr lang="en-US" dirty="0"/>
              <a:t> also accompanies the famous Cypriot red wine during the religious ceremony.</a:t>
            </a:r>
            <a:endParaRPr lang="el-GR" dirty="0"/>
          </a:p>
          <a:p>
            <a:pPr lvl="0"/>
            <a:r>
              <a:rPr lang="en-US" dirty="0" err="1"/>
              <a:t>Koufetta</a:t>
            </a:r>
            <a:r>
              <a:rPr lang="en-US" dirty="0"/>
              <a:t> or sugared almonds are given to the wedding guests by the bride and groom as they leave the church as man and woman</a:t>
            </a:r>
            <a:r>
              <a:rPr lang="en-US" dirty="0" smtClean="0"/>
              <a:t>.</a:t>
            </a:r>
          </a:p>
          <a:p>
            <a:pPr lvl="0"/>
            <a:r>
              <a:rPr lang="en-US" dirty="0" err="1" smtClean="0"/>
              <a:t>Resi</a:t>
            </a:r>
            <a:r>
              <a:rPr lang="el-GR" dirty="0" smtClean="0"/>
              <a:t>: </a:t>
            </a:r>
            <a:r>
              <a:rPr lang="en-US" dirty="0" smtClean="0"/>
              <a:t>is </a:t>
            </a:r>
            <a:r>
              <a:rPr lang="en-US" dirty="0"/>
              <a:t>a traditional Cyprus wedding dish. It is made from coarsely ground wheat boiled in meat </a:t>
            </a:r>
            <a:r>
              <a:rPr lang="en-US" dirty="0" smtClean="0"/>
              <a:t>broth</a:t>
            </a:r>
            <a:r>
              <a:rPr lang="el-GR" dirty="0" smtClean="0"/>
              <a:t> (</a:t>
            </a:r>
            <a:r>
              <a:rPr lang="en-US" dirty="0" smtClean="0"/>
              <a:t>made only in some villages of Cyprus). </a:t>
            </a:r>
            <a:endParaRPr lang="el-GR" dirty="0"/>
          </a:p>
          <a:p>
            <a:endParaRPr lang="el-GR" dirty="0"/>
          </a:p>
        </p:txBody>
      </p:sp>
    </p:spTree>
    <p:extLst>
      <p:ext uri="{BB962C8B-B14F-4D97-AF65-F5344CB8AC3E}">
        <p14:creationId xmlns:p14="http://schemas.microsoft.com/office/powerpoint/2010/main" val="209861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ircle(in)">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148"/>
                                        </p:tgtEl>
                                        <p:attrNameLst>
                                          <p:attrName>style.visibility</p:attrName>
                                        </p:attrNameLst>
                                      </p:cBhvr>
                                      <p:to>
                                        <p:strVal val="visible"/>
                                      </p:to>
                                    </p:set>
                                    <p:anim calcmode="lin" valueType="num">
                                      <p:cBhvr additive="base">
                                        <p:cTn id="35" dur="500" fill="hold"/>
                                        <p:tgtEl>
                                          <p:spTgt spid="6148"/>
                                        </p:tgtEl>
                                        <p:attrNameLst>
                                          <p:attrName>ppt_x</p:attrName>
                                        </p:attrNameLst>
                                      </p:cBhvr>
                                      <p:tavLst>
                                        <p:tav tm="0">
                                          <p:val>
                                            <p:strVal val="#ppt_x"/>
                                          </p:val>
                                        </p:tav>
                                        <p:tav tm="100000">
                                          <p:val>
                                            <p:strVal val="#ppt_x"/>
                                          </p:val>
                                        </p:tav>
                                      </p:tavLst>
                                    </p:anim>
                                    <p:anim calcmode="lin" valueType="num">
                                      <p:cBhvr additive="base">
                                        <p:cTn id="36"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circle(in)">
                                      <p:cBhvr>
                                        <p:cTn id="4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ypriot Wedding Traditions and Ressi / Κυπριακός Γάμος και Ρέσι | Greek  snacks, Greek recipes, Cyprus food"/>
          <p:cNvPicPr>
            <a:picLocks noChangeAspect="1" noChangeArrowheads="1"/>
          </p:cNvPicPr>
          <p:nvPr/>
        </p:nvPicPr>
        <p:blipFill rotWithShape="1">
          <a:blip r:embed="rId2">
            <a:extLst>
              <a:ext uri="{28A0092B-C50C-407E-A947-70E740481C1C}">
                <a14:useLocalDpi xmlns:a14="http://schemas.microsoft.com/office/drawing/2010/main" val="0"/>
              </a:ext>
            </a:extLst>
          </a:blip>
          <a:srcRect r="-479" b="15351"/>
          <a:stretch/>
        </p:blipFill>
        <p:spPr bwMode="auto">
          <a:xfrm>
            <a:off x="0" y="3698634"/>
            <a:ext cx="5000263" cy="31593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ttp://www.unesco.org.cy/ImageStream.aspx?ObjectType=Document&amp;ObjectID=5092&amp;ImageName=Image.jpg&amp;Width=0&amp;Height=0"/>
          <p:cNvPicPr/>
          <p:nvPr/>
        </p:nvPicPr>
        <p:blipFill>
          <a:blip r:embed="rId3">
            <a:extLst>
              <a:ext uri="{28A0092B-C50C-407E-A947-70E740481C1C}">
                <a14:useLocalDpi xmlns:a14="http://schemas.microsoft.com/office/drawing/2010/main" val="0"/>
              </a:ext>
            </a:extLst>
          </a:blip>
          <a:srcRect/>
          <a:stretch>
            <a:fillRect/>
          </a:stretch>
        </p:blipFill>
        <p:spPr bwMode="auto">
          <a:xfrm>
            <a:off x="7095281" y="0"/>
            <a:ext cx="5096719" cy="2986268"/>
          </a:xfrm>
          <a:prstGeom prst="rect">
            <a:avLst/>
          </a:prstGeom>
          <a:noFill/>
          <a:ln>
            <a:noFill/>
          </a:ln>
        </p:spPr>
      </p:pic>
      <p:sp>
        <p:nvSpPr>
          <p:cNvPr id="2" name="Title 1"/>
          <p:cNvSpPr>
            <a:spLocks noGrp="1"/>
          </p:cNvSpPr>
          <p:nvPr>
            <p:ph type="title"/>
          </p:nvPr>
        </p:nvSpPr>
        <p:spPr>
          <a:xfrm>
            <a:off x="0" y="23934"/>
            <a:ext cx="10515600" cy="1325563"/>
          </a:xfrm>
        </p:spPr>
        <p:txBody>
          <a:bodyPr/>
          <a:lstStyle/>
          <a:p>
            <a:r>
              <a:rPr lang="en-US" b="1" u="sng" dirty="0" smtClean="0">
                <a:latin typeface="Bradley Hand ITC" panose="03070402050302030203" pitchFamily="66" charset="0"/>
              </a:rPr>
              <a:t>Preparation of the </a:t>
            </a:r>
            <a:r>
              <a:rPr lang="en-US" b="1" i="1" u="sng" dirty="0" err="1" smtClean="0">
                <a:latin typeface="Bradley Hand ITC" panose="03070402050302030203" pitchFamily="66" charset="0"/>
              </a:rPr>
              <a:t>resi</a:t>
            </a:r>
            <a:r>
              <a:rPr lang="en-US" u="sng" dirty="0" smtClean="0">
                <a:latin typeface="Bradley Hand ITC" panose="03070402050302030203" pitchFamily="66" charset="0"/>
              </a:rPr>
              <a:t>: </a:t>
            </a:r>
            <a:endParaRPr lang="el-GR" u="sng" dirty="0"/>
          </a:p>
        </p:txBody>
      </p:sp>
      <p:sp>
        <p:nvSpPr>
          <p:cNvPr id="3" name="Content Placeholder 2"/>
          <p:cNvSpPr>
            <a:spLocks noGrp="1"/>
          </p:cNvSpPr>
          <p:nvPr>
            <p:ph idx="1"/>
          </p:nvPr>
        </p:nvSpPr>
        <p:spPr>
          <a:xfrm>
            <a:off x="0" y="1065785"/>
            <a:ext cx="11215868" cy="5265697"/>
          </a:xfrm>
        </p:spPr>
        <p:txBody>
          <a:bodyPr>
            <a:normAutofit fontScale="77500" lnSpcReduction="20000"/>
          </a:bodyPr>
          <a:lstStyle/>
          <a:p>
            <a:r>
              <a:rPr lang="en-US" sz="3000" b="1" i="1" dirty="0" err="1" smtClean="0">
                <a:latin typeface="Bradley Hand ITC" panose="03070402050302030203" pitchFamily="66" charset="0"/>
              </a:rPr>
              <a:t>Resi</a:t>
            </a:r>
            <a:r>
              <a:rPr lang="en-US" sz="3000" b="1" dirty="0">
                <a:latin typeface="Bradley Hand ITC" panose="03070402050302030203" pitchFamily="66" charset="0"/>
              </a:rPr>
              <a:t> is a traditional Cyprus wedding dish. It is made from coarsely ground wheat boiled in meat broth. As the preparation method is time-consuming, it is usually carried out as a ritual at weddings, with special attention to every detail. Fellow villagers would help with preparing the </a:t>
            </a:r>
            <a:r>
              <a:rPr lang="en-US" sz="3000" b="1" i="1" dirty="0" err="1">
                <a:latin typeface="Bradley Hand ITC" panose="03070402050302030203" pitchFamily="66" charset="0"/>
              </a:rPr>
              <a:t>resi</a:t>
            </a:r>
            <a:r>
              <a:rPr lang="en-US" sz="3000" b="1" dirty="0">
                <a:latin typeface="Bradley Hand ITC" panose="03070402050302030203" pitchFamily="66" charset="0"/>
              </a:rPr>
              <a:t> in the old days, and so they would be invited to gather and wash and beat the wheat. </a:t>
            </a:r>
            <a:endParaRPr lang="en-US" sz="3000" b="1" dirty="0" smtClean="0">
              <a:latin typeface="Bradley Hand ITC" panose="03070402050302030203" pitchFamily="66" charset="0"/>
            </a:endParaRPr>
          </a:p>
          <a:p>
            <a:r>
              <a:rPr lang="en-US" sz="3000" b="1" dirty="0" smtClean="0">
                <a:latin typeface="Bradley Hand ITC" panose="03070402050302030203" pitchFamily="66" charset="0"/>
              </a:rPr>
              <a:t>At </a:t>
            </a:r>
            <a:r>
              <a:rPr lang="en-US" sz="3000" b="1" dirty="0">
                <a:latin typeface="Bradley Hand ITC" panose="03070402050302030203" pitchFamily="66" charset="0"/>
              </a:rPr>
              <a:t>first they used to use </a:t>
            </a:r>
            <a:r>
              <a:rPr lang="en-US" sz="3000" b="1" i="1" dirty="0" err="1">
                <a:latin typeface="Bradley Hand ITC" panose="03070402050302030203" pitchFamily="66" charset="0"/>
              </a:rPr>
              <a:t>faoutes</a:t>
            </a:r>
            <a:r>
              <a:rPr lang="en-US" sz="3000" b="1" dirty="0">
                <a:latin typeface="Bradley Hand ITC" panose="03070402050302030203" pitchFamily="66" charset="0"/>
              </a:rPr>
              <a:t> (wooden flails) to beat the wheat before turning to grinding it either in a hand-made mill or the village’s olive mill. The wheat would then be left out in the sun to dry, before the bark was removed and it was taken to the village fountain to be washed. First they boil the meat thoroughly and mash it with their fingers to ensure there are no bones left in the broth. They then slowly pour in the wheat and cook over a low heat overnight, so it turns into porridge. </a:t>
            </a:r>
            <a:endParaRPr lang="en-US" sz="3000" b="1" dirty="0" smtClean="0">
              <a:latin typeface="Bradley Hand ITC" panose="03070402050302030203" pitchFamily="66" charset="0"/>
            </a:endParaRPr>
          </a:p>
          <a:p>
            <a:r>
              <a:rPr lang="en-US" sz="3000" b="1" dirty="0" smtClean="0">
                <a:latin typeface="Bradley Hand ITC" panose="03070402050302030203" pitchFamily="66" charset="0"/>
              </a:rPr>
              <a:t>The</a:t>
            </a:r>
            <a:r>
              <a:rPr lang="en-US" sz="3000" b="1" dirty="0">
                <a:latin typeface="Bradley Hand ITC" panose="03070402050302030203" pitchFamily="66" charset="0"/>
              </a:rPr>
              <a:t> </a:t>
            </a:r>
            <a:r>
              <a:rPr lang="en-US" sz="3000" b="1" i="1" dirty="0" err="1">
                <a:latin typeface="Bradley Hand ITC" panose="03070402050302030203" pitchFamily="66" charset="0"/>
              </a:rPr>
              <a:t>resi</a:t>
            </a:r>
            <a:r>
              <a:rPr lang="en-US" sz="3000" b="1" dirty="0">
                <a:latin typeface="Bradley Hand ITC" panose="03070402050302030203" pitchFamily="66" charset="0"/>
              </a:rPr>
              <a:t> is cooked in cauldrons and the procedure, which demands delicate handling, must always be carried out by someone experienced. Nowadays, this tradition is being kept alive by families mostly in the </a:t>
            </a:r>
            <a:r>
              <a:rPr lang="en-US" sz="3000" b="1" dirty="0" err="1">
                <a:latin typeface="Bradley Hand ITC" panose="03070402050302030203" pitchFamily="66" charset="0"/>
              </a:rPr>
              <a:t>Paphos</a:t>
            </a:r>
            <a:r>
              <a:rPr lang="en-US" sz="3000" b="1" dirty="0">
                <a:latin typeface="Bradley Hand ITC" panose="03070402050302030203" pitchFamily="66" charset="0"/>
              </a:rPr>
              <a:t> and Limassol districts. In fact, </a:t>
            </a:r>
            <a:r>
              <a:rPr lang="en-US" sz="3000" b="1" dirty="0" err="1">
                <a:latin typeface="Bradley Hand ITC" panose="03070402050302030203" pitchFamily="66" charset="0"/>
              </a:rPr>
              <a:t>Letymbou</a:t>
            </a:r>
            <a:r>
              <a:rPr lang="en-US" sz="3000" b="1" dirty="0">
                <a:latin typeface="Bradley Hand ITC" panose="03070402050302030203" pitchFamily="66" charset="0"/>
              </a:rPr>
              <a:t> village in </a:t>
            </a:r>
            <a:r>
              <a:rPr lang="en-US" sz="3000" b="1" dirty="0" err="1">
                <a:latin typeface="Bradley Hand ITC" panose="03070402050302030203" pitchFamily="66" charset="0"/>
              </a:rPr>
              <a:t>Paphos</a:t>
            </a:r>
            <a:r>
              <a:rPr lang="en-US" sz="3000" b="1" dirty="0">
                <a:latin typeface="Bradley Hand ITC" panose="03070402050302030203" pitchFamily="66" charset="0"/>
              </a:rPr>
              <a:t> has established an annual </a:t>
            </a:r>
            <a:r>
              <a:rPr lang="en-US" sz="3000" b="1" i="1" dirty="0" err="1">
                <a:latin typeface="Bradley Hand ITC" panose="03070402050302030203" pitchFamily="66" charset="0"/>
              </a:rPr>
              <a:t>resi</a:t>
            </a:r>
            <a:r>
              <a:rPr lang="en-US" sz="3000" b="1" dirty="0">
                <a:latin typeface="Bradley Hand ITC" panose="03070402050302030203" pitchFamily="66" charset="0"/>
              </a:rPr>
              <a:t> festival, aimed at safeguarding the tradition as a part of our cultural heritage.</a:t>
            </a:r>
            <a:endParaRPr lang="el-GR" sz="3000" b="1" dirty="0"/>
          </a:p>
          <a:p>
            <a:endParaRPr lang="el-GR" dirty="0"/>
          </a:p>
        </p:txBody>
      </p:sp>
    </p:spTree>
    <p:extLst>
      <p:ext uri="{BB962C8B-B14F-4D97-AF65-F5344CB8AC3E}">
        <p14:creationId xmlns:p14="http://schemas.microsoft.com/office/powerpoint/2010/main" val="7848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nodeType="clickEffect">
                                  <p:stCondLst>
                                    <p:cond delay="0"/>
                                  </p:stCondLst>
                                  <p:childTnLst>
                                    <p:animScale>
                                      <p:cBhvr>
                                        <p:cTn id="29" dur="2000" fill="hold"/>
                                        <p:tgtEl>
                                          <p:spTgt spid="4"/>
                                        </p:tgtEl>
                                      </p:cBhvr>
                                      <p:by x="150000" y="150000"/>
                                    </p:animScale>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2000" fill="hold"/>
                                        <p:tgtEl>
                                          <p:spTgt spid="71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Τι λένε οι Άγιοι για τον δεύτερο και τον τρίτο γάμο και ποια επιτίμια  προβλέπονται – ΧΩΡΑ ΤΟΥ ΑΧΩΡΗΤΟ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2683" y="3859551"/>
            <a:ext cx="5552682" cy="29984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edding rings at Traditional Cyprus Wedding in Tochni, Larnac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90440"/>
            <a:ext cx="3738089" cy="2963286"/>
          </a:xfrm>
          <a:prstGeom prst="rect">
            <a:avLst/>
          </a:prstGeom>
          <a:noFill/>
          <a:ln>
            <a:noFill/>
          </a:ln>
        </p:spPr>
      </p:pic>
      <p:pic>
        <p:nvPicPr>
          <p:cNvPr id="5" name="Picture 4" descr="Church wine used for wedding ceremony at Traditional Cyprus Wedding in Tochni, Larnac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5510" y="1"/>
            <a:ext cx="4786489" cy="3657600"/>
          </a:xfrm>
          <a:prstGeom prst="rect">
            <a:avLst/>
          </a:prstGeom>
          <a:noFill/>
          <a:ln>
            <a:noFill/>
          </a:ln>
        </p:spPr>
      </p:pic>
      <p:sp>
        <p:nvSpPr>
          <p:cNvPr id="2" name="Title 1"/>
          <p:cNvSpPr>
            <a:spLocks noGrp="1"/>
          </p:cNvSpPr>
          <p:nvPr>
            <p:ph type="title"/>
          </p:nvPr>
        </p:nvSpPr>
        <p:spPr>
          <a:xfrm>
            <a:off x="93133" y="154481"/>
            <a:ext cx="7005427" cy="1325563"/>
          </a:xfrm>
        </p:spPr>
        <p:txBody>
          <a:bodyPr>
            <a:normAutofit/>
          </a:bodyPr>
          <a:lstStyle/>
          <a:p>
            <a:r>
              <a:rPr lang="en-US" sz="5000" b="1" u="sng" dirty="0" smtClean="0">
                <a:latin typeface="Bradley Hand ITC" panose="03070402050302030203" pitchFamily="66" charset="0"/>
              </a:rPr>
              <a:t>The Ceremony </a:t>
            </a:r>
            <a:endParaRPr lang="el-GR" sz="5000" b="1" u="sng" dirty="0"/>
          </a:p>
        </p:txBody>
      </p:sp>
      <p:sp>
        <p:nvSpPr>
          <p:cNvPr id="3" name="Content Placeholder 2"/>
          <p:cNvSpPr>
            <a:spLocks noGrp="1"/>
          </p:cNvSpPr>
          <p:nvPr>
            <p:ph idx="1"/>
          </p:nvPr>
        </p:nvSpPr>
        <p:spPr>
          <a:xfrm>
            <a:off x="93132" y="1480043"/>
            <a:ext cx="11139311" cy="4469201"/>
          </a:xfrm>
        </p:spPr>
        <p:txBody>
          <a:bodyPr>
            <a:normAutofit fontScale="85000" lnSpcReduction="20000"/>
          </a:bodyPr>
          <a:lstStyle/>
          <a:p>
            <a:r>
              <a:rPr lang="en-US" b="1" dirty="0">
                <a:latin typeface="Bradley Hand ITC" panose="03070402050302030203" pitchFamily="66" charset="0"/>
              </a:rPr>
              <a:t>During the ceremony the priest will serve the couple the ceremonial </a:t>
            </a:r>
            <a:r>
              <a:rPr lang="en-US" b="1" dirty="0" err="1">
                <a:latin typeface="Bradley Hand ITC" panose="03070402050302030203" pitchFamily="66" charset="0"/>
              </a:rPr>
              <a:t>prosfora</a:t>
            </a:r>
            <a:r>
              <a:rPr lang="en-US" b="1" dirty="0">
                <a:latin typeface="Bradley Hand ITC" panose="03070402050302030203" pitchFamily="66" charset="0"/>
              </a:rPr>
              <a:t> (bread) to eat and </a:t>
            </a:r>
            <a:r>
              <a:rPr lang="en-US" b="1" dirty="0" err="1">
                <a:latin typeface="Bradley Hand ITC" panose="03070402050302030203" pitchFamily="66" charset="0"/>
              </a:rPr>
              <a:t>koumandaria</a:t>
            </a:r>
            <a:r>
              <a:rPr lang="en-US" b="1" dirty="0">
                <a:latin typeface="Bradley Hand ITC" panose="03070402050302030203" pitchFamily="66" charset="0"/>
              </a:rPr>
              <a:t> (red Cypriot wine) to drink, symbolizing the wedding at Cana in Galilee. According to the Bible, that is where Christ blessed the marriage and turned water into wine</a:t>
            </a:r>
            <a:r>
              <a:rPr lang="en-US" b="1" dirty="0" smtClean="0">
                <a:latin typeface="Bradley Hand ITC" panose="03070402050302030203" pitchFamily="66" charset="0"/>
              </a:rPr>
              <a:t>.</a:t>
            </a:r>
          </a:p>
          <a:p>
            <a:pPr marL="0" indent="0">
              <a:buNone/>
            </a:pPr>
            <a:endParaRPr lang="el-GR" b="1" dirty="0"/>
          </a:p>
          <a:p>
            <a:r>
              <a:rPr lang="en-US" b="1" dirty="0" smtClean="0">
                <a:latin typeface="Bradley Hand ITC" panose="03070402050302030203" pitchFamily="66" charset="0"/>
              </a:rPr>
              <a:t>After </a:t>
            </a:r>
            <a:r>
              <a:rPr lang="en-US" b="1" dirty="0">
                <a:latin typeface="Bradley Hand ITC" panose="03070402050302030203" pitchFamily="66" charset="0"/>
              </a:rPr>
              <a:t>they exchanged their wedding rings, the couple performs the Dance of Isaiah, in which the priest is leading them three times around the table that holds the Gospel and the Cross. The best man and chief bridesmaid walk behind the couple, making sure that the </a:t>
            </a:r>
            <a:r>
              <a:rPr lang="en-US" b="1" dirty="0" err="1">
                <a:latin typeface="Bradley Hand ITC" panose="03070402050302030203" pitchFamily="66" charset="0"/>
              </a:rPr>
              <a:t>stefana</a:t>
            </a:r>
            <a:r>
              <a:rPr lang="en-US" b="1" dirty="0">
                <a:latin typeface="Bradley Hand ITC" panose="03070402050302030203" pitchFamily="66" charset="0"/>
              </a:rPr>
              <a:t> will remain in place</a:t>
            </a:r>
            <a:r>
              <a:rPr lang="en-US" b="1" dirty="0" smtClean="0">
                <a:latin typeface="Bradley Hand ITC" panose="03070402050302030203" pitchFamily="66" charset="0"/>
              </a:rPr>
              <a:t>.</a:t>
            </a:r>
          </a:p>
          <a:p>
            <a:pPr marL="0" indent="0">
              <a:buNone/>
            </a:pPr>
            <a:endParaRPr lang="el-GR" b="1" dirty="0"/>
          </a:p>
          <a:p>
            <a:r>
              <a:rPr lang="en-US" b="1" dirty="0">
                <a:latin typeface="Bradley Hand ITC" panose="03070402050302030203" pitchFamily="66" charset="0"/>
              </a:rPr>
              <a:t>Upon the completion of the dance, the priest blesses the couple one more time and removes the </a:t>
            </a:r>
            <a:r>
              <a:rPr lang="en-US" b="1" dirty="0" err="1">
                <a:latin typeface="Bradley Hand ITC" panose="03070402050302030203" pitchFamily="66" charset="0"/>
              </a:rPr>
              <a:t>stefana</a:t>
            </a:r>
            <a:r>
              <a:rPr lang="en-US" b="1" dirty="0">
                <a:latin typeface="Bradley Hand ITC" panose="03070402050302030203" pitchFamily="66" charset="0"/>
              </a:rPr>
              <a:t> </a:t>
            </a:r>
            <a:r>
              <a:rPr lang="en-US" b="1" dirty="0" err="1">
                <a:latin typeface="Bradley Hand ITC" panose="03070402050302030203" pitchFamily="66" charset="0"/>
              </a:rPr>
              <a:t>asksing</a:t>
            </a:r>
            <a:r>
              <a:rPr lang="en-US" b="1" dirty="0">
                <a:latin typeface="Bradley Hand ITC" panose="03070402050302030203" pitchFamily="66" charset="0"/>
              </a:rPr>
              <a:t> God to grant them a long and happy life together. Finally, he separates the couple’s joined hands, showing them that it is only God who can separate them.</a:t>
            </a:r>
            <a:endParaRPr lang="el-GR" b="1" dirty="0"/>
          </a:p>
          <a:p>
            <a:endParaRPr lang="el-GR" dirty="0"/>
          </a:p>
        </p:txBody>
      </p:sp>
    </p:spTree>
    <p:extLst>
      <p:ext uri="{BB962C8B-B14F-4D97-AF65-F5344CB8AC3E}">
        <p14:creationId xmlns:p14="http://schemas.microsoft.com/office/powerpoint/2010/main" val="383020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8194"/>
                                        </p:tgtEl>
                                        <p:attrNameLst>
                                          <p:attrName>style.visibility</p:attrName>
                                        </p:attrNameLst>
                                      </p:cBhvr>
                                      <p:to>
                                        <p:strVal val="visible"/>
                                      </p:to>
                                    </p:set>
                                    <p:animEffect transition="in" filter="circle(in)">
                                      <p:cBhvr>
                                        <p:cTn id="42"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city-live-2e1216b159f0479fbbf2ef3207c4d-d9af589.divio-media.com/images/15052087_10154652639433187_93.2e16d0ba.fill-600x450-c100.jpg"/>
          <p:cNvPicPr/>
          <p:nvPr/>
        </p:nvPicPr>
        <p:blipFill>
          <a:blip r:embed="rId2">
            <a:extLst>
              <a:ext uri="{28A0092B-C50C-407E-A947-70E740481C1C}">
                <a14:useLocalDpi xmlns:a14="http://schemas.microsoft.com/office/drawing/2010/main" val="0"/>
              </a:ext>
            </a:extLst>
          </a:blip>
          <a:srcRect/>
          <a:stretch>
            <a:fillRect/>
          </a:stretch>
        </p:blipFill>
        <p:spPr bwMode="auto">
          <a:xfrm>
            <a:off x="7419373" y="3275635"/>
            <a:ext cx="4772628" cy="3582365"/>
          </a:xfrm>
          <a:prstGeom prst="rect">
            <a:avLst/>
          </a:prstGeom>
          <a:noFill/>
          <a:ln>
            <a:noFill/>
          </a:ln>
        </p:spPr>
      </p:pic>
      <p:pic>
        <p:nvPicPr>
          <p:cNvPr id="4" name="Picture 3" descr="Bride and groom greeting their guests at Traditional Cyprus Wedding in Tochni, Larnac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611301" cy="2529068"/>
          </a:xfrm>
          <a:prstGeom prst="rect">
            <a:avLst/>
          </a:prstGeom>
          <a:noFill/>
          <a:ln>
            <a:noFill/>
          </a:ln>
        </p:spPr>
      </p:pic>
      <p:sp>
        <p:nvSpPr>
          <p:cNvPr id="2" name="Title 1"/>
          <p:cNvSpPr>
            <a:spLocks noGrp="1"/>
          </p:cNvSpPr>
          <p:nvPr>
            <p:ph type="title"/>
          </p:nvPr>
        </p:nvSpPr>
        <p:spPr>
          <a:xfrm>
            <a:off x="3611301" y="148100"/>
            <a:ext cx="4092615" cy="1116434"/>
          </a:xfrm>
        </p:spPr>
        <p:txBody>
          <a:bodyPr>
            <a:normAutofit fontScale="90000"/>
          </a:bodyPr>
          <a:lstStyle/>
          <a:p>
            <a:r>
              <a:rPr lang="en-US" b="1" u="sng" dirty="0" smtClean="0">
                <a:latin typeface="Bradley Hand ITC" panose="03070402050302030203" pitchFamily="66" charset="0"/>
              </a:rPr>
              <a:t>The Reception</a:t>
            </a:r>
            <a:r>
              <a:rPr lang="el-GR" dirty="0" smtClean="0"/>
              <a:t/>
            </a:r>
            <a:br>
              <a:rPr lang="el-GR" dirty="0" smtClean="0"/>
            </a:br>
            <a:endParaRPr lang="el-GR" dirty="0"/>
          </a:p>
        </p:txBody>
      </p:sp>
      <p:sp>
        <p:nvSpPr>
          <p:cNvPr id="3" name="Content Placeholder 2"/>
          <p:cNvSpPr>
            <a:spLocks noGrp="1"/>
          </p:cNvSpPr>
          <p:nvPr>
            <p:ph idx="1"/>
          </p:nvPr>
        </p:nvSpPr>
        <p:spPr>
          <a:xfrm>
            <a:off x="0" y="2161290"/>
            <a:ext cx="10515600" cy="4351338"/>
          </a:xfrm>
        </p:spPr>
        <p:txBody>
          <a:bodyPr>
            <a:normAutofit fontScale="85000" lnSpcReduction="10000"/>
          </a:bodyPr>
          <a:lstStyle/>
          <a:p>
            <a:r>
              <a:rPr lang="en-US" b="1" dirty="0" smtClean="0">
                <a:latin typeface="Bradley Hand ITC" panose="03070402050302030203" pitchFamily="66" charset="0"/>
              </a:rPr>
              <a:t>If </a:t>
            </a:r>
            <a:r>
              <a:rPr lang="en-US" b="1" dirty="0">
                <a:latin typeface="Bradley Hand ITC" panose="03070402050302030203" pitchFamily="66" charset="0"/>
              </a:rPr>
              <a:t>the wedding is successful, the reception may well last until the early morning hours, which is not something uncommon. Between dancing and having the time of their life, guests can enjoy another traditional Cypriot food, such as the </a:t>
            </a:r>
            <a:r>
              <a:rPr lang="en-US" b="1" dirty="0" err="1">
                <a:latin typeface="Bradley Hand ITC" panose="03070402050302030203" pitchFamily="66" charset="0"/>
              </a:rPr>
              <a:t>koulouria</a:t>
            </a:r>
            <a:r>
              <a:rPr lang="en-US" b="1" dirty="0">
                <a:latin typeface="Bradley Hand ITC" panose="03070402050302030203" pitchFamily="66" charset="0"/>
              </a:rPr>
              <a:t> – a ring-shaped cookie or biscuit sprinkled with delicious sesame seeds. Also, early in the festivities, the unmarried friends of the bride will write their names on the bottom of the bride’s shoes. At the end of the evening, when the bride takes off her shoes, only one name will remain written on the sole. That will be the next woman to marry</a:t>
            </a:r>
            <a:r>
              <a:rPr lang="en-US" b="1" dirty="0" smtClean="0">
                <a:latin typeface="Bradley Hand ITC" panose="03070402050302030203" pitchFamily="66" charset="0"/>
              </a:rPr>
              <a:t>!</a:t>
            </a:r>
          </a:p>
          <a:p>
            <a:r>
              <a:rPr lang="en-US" b="1" dirty="0">
                <a:latin typeface="Bradley Hand ITC" panose="03070402050302030203" pitchFamily="66" charset="0"/>
              </a:rPr>
              <a:t>Halfway through the reception, the couple walks up to the dance floor to perform their very first dance as husband and wife. </a:t>
            </a:r>
            <a:r>
              <a:rPr lang="en-US" b="1" dirty="0" smtClean="0">
                <a:latin typeface="Bradley Hand ITC" panose="03070402050302030203" pitchFamily="66" charset="0"/>
              </a:rPr>
              <a:t>In the past the parents and the guests had </a:t>
            </a:r>
            <a:r>
              <a:rPr lang="en-US" b="1" dirty="0">
                <a:latin typeface="Bradley Hand ITC" panose="03070402050302030203" pitchFamily="66" charset="0"/>
              </a:rPr>
              <a:t>the chance to pin money to the couple’s clothes in order to help them pay the wedding expenses and start their marriage debt-free</a:t>
            </a:r>
            <a:r>
              <a:rPr lang="en-US" b="1" dirty="0" smtClean="0">
                <a:latin typeface="Bradley Hand ITC" panose="03070402050302030203" pitchFamily="66" charset="0"/>
              </a:rPr>
              <a:t>. Nowadays the parents and the guests give the money in an envelope as a present. </a:t>
            </a:r>
            <a:endParaRPr lang="el-GR" b="1" dirty="0"/>
          </a:p>
          <a:p>
            <a:endParaRPr lang="el-GR" b="1" dirty="0"/>
          </a:p>
          <a:p>
            <a:endParaRPr lang="el-GR" dirty="0"/>
          </a:p>
        </p:txBody>
      </p:sp>
    </p:spTree>
    <p:extLst>
      <p:ext uri="{BB962C8B-B14F-4D97-AF65-F5344CB8AC3E}">
        <p14:creationId xmlns:p14="http://schemas.microsoft.com/office/powerpoint/2010/main" val="81530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10333" cy="5821186"/>
          </a:xfrm>
        </p:spPr>
        <p:txBody>
          <a:bodyPr>
            <a:normAutofit fontScale="90000"/>
          </a:bodyPr>
          <a:lstStyle/>
          <a:p>
            <a:pPr algn="ctr"/>
            <a:r>
              <a:rPr lang="en-US" b="1" dirty="0" smtClean="0">
                <a:latin typeface="Bradley Hand ITC" panose="03070402050302030203" pitchFamily="66" charset="0"/>
              </a:rPr>
              <a:t/>
            </a:r>
            <a:br>
              <a:rPr lang="en-US" b="1" dirty="0" smtClean="0">
                <a:latin typeface="Bradley Hand ITC" panose="03070402050302030203" pitchFamily="66" charset="0"/>
              </a:rPr>
            </a:br>
            <a:r>
              <a:rPr lang="en-US" b="1" dirty="0">
                <a:latin typeface="Bradley Hand ITC" panose="03070402050302030203" pitchFamily="66" charset="0"/>
              </a:rPr>
              <a:t/>
            </a:r>
            <a:br>
              <a:rPr lang="en-US" b="1" dirty="0">
                <a:latin typeface="Bradley Hand ITC" panose="03070402050302030203" pitchFamily="66" charset="0"/>
              </a:rPr>
            </a:br>
            <a:r>
              <a:rPr lang="en-US" b="1" dirty="0" smtClean="0">
                <a:latin typeface="Bradley Hand ITC" panose="03070402050302030203" pitchFamily="66" charset="0"/>
              </a:rPr>
              <a:t/>
            </a:r>
            <a:br>
              <a:rPr lang="en-US" b="1" dirty="0" smtClean="0">
                <a:latin typeface="Bradley Hand ITC" panose="03070402050302030203" pitchFamily="66" charset="0"/>
              </a:rPr>
            </a:br>
            <a:r>
              <a:rPr lang="en-US" sz="5100" b="1" dirty="0" smtClean="0">
                <a:latin typeface="Bradley Hand ITC" panose="03070402050302030203" pitchFamily="66" charset="0"/>
              </a:rPr>
              <a:t>THANK </a:t>
            </a:r>
            <a:r>
              <a:rPr lang="en-US" sz="5100" b="1" dirty="0" smtClean="0">
                <a:latin typeface="Bradley Hand ITC" panose="03070402050302030203" pitchFamily="66" charset="0"/>
              </a:rPr>
              <a:t>YOU FOR YOUR </a:t>
            </a:r>
            <a:r>
              <a:rPr lang="en-US" sz="5100" b="1" dirty="0" smtClean="0">
                <a:latin typeface="Bradley Hand ITC" panose="03070402050302030203" pitchFamily="66" charset="0"/>
              </a:rPr>
              <a:t>ATTENTION</a:t>
            </a:r>
            <a:br>
              <a:rPr lang="en-US" sz="5100" b="1" dirty="0" smtClean="0">
                <a:latin typeface="Bradley Hand ITC" panose="03070402050302030203" pitchFamily="66" charset="0"/>
              </a:rPr>
            </a:br>
            <a:r>
              <a:rPr lang="en-US" sz="5100" b="1" dirty="0">
                <a:latin typeface="Bradley Hand ITC" panose="03070402050302030203" pitchFamily="66" charset="0"/>
              </a:rPr>
              <a:t/>
            </a:r>
            <a:br>
              <a:rPr lang="en-US" sz="5100" b="1" dirty="0">
                <a:latin typeface="Bradley Hand ITC" panose="03070402050302030203" pitchFamily="66" charset="0"/>
              </a:rPr>
            </a:br>
            <a:r>
              <a:rPr lang="en-US" sz="5100" b="1" dirty="0" smtClean="0">
                <a:latin typeface="Bradley Hand ITC" panose="03070402050302030203" pitchFamily="66" charset="0"/>
              </a:rPr>
              <a:t/>
            </a:r>
            <a:br>
              <a:rPr lang="en-US" sz="5100" b="1" dirty="0" smtClean="0">
                <a:latin typeface="Bradley Hand ITC" panose="03070402050302030203" pitchFamily="66" charset="0"/>
              </a:rPr>
            </a:br>
            <a:r>
              <a:rPr lang="en-US" b="1" dirty="0">
                <a:latin typeface="Bradley Hand ITC" panose="03070402050302030203" pitchFamily="66" charset="0"/>
              </a:rPr>
              <a:t/>
            </a:r>
            <a:br>
              <a:rPr lang="en-US" b="1" dirty="0">
                <a:latin typeface="Bradley Hand ITC" panose="03070402050302030203" pitchFamily="66" charset="0"/>
              </a:rPr>
            </a:br>
            <a:r>
              <a:rPr lang="en-US" b="1" dirty="0" smtClean="0">
                <a:latin typeface="Bradley Hand ITC" panose="03070402050302030203" pitchFamily="66" charset="0"/>
              </a:rPr>
              <a:t/>
            </a:r>
            <a:br>
              <a:rPr lang="en-US" b="1" dirty="0" smtClean="0">
                <a:latin typeface="Bradley Hand ITC" panose="03070402050302030203" pitchFamily="66" charset="0"/>
              </a:rPr>
            </a:br>
            <a:r>
              <a:rPr lang="en-US" b="1" smtClean="0">
                <a:latin typeface="Bradley Hand ITC" panose="03070402050302030203" pitchFamily="66" charset="0"/>
              </a:rPr>
              <a:t>                                                  </a:t>
            </a:r>
            <a:r>
              <a:rPr lang="en-US" b="1" dirty="0" err="1" smtClean="0">
                <a:latin typeface="Bradley Hand ITC" panose="03070402050302030203" pitchFamily="66" charset="0"/>
              </a:rPr>
              <a:t>Antria</a:t>
            </a:r>
            <a:r>
              <a:rPr lang="en-US" b="1" dirty="0" smtClean="0">
                <a:latin typeface="Bradley Hand ITC" panose="03070402050302030203" pitchFamily="66" charset="0"/>
              </a:rPr>
              <a:t> </a:t>
            </a:r>
            <a:r>
              <a:rPr lang="en-US" b="1" dirty="0" err="1" smtClean="0">
                <a:latin typeface="Bradley Hand ITC" panose="03070402050302030203" pitchFamily="66" charset="0"/>
              </a:rPr>
              <a:t>Kouta</a:t>
            </a:r>
            <a:r>
              <a:rPr lang="en-US" b="1" dirty="0" smtClean="0">
                <a:latin typeface="Bradley Hand ITC" panose="03070402050302030203" pitchFamily="66" charset="0"/>
              </a:rPr>
              <a:t/>
            </a:r>
            <a:br>
              <a:rPr lang="en-US" b="1" dirty="0" smtClean="0">
                <a:latin typeface="Bradley Hand ITC" panose="03070402050302030203" pitchFamily="66" charset="0"/>
              </a:rPr>
            </a:br>
            <a:endParaRPr lang="el-GR" b="1" dirty="0"/>
          </a:p>
        </p:txBody>
      </p:sp>
    </p:spTree>
    <p:extLst>
      <p:ext uri="{BB962C8B-B14F-4D97-AF65-F5344CB8AC3E}">
        <p14:creationId xmlns:p14="http://schemas.microsoft.com/office/powerpoint/2010/main" val="331902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830</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Bradley Hand ITC</vt:lpstr>
      <vt:lpstr>Calibri</vt:lpstr>
      <vt:lpstr>Calibri Light</vt:lpstr>
      <vt:lpstr>Symbol</vt:lpstr>
      <vt:lpstr>Times New Roman</vt:lpstr>
      <vt:lpstr>Office Theme</vt:lpstr>
      <vt:lpstr>Traditional Cypriot wedding through the years</vt:lpstr>
      <vt:lpstr> CYPRIOT WEDDING CUSTOMS </vt:lpstr>
      <vt:lpstr>Red Scarves &amp; Shaving of the Groom </vt:lpstr>
      <vt:lpstr>PowerPoint Presentation</vt:lpstr>
      <vt:lpstr>Preparation of the resi: </vt:lpstr>
      <vt:lpstr>The Ceremony </vt:lpstr>
      <vt:lpstr>The Reception </vt:lpstr>
      <vt:lpstr>   THANK YOU FOR YOUR ATTENTION                                                       Antria Kouta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18</cp:revision>
  <dcterms:created xsi:type="dcterms:W3CDTF">2021-03-16T12:52:11Z</dcterms:created>
  <dcterms:modified xsi:type="dcterms:W3CDTF">2021-03-16T15:10:37Z</dcterms:modified>
</cp:coreProperties>
</file>