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2D4F2"/>
    <a:srgbClr val="E5F4D4"/>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9C3ADE-C3B5-4C7D-A1D1-F379A45FEDB9}"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2FACF-AACB-4658-97C9-6D47D8184BCA}" type="slidenum">
              <a:rPr lang="en-US" smtClean="0"/>
              <a:t>‹#›</a:t>
            </a:fld>
            <a:endParaRPr lang="en-US"/>
          </a:p>
        </p:txBody>
      </p:sp>
    </p:spTree>
    <p:extLst>
      <p:ext uri="{BB962C8B-B14F-4D97-AF65-F5344CB8AC3E}">
        <p14:creationId xmlns:p14="http://schemas.microsoft.com/office/powerpoint/2010/main" val="420247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C3ADE-C3B5-4C7D-A1D1-F379A45FEDB9}"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2FACF-AACB-4658-97C9-6D47D8184BCA}" type="slidenum">
              <a:rPr lang="en-US" smtClean="0"/>
              <a:t>‹#›</a:t>
            </a:fld>
            <a:endParaRPr lang="en-US"/>
          </a:p>
        </p:txBody>
      </p:sp>
    </p:spTree>
    <p:extLst>
      <p:ext uri="{BB962C8B-B14F-4D97-AF65-F5344CB8AC3E}">
        <p14:creationId xmlns:p14="http://schemas.microsoft.com/office/powerpoint/2010/main" val="177740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C3ADE-C3B5-4C7D-A1D1-F379A45FEDB9}"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2FACF-AACB-4658-97C9-6D47D8184BCA}" type="slidenum">
              <a:rPr lang="en-US" smtClean="0"/>
              <a:t>‹#›</a:t>
            </a:fld>
            <a:endParaRPr lang="en-US"/>
          </a:p>
        </p:txBody>
      </p:sp>
    </p:spTree>
    <p:extLst>
      <p:ext uri="{BB962C8B-B14F-4D97-AF65-F5344CB8AC3E}">
        <p14:creationId xmlns:p14="http://schemas.microsoft.com/office/powerpoint/2010/main" val="361919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C3ADE-C3B5-4C7D-A1D1-F379A45FEDB9}"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2FACF-AACB-4658-97C9-6D47D8184BCA}" type="slidenum">
              <a:rPr lang="en-US" smtClean="0"/>
              <a:t>‹#›</a:t>
            </a:fld>
            <a:endParaRPr lang="en-US"/>
          </a:p>
        </p:txBody>
      </p:sp>
    </p:spTree>
    <p:extLst>
      <p:ext uri="{BB962C8B-B14F-4D97-AF65-F5344CB8AC3E}">
        <p14:creationId xmlns:p14="http://schemas.microsoft.com/office/powerpoint/2010/main" val="283147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9C3ADE-C3B5-4C7D-A1D1-F379A45FEDB9}"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2FACF-AACB-4658-97C9-6D47D8184BCA}" type="slidenum">
              <a:rPr lang="en-US" smtClean="0"/>
              <a:t>‹#›</a:t>
            </a:fld>
            <a:endParaRPr lang="en-US"/>
          </a:p>
        </p:txBody>
      </p:sp>
    </p:spTree>
    <p:extLst>
      <p:ext uri="{BB962C8B-B14F-4D97-AF65-F5344CB8AC3E}">
        <p14:creationId xmlns:p14="http://schemas.microsoft.com/office/powerpoint/2010/main" val="378363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C3ADE-C3B5-4C7D-A1D1-F379A45FEDB9}"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2FACF-AACB-4658-97C9-6D47D8184BCA}" type="slidenum">
              <a:rPr lang="en-US" smtClean="0"/>
              <a:t>‹#›</a:t>
            </a:fld>
            <a:endParaRPr lang="en-US"/>
          </a:p>
        </p:txBody>
      </p:sp>
    </p:spTree>
    <p:extLst>
      <p:ext uri="{BB962C8B-B14F-4D97-AF65-F5344CB8AC3E}">
        <p14:creationId xmlns:p14="http://schemas.microsoft.com/office/powerpoint/2010/main" val="134117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9C3ADE-C3B5-4C7D-A1D1-F379A45FEDB9}" type="datetimeFigureOut">
              <a:rPr lang="en-US" smtClean="0"/>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2FACF-AACB-4658-97C9-6D47D8184BCA}" type="slidenum">
              <a:rPr lang="en-US" smtClean="0"/>
              <a:t>‹#›</a:t>
            </a:fld>
            <a:endParaRPr lang="en-US"/>
          </a:p>
        </p:txBody>
      </p:sp>
    </p:spTree>
    <p:extLst>
      <p:ext uri="{BB962C8B-B14F-4D97-AF65-F5344CB8AC3E}">
        <p14:creationId xmlns:p14="http://schemas.microsoft.com/office/powerpoint/2010/main" val="78136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C3ADE-C3B5-4C7D-A1D1-F379A45FEDB9}" type="datetimeFigureOut">
              <a:rPr lang="en-US" smtClean="0"/>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2FACF-AACB-4658-97C9-6D47D8184BCA}" type="slidenum">
              <a:rPr lang="en-US" smtClean="0"/>
              <a:t>‹#›</a:t>
            </a:fld>
            <a:endParaRPr lang="en-US"/>
          </a:p>
        </p:txBody>
      </p:sp>
    </p:spTree>
    <p:extLst>
      <p:ext uri="{BB962C8B-B14F-4D97-AF65-F5344CB8AC3E}">
        <p14:creationId xmlns:p14="http://schemas.microsoft.com/office/powerpoint/2010/main" val="8727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C3ADE-C3B5-4C7D-A1D1-F379A45FEDB9}" type="datetimeFigureOut">
              <a:rPr lang="en-US" smtClean="0"/>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2FACF-AACB-4658-97C9-6D47D8184BCA}" type="slidenum">
              <a:rPr lang="en-US" smtClean="0"/>
              <a:t>‹#›</a:t>
            </a:fld>
            <a:endParaRPr lang="en-US"/>
          </a:p>
        </p:txBody>
      </p:sp>
    </p:spTree>
    <p:extLst>
      <p:ext uri="{BB962C8B-B14F-4D97-AF65-F5344CB8AC3E}">
        <p14:creationId xmlns:p14="http://schemas.microsoft.com/office/powerpoint/2010/main" val="97727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C3ADE-C3B5-4C7D-A1D1-F379A45FEDB9}"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2FACF-AACB-4658-97C9-6D47D8184BCA}" type="slidenum">
              <a:rPr lang="en-US" smtClean="0"/>
              <a:t>‹#›</a:t>
            </a:fld>
            <a:endParaRPr lang="en-US"/>
          </a:p>
        </p:txBody>
      </p:sp>
    </p:spTree>
    <p:extLst>
      <p:ext uri="{BB962C8B-B14F-4D97-AF65-F5344CB8AC3E}">
        <p14:creationId xmlns:p14="http://schemas.microsoft.com/office/powerpoint/2010/main" val="353373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C3ADE-C3B5-4C7D-A1D1-F379A45FEDB9}"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2FACF-AACB-4658-97C9-6D47D8184BCA}" type="slidenum">
              <a:rPr lang="en-US" smtClean="0"/>
              <a:t>‹#›</a:t>
            </a:fld>
            <a:endParaRPr lang="en-US"/>
          </a:p>
        </p:txBody>
      </p:sp>
    </p:spTree>
    <p:extLst>
      <p:ext uri="{BB962C8B-B14F-4D97-AF65-F5344CB8AC3E}">
        <p14:creationId xmlns:p14="http://schemas.microsoft.com/office/powerpoint/2010/main" val="427688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C3ADE-C3B5-4C7D-A1D1-F379A45FEDB9}" type="datetimeFigureOut">
              <a:rPr lang="en-US" smtClean="0"/>
              <a:t>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2FACF-AACB-4658-97C9-6D47D8184BCA}" type="slidenum">
              <a:rPr lang="en-US" smtClean="0"/>
              <a:t>‹#›</a:t>
            </a:fld>
            <a:endParaRPr lang="en-US"/>
          </a:p>
        </p:txBody>
      </p:sp>
    </p:spTree>
    <p:extLst>
      <p:ext uri="{BB962C8B-B14F-4D97-AF65-F5344CB8AC3E}">
        <p14:creationId xmlns:p14="http://schemas.microsoft.com/office/powerpoint/2010/main" val="3550170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109" y="1122363"/>
            <a:ext cx="10885713" cy="2387600"/>
          </a:xfrm>
        </p:spPr>
        <p:txBody>
          <a:bodyPr/>
          <a:lstStyle/>
          <a:p>
            <a:r>
              <a:rPr lang="en-US" dirty="0" smtClean="0"/>
              <a:t>                                       </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2" y="2982696"/>
            <a:ext cx="5329646" cy="32861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9806" y="2982696"/>
            <a:ext cx="4981302" cy="3286125"/>
          </a:xfrm>
          <a:prstGeom prst="rect">
            <a:avLst/>
          </a:prstGeom>
        </p:spPr>
      </p:pic>
      <p:sp>
        <p:nvSpPr>
          <p:cNvPr id="6" name="Rectangle 5"/>
          <p:cNvSpPr/>
          <p:nvPr/>
        </p:nvSpPr>
        <p:spPr>
          <a:xfrm>
            <a:off x="1358537" y="1981541"/>
            <a:ext cx="10450284" cy="830997"/>
          </a:xfrm>
          <a:prstGeom prst="rect">
            <a:avLst/>
          </a:prstGeom>
        </p:spPr>
        <p:txBody>
          <a:bodyPr wrap="square">
            <a:spAutoFit/>
          </a:bodyPr>
          <a:lstStyle/>
          <a:p>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Dragobete</a:t>
            </a:r>
            <a:r>
              <a:rPr lang="en-US" sz="4800" b="1" dirty="0" smtClean="0">
                <a:latin typeface="Times New Roman" panose="02020603050405020304" pitchFamily="18" charset="0"/>
                <a:cs typeface="Times New Roman" panose="02020603050405020304" pitchFamily="18" charset="0"/>
              </a:rPr>
              <a:t> vs. Valentine’s Day</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5181" y="340054"/>
            <a:ext cx="2124075" cy="1590675"/>
          </a:xfrm>
          <a:prstGeom prst="rect">
            <a:avLst/>
          </a:prstGeom>
        </p:spPr>
      </p:pic>
      <p:pic>
        <p:nvPicPr>
          <p:cNvPr id="8" name="Picture 7"/>
          <p:cNvPicPr>
            <a:picLocks noChangeAspect="1"/>
          </p:cNvPicPr>
          <p:nvPr/>
        </p:nvPicPr>
        <p:blipFill>
          <a:blip r:embed="rId5"/>
          <a:stretch>
            <a:fillRect/>
          </a:stretch>
        </p:blipFill>
        <p:spPr>
          <a:xfrm>
            <a:off x="1036321" y="463504"/>
            <a:ext cx="2284448" cy="1518036"/>
          </a:xfrm>
          <a:prstGeom prst="rect">
            <a:avLst/>
          </a:prstGeom>
        </p:spPr>
      </p:pic>
      <p:pic>
        <p:nvPicPr>
          <p:cNvPr id="9" name="Picture 8"/>
          <p:cNvPicPr>
            <a:picLocks noChangeAspect="1"/>
          </p:cNvPicPr>
          <p:nvPr/>
        </p:nvPicPr>
        <p:blipFill>
          <a:blip r:embed="rId6"/>
          <a:stretch>
            <a:fillRect/>
          </a:stretch>
        </p:blipFill>
        <p:spPr>
          <a:xfrm>
            <a:off x="4101737" y="899883"/>
            <a:ext cx="3823878" cy="911500"/>
          </a:xfrm>
          <a:prstGeom prst="rect">
            <a:avLst/>
          </a:prstGeom>
        </p:spPr>
      </p:pic>
    </p:spTree>
    <p:extLst>
      <p:ext uri="{BB962C8B-B14F-4D97-AF65-F5344CB8AC3E}">
        <p14:creationId xmlns:p14="http://schemas.microsoft.com/office/powerpoint/2010/main" val="254143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                                                                                                                                                    </a:t>
            </a:r>
            <a:endParaRPr lang="en-US" dirty="0"/>
          </a:p>
        </p:txBody>
      </p:sp>
      <p:sp>
        <p:nvSpPr>
          <p:cNvPr id="4" name="Rectangle 3"/>
          <p:cNvSpPr/>
          <p:nvPr/>
        </p:nvSpPr>
        <p:spPr>
          <a:xfrm>
            <a:off x="452846" y="365125"/>
            <a:ext cx="5744754" cy="6124754"/>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Dragobete</a:t>
            </a:r>
            <a:r>
              <a:rPr lang="en-US" sz="2800" dirty="0">
                <a:latin typeface="Times New Roman" panose="02020603050405020304" pitchFamily="18" charset="0"/>
                <a:cs typeface="Times New Roman" panose="02020603050405020304" pitchFamily="18" charset="0"/>
              </a:rPr>
              <a:t> is a traditional Romanian holiday celebrated on February 24. The day is particularly known as “the day when the birds are betrothed”. It is around this time that the birds begin to build their nests and mate. On this day, considered locally the first day of spring, boys and girls gather vernal flowers and sing together. </a:t>
            </a:r>
            <a:r>
              <a:rPr lang="en-US" sz="2800" dirty="0" smtClean="0">
                <a:latin typeface="Times New Roman" panose="02020603050405020304" pitchFamily="18" charset="0"/>
                <a:cs typeface="Times New Roman" panose="02020603050405020304" pitchFamily="18" charset="0"/>
              </a:rPr>
              <a:t>Maidens </a:t>
            </a:r>
            <a:r>
              <a:rPr lang="en-US" sz="2800" dirty="0">
                <a:latin typeface="Times New Roman" panose="02020603050405020304" pitchFamily="18" charset="0"/>
                <a:cs typeface="Times New Roman" panose="02020603050405020304" pitchFamily="18" charset="0"/>
              </a:rPr>
              <a:t>used to collect the snow that lay on the ground in many villages and then melt it, using the water in magic potions throughout the rest of the year. </a:t>
            </a:r>
            <a:endParaRPr lang="en-US" sz="2800" dirty="0" smtClean="0">
              <a:latin typeface="Times New Roman" panose="02020603050405020304" pitchFamily="18" charset="0"/>
              <a:cs typeface="Times New Roman" panose="02020603050405020304" pitchFamily="18" charset="0"/>
            </a:endParaRPr>
          </a:p>
          <a:p>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023" y="556042"/>
            <a:ext cx="4421777" cy="5620921"/>
          </a:xfrm>
          <a:prstGeom prst="rect">
            <a:avLst/>
          </a:prstGeom>
        </p:spPr>
      </p:pic>
    </p:spTree>
    <p:extLst>
      <p:ext uri="{BB962C8B-B14F-4D97-AF65-F5344CB8AC3E}">
        <p14:creationId xmlns:p14="http://schemas.microsoft.com/office/powerpoint/2010/main" val="189687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4D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
        <p:nvSpPr>
          <p:cNvPr id="4" name="Rectangle 3"/>
          <p:cNvSpPr/>
          <p:nvPr/>
        </p:nvSpPr>
        <p:spPr>
          <a:xfrm>
            <a:off x="5077097" y="443345"/>
            <a:ext cx="6487885" cy="569386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Those who take part in </a:t>
            </a:r>
            <a:r>
              <a:rPr lang="en-US" sz="2800" dirty="0" err="1">
                <a:latin typeface="Times New Roman" panose="02020603050405020304" pitchFamily="18" charset="0"/>
                <a:cs typeface="Times New Roman" panose="02020603050405020304" pitchFamily="18" charset="0"/>
              </a:rPr>
              <a:t>Dragobete</a:t>
            </a:r>
            <a:r>
              <a:rPr lang="en-US" sz="2800" dirty="0">
                <a:latin typeface="Times New Roman" panose="02020603050405020304" pitchFamily="18" charset="0"/>
                <a:cs typeface="Times New Roman" panose="02020603050405020304" pitchFamily="18" charset="0"/>
              </a:rPr>
              <a:t> customs are supposed to be protected from illness, especially fevers, for the rest of the year. In Romania, </a:t>
            </a:r>
            <a:r>
              <a:rPr lang="en-US" sz="2800" dirty="0" err="1">
                <a:latin typeface="Times New Roman" panose="02020603050405020304" pitchFamily="18" charset="0"/>
                <a:cs typeface="Times New Roman" panose="02020603050405020304" pitchFamily="18" charset="0"/>
              </a:rPr>
              <a:t>Dragobete</a:t>
            </a:r>
            <a:r>
              <a:rPr lang="en-US" sz="2800" dirty="0">
                <a:latin typeface="Times New Roman" panose="02020603050405020304" pitchFamily="18" charset="0"/>
                <a:cs typeface="Times New Roman" panose="02020603050405020304" pitchFamily="18" charset="0"/>
              </a:rPr>
              <a:t> is known as a day for lovers, rather like Valentine’s Day.</a:t>
            </a:r>
          </a:p>
          <a:p>
            <a:r>
              <a:rPr lang="en-US" sz="2800" dirty="0">
                <a:latin typeface="Times New Roman" panose="02020603050405020304" pitchFamily="18" charset="0"/>
                <a:cs typeface="Times New Roman" panose="02020603050405020304" pitchFamily="18" charset="0"/>
              </a:rPr>
              <a:t>In the countryside there is an old tradition with girls and boys going into the woods to pick flowers. When they return home, the traditions says that boys were running after girls to kiss them. If the girl liked the boy she lets him kiss her. There is a saying in Romania that makes a lot of sense regarding this: ”</a:t>
            </a:r>
            <a:r>
              <a:rPr lang="en-US" sz="2800" dirty="0" err="1">
                <a:latin typeface="Times New Roman" panose="02020603050405020304" pitchFamily="18" charset="0"/>
                <a:cs typeface="Times New Roman" panose="02020603050405020304" pitchFamily="18" charset="0"/>
              </a:rPr>
              <a:t>Dragobete</a:t>
            </a:r>
            <a:r>
              <a:rPr lang="en-US" sz="2800" dirty="0">
                <a:latin typeface="Times New Roman" panose="02020603050405020304" pitchFamily="18" charset="0"/>
                <a:cs typeface="Times New Roman" panose="02020603050405020304" pitchFamily="18" charset="0"/>
              </a:rPr>
              <a:t> kisses the girls”.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8" y="539932"/>
            <a:ext cx="4000500" cy="5660572"/>
          </a:xfrm>
          <a:prstGeom prst="rect">
            <a:avLst/>
          </a:prstGeom>
        </p:spPr>
      </p:pic>
    </p:spTree>
    <p:extLst>
      <p:ext uri="{BB962C8B-B14F-4D97-AF65-F5344CB8AC3E}">
        <p14:creationId xmlns:p14="http://schemas.microsoft.com/office/powerpoint/2010/main" val="159420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Rectangle 3"/>
          <p:cNvSpPr/>
          <p:nvPr/>
        </p:nvSpPr>
        <p:spPr>
          <a:xfrm>
            <a:off x="508000" y="365126"/>
            <a:ext cx="5805714" cy="6001643"/>
          </a:xfrm>
          <a:prstGeom prst="rect">
            <a:avLst/>
          </a:prstGeom>
        </p:spPr>
        <p:txBody>
          <a:bodyPr wrap="square">
            <a:spAutoFit/>
          </a:bodyPr>
          <a:lstStyle/>
          <a:p>
            <a:r>
              <a:rPr lang="en-US" sz="2400" dirty="0">
                <a:solidFill>
                  <a:schemeClr val="bg1"/>
                </a:solidFill>
                <a:latin typeface="Times New Roman" panose="02020603050405020304" pitchFamily="18" charset="0"/>
                <a:cs typeface="Times New Roman" panose="02020603050405020304" pitchFamily="18" charset="0"/>
              </a:rPr>
              <a:t>Valentine’s Day is a celebration marked on Valentine’s Day, a Roman priest who officiated marriages in secret, and was therefore imprisoned by Emperor Claudius II. Because he refused to renounce Christianity, the priest was executed on February 14, 269 or 270. In 496 he was sanctified and considered since then the protector of love and lovers. The old traditions related to </a:t>
            </a:r>
            <a:r>
              <a:rPr lang="en-US" sz="2400" dirty="0" err="1">
                <a:solidFill>
                  <a:schemeClr val="bg1"/>
                </a:solidFill>
                <a:latin typeface="Times New Roman" panose="02020603050405020304" pitchFamily="18" charset="0"/>
                <a:cs typeface="Times New Roman" panose="02020603050405020304" pitchFamily="18" charset="0"/>
              </a:rPr>
              <a:t>Dragobete</a:t>
            </a:r>
            <a:r>
              <a:rPr lang="en-US" sz="2400" dirty="0">
                <a:solidFill>
                  <a:schemeClr val="bg1"/>
                </a:solidFill>
                <a:latin typeface="Times New Roman" panose="02020603050405020304" pitchFamily="18" charset="0"/>
                <a:cs typeface="Times New Roman" panose="02020603050405020304" pitchFamily="18" charset="0"/>
              </a:rPr>
              <a:t> Day have lost their importance today. If before, in the village world, it was a holiday where young people gathered and it was an opportunity to make their love public or to make new relationships, today is just another opportunity for those who love each other to make gifts and he says words of love.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177" y="618836"/>
            <a:ext cx="5103224" cy="26323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176" y="3454400"/>
            <a:ext cx="5103223" cy="2634330"/>
          </a:xfrm>
          <a:prstGeom prst="rect">
            <a:avLst/>
          </a:prstGeom>
        </p:spPr>
      </p:pic>
    </p:spTree>
    <p:extLst>
      <p:ext uri="{BB962C8B-B14F-4D97-AF65-F5344CB8AC3E}">
        <p14:creationId xmlns:p14="http://schemas.microsoft.com/office/powerpoint/2010/main" val="279107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4F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sp>
        <p:nvSpPr>
          <p:cNvPr id="4" name="Title 3"/>
          <p:cNvSpPr>
            <a:spLocks noGrp="1"/>
          </p:cNvSpPr>
          <p:nvPr>
            <p:ph type="ctrTitle"/>
          </p:nvPr>
        </p:nvSpPr>
        <p:spPr/>
        <p:txBody>
          <a:bodyPr/>
          <a:lstStyle/>
          <a:p>
            <a:r>
              <a:rPr lang="en-US" dirty="0" smtClean="0"/>
              <a:t>                                             </a:t>
            </a:r>
            <a:endParaRPr lang="en-US" dirty="0"/>
          </a:p>
        </p:txBody>
      </p:sp>
      <p:sp>
        <p:nvSpPr>
          <p:cNvPr id="5" name="Rectangle 4"/>
          <p:cNvSpPr/>
          <p:nvPr/>
        </p:nvSpPr>
        <p:spPr>
          <a:xfrm>
            <a:off x="182880" y="452846"/>
            <a:ext cx="11948159" cy="923330"/>
          </a:xfrm>
          <a:prstGeom prst="rect">
            <a:avLst/>
          </a:prstGeom>
        </p:spPr>
        <p:txBody>
          <a:bodyPr wrap="square">
            <a:spAutoFit/>
          </a:bodyPr>
          <a:lstStyle/>
          <a:p>
            <a:r>
              <a:rPr lang="en-US" dirty="0"/>
              <a:t>At present, therefore, there are no significant differences in the way the two love holidays are celebrated. When we talk about gifts, flowers remain </a:t>
            </a:r>
            <a:r>
              <a:rPr lang="en-US" dirty="0" err="1" smtClean="0"/>
              <a:t>Dragobete’s</a:t>
            </a:r>
            <a:r>
              <a:rPr lang="en-US" dirty="0" smtClean="0"/>
              <a:t> </a:t>
            </a:r>
            <a:r>
              <a:rPr lang="en-US" dirty="0"/>
              <a:t>main gift, with which lovers pamper their girlfriends. Therefore, in the name of these two holidays, of the love on earth and of the friendship between the project partners, let us always draw flowers with pleasure.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308" y="1584139"/>
            <a:ext cx="3404915" cy="471705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69" y="1584139"/>
            <a:ext cx="3429705" cy="471705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1257" y="1506310"/>
            <a:ext cx="3804174" cy="4794885"/>
          </a:xfrm>
          <a:prstGeom prst="rect">
            <a:avLst/>
          </a:prstGeom>
        </p:spPr>
      </p:pic>
    </p:spTree>
    <p:extLst>
      <p:ext uri="{BB962C8B-B14F-4D97-AF65-F5344CB8AC3E}">
        <p14:creationId xmlns:p14="http://schemas.microsoft.com/office/powerpoint/2010/main" val="155091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dirty="0" smtClean="0"/>
              <a:t>                                  </a:t>
            </a:r>
            <a:endParaRPr lang="en-US" dirty="0"/>
          </a:p>
        </p:txBody>
      </p:sp>
      <p:sp>
        <p:nvSpPr>
          <p:cNvPr id="3" name="Subtitle 2"/>
          <p:cNvSpPr>
            <a:spLocks noGrp="1"/>
          </p:cNvSpPr>
          <p:nvPr>
            <p:ph type="subTitle" idx="1"/>
          </p:nvPr>
        </p:nvSpPr>
        <p:spPr/>
        <p:txBody>
          <a:bodyPr/>
          <a:lstStyle/>
          <a:p>
            <a:r>
              <a:rPr lang="ro-RO" dirty="0" smtClean="0"/>
              <a:t>                                                                                 </a:t>
            </a:r>
            <a:endParaRPr lang="en-US" dirty="0"/>
          </a:p>
        </p:txBody>
      </p:sp>
      <p:sp>
        <p:nvSpPr>
          <p:cNvPr id="4" name="Rectangle 3"/>
          <p:cNvSpPr/>
          <p:nvPr/>
        </p:nvSpPr>
        <p:spPr>
          <a:xfrm>
            <a:off x="1256144" y="563419"/>
            <a:ext cx="10086111" cy="3416320"/>
          </a:xfrm>
          <a:prstGeom prst="rect">
            <a:avLst/>
          </a:prstGeom>
        </p:spPr>
        <p:txBody>
          <a:bodyPr wrap="square">
            <a:spAutoFit/>
          </a:bodyPr>
          <a:lstStyle/>
          <a:p>
            <a:pPr algn="ctr"/>
            <a:r>
              <a:rPr lang="en-US" sz="5400" b="1" dirty="0">
                <a:latin typeface="Times New Roman" panose="02020603050405020304" pitchFamily="18" charset="0"/>
                <a:cs typeface="Times New Roman" panose="02020603050405020304" pitchFamily="18" charset="0"/>
              </a:rPr>
              <a:t>The pupils of ”Constantin </a:t>
            </a:r>
            <a:r>
              <a:rPr lang="en-US" sz="5400" b="1" dirty="0" err="1">
                <a:latin typeface="Times New Roman" panose="02020603050405020304" pitchFamily="18" charset="0"/>
                <a:cs typeface="Times New Roman" panose="02020603050405020304" pitchFamily="18" charset="0"/>
              </a:rPr>
              <a:t>Noica</a:t>
            </a:r>
            <a:r>
              <a:rPr lang="en-US" sz="5400" b="1" dirty="0">
                <a:latin typeface="Times New Roman" panose="02020603050405020304" pitchFamily="18" charset="0"/>
                <a:cs typeface="Times New Roman" panose="02020603050405020304" pitchFamily="18" charset="0"/>
              </a:rPr>
              <a:t>” Theoretical High School Sibiu, Romania, thank you for </a:t>
            </a:r>
            <a:endParaRPr lang="ro-RO" sz="5400" b="1" dirty="0" smtClean="0">
              <a:latin typeface="Times New Roman" panose="02020603050405020304" pitchFamily="18" charset="0"/>
              <a:cs typeface="Times New Roman" panose="02020603050405020304" pitchFamily="18" charset="0"/>
            </a:endParaRPr>
          </a:p>
          <a:p>
            <a:pPr algn="ctr"/>
            <a:r>
              <a:rPr lang="en-US" sz="5400" b="1" dirty="0" smtClean="0">
                <a:latin typeface="Times New Roman" panose="02020603050405020304" pitchFamily="18" charset="0"/>
                <a:cs typeface="Times New Roman" panose="02020603050405020304" pitchFamily="18" charset="0"/>
              </a:rPr>
              <a:t>watching </a:t>
            </a:r>
            <a:r>
              <a:rPr lang="en-US" sz="5400" b="1" dirty="0">
                <a:latin typeface="Times New Roman" panose="02020603050405020304" pitchFamily="18" charset="0"/>
                <a:cs typeface="Times New Roman" panose="02020603050405020304" pitchFamily="18" charset="0"/>
              </a:rPr>
              <a:t>this short presentation.</a:t>
            </a:r>
          </a:p>
        </p:txBody>
      </p:sp>
      <p:pic>
        <p:nvPicPr>
          <p:cNvPr id="5" name="Picture 4"/>
          <p:cNvPicPr>
            <a:picLocks noChangeAspect="1"/>
          </p:cNvPicPr>
          <p:nvPr/>
        </p:nvPicPr>
        <p:blipFill>
          <a:blip r:embed="rId2"/>
          <a:stretch>
            <a:fillRect/>
          </a:stretch>
        </p:blipFill>
        <p:spPr>
          <a:xfrm>
            <a:off x="1256144" y="4429919"/>
            <a:ext cx="2286198" cy="1518036"/>
          </a:xfrm>
          <a:prstGeom prst="rect">
            <a:avLst/>
          </a:prstGeom>
        </p:spPr>
      </p:pic>
      <p:pic>
        <p:nvPicPr>
          <p:cNvPr id="6" name="Picture 5"/>
          <p:cNvPicPr>
            <a:picLocks noChangeAspect="1"/>
          </p:cNvPicPr>
          <p:nvPr/>
        </p:nvPicPr>
        <p:blipFill>
          <a:blip r:embed="rId3"/>
          <a:stretch>
            <a:fillRect/>
          </a:stretch>
        </p:blipFill>
        <p:spPr>
          <a:xfrm>
            <a:off x="4018483" y="4734745"/>
            <a:ext cx="3822523" cy="908383"/>
          </a:xfrm>
          <a:prstGeom prst="rect">
            <a:avLst/>
          </a:prstGeom>
        </p:spPr>
      </p:pic>
      <p:pic>
        <p:nvPicPr>
          <p:cNvPr id="7" name="Picture 6"/>
          <p:cNvPicPr>
            <a:picLocks noChangeAspect="1"/>
          </p:cNvPicPr>
          <p:nvPr/>
        </p:nvPicPr>
        <p:blipFill>
          <a:blip r:embed="rId4"/>
          <a:stretch>
            <a:fillRect/>
          </a:stretch>
        </p:blipFill>
        <p:spPr>
          <a:xfrm>
            <a:off x="8540312" y="4356761"/>
            <a:ext cx="2127688" cy="1591194"/>
          </a:xfrm>
          <a:prstGeom prst="rect">
            <a:avLst/>
          </a:prstGeom>
        </p:spPr>
      </p:pic>
    </p:spTree>
    <p:extLst>
      <p:ext uri="{BB962C8B-B14F-4D97-AF65-F5344CB8AC3E}">
        <p14:creationId xmlns:p14="http://schemas.microsoft.com/office/powerpoint/2010/main" val="1337447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449</Words>
  <Application>Microsoft Office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                                       </vt:lpstr>
      <vt:lpstr>                                                                                             </vt:lpstr>
      <vt:lpstr>                                           </vt:lpstr>
      <vt:lpstr>                                                                                               </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TUDOR ANA</dc:creator>
  <cp:lastModifiedBy>TUDOR ANA</cp:lastModifiedBy>
  <cp:revision>15</cp:revision>
  <dcterms:created xsi:type="dcterms:W3CDTF">2022-02-02T07:35:56Z</dcterms:created>
  <dcterms:modified xsi:type="dcterms:W3CDTF">2022-02-03T08:30:04Z</dcterms:modified>
</cp:coreProperties>
</file>