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8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>
        <p:scale>
          <a:sx n="50" d="100"/>
          <a:sy n="50" d="100"/>
        </p:scale>
        <p:origin x="1685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A2E2-3879-456F-9842-BABA02378FA5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B79-FD8E-4B77-9182-71BAB81B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036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A2E2-3879-456F-9842-BABA02378FA5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B79-FD8E-4B77-9182-71BAB81B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995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A2E2-3879-456F-9842-BABA02378FA5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B79-FD8E-4B77-9182-71BAB81B294E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80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A2E2-3879-456F-9842-BABA02378FA5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B79-FD8E-4B77-9182-71BAB81B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437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A2E2-3879-456F-9842-BABA02378FA5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B79-FD8E-4B77-9182-71BAB81B294E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123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A2E2-3879-456F-9842-BABA02378FA5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B79-FD8E-4B77-9182-71BAB81B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943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A2E2-3879-456F-9842-BABA02378FA5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B79-FD8E-4B77-9182-71BAB81B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478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A2E2-3879-456F-9842-BABA02378FA5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B79-FD8E-4B77-9182-71BAB81B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49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A2E2-3879-456F-9842-BABA02378FA5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B79-FD8E-4B77-9182-71BAB81B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308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A2E2-3879-456F-9842-BABA02378FA5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B79-FD8E-4B77-9182-71BAB81B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111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A2E2-3879-456F-9842-BABA02378FA5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B79-FD8E-4B77-9182-71BAB81B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76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A2E2-3879-456F-9842-BABA02378FA5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B79-FD8E-4B77-9182-71BAB81B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23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A2E2-3879-456F-9842-BABA02378FA5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B79-FD8E-4B77-9182-71BAB81B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24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A2E2-3879-456F-9842-BABA02378FA5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B79-FD8E-4B77-9182-71BAB81B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84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A2E2-3879-456F-9842-BABA02378FA5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B79-FD8E-4B77-9182-71BAB81B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971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A2E2-3879-456F-9842-BABA02378FA5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FCB79-FD8E-4B77-9182-71BAB81B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6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6A2E2-3879-456F-9842-BABA02378FA5}" type="datetimeFigureOut">
              <a:rPr lang="el-GR" smtClean="0"/>
              <a:t>3/4/2022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DFCB79-FD8E-4B77-9182-71BAB81B29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92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671" y="161364"/>
            <a:ext cx="8494074" cy="3190224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</a:rPr>
              <a:t>Rigena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 and the Castle of Agios 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</a:rPr>
              <a:t>Ilarionas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br>
              <a:rPr lang="en-US" b="1" dirty="0"/>
            </a:br>
            <a:endParaRPr lang="el-GR" dirty="0"/>
          </a:p>
        </p:txBody>
      </p:sp>
      <p:pic>
        <p:nvPicPr>
          <p:cNvPr id="1028" name="Picture 4" descr="https://www.bigcyprus.com.cy/sites/default/files/styles/1920x600_crop/public/articles-main-images/kyria_foto.jpg?itok=EmPJRr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" y="3065929"/>
            <a:ext cx="12134627" cy="37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8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w sculpture in Latsi harbour depicts Queen Regina | Cyprus Mail">
            <a:extLst>
              <a:ext uri="{FF2B5EF4-FFF2-40B4-BE49-F238E27FC236}">
                <a16:creationId xmlns:a16="http://schemas.microsoft.com/office/drawing/2014/main" id="{03471F3A-DE54-4DD4-AFAE-ABBCD35DFB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36" y="1631576"/>
            <a:ext cx="5865464" cy="522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76AF-1A3E-4A6D-9915-26274D34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89647" y="591046"/>
            <a:ext cx="7530353" cy="50387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The castle of Agios Hilarion or Ai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Larkos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, is located in Cyprus in the occupied province of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Kyrenia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. It was built by the Byzantines in the 11th century AD. at the homonymous peak of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Pentadaktylos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The most famous and mysterious person in                           Cypriot history, the </a:t>
            </a:r>
            <a:r>
              <a:rPr lang="en-US" sz="2300" b="0" i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beautiful and heartless </a:t>
            </a:r>
            <a:r>
              <a:rPr lang="en-US" sz="2300" b="0" i="1" dirty="0" err="1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Rigena</a:t>
            </a:r>
            <a:r>
              <a:rPr lang="en-US" sz="23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is associated with many stories of                         the island. But more with the history of                     medieval castles, which hide its secrets. </a:t>
            </a:r>
            <a:endParaRPr lang="el-GR" sz="2300" b="0" i="0" dirty="0">
              <a:solidFill>
                <a:srgbClr val="000000"/>
              </a:solidFill>
              <a:effectLst/>
              <a:latin typeface="Rockwell" panose="020606030202050204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8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43D8B-62E8-4595-9AF4-D3912CDCE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64" y="563490"/>
            <a:ext cx="10373104" cy="6199620"/>
          </a:xfrm>
        </p:spPr>
        <p:txBody>
          <a:bodyPr>
            <a:normAutofit/>
          </a:bodyPr>
          <a:lstStyle/>
          <a:p>
            <a:r>
              <a:rPr lang="en-US" sz="22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According to the legend, the ruthless </a:t>
            </a:r>
            <a:r>
              <a:rPr lang="en-US" sz="22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egina chose the top of the now occupied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Pentadaktylos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 to build her fortress. </a:t>
            </a:r>
            <a:r>
              <a:rPr lang="en-US" sz="22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During the construction of this Castle, Regina wanted to be present and supervise the work that was being carried out. </a:t>
            </a:r>
          </a:p>
          <a:p>
            <a:pPr marL="0" indent="0">
              <a:buNone/>
            </a:pPr>
            <a:endParaRPr lang="en-US" sz="2200" b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r>
              <a:rPr kumimoji="0" lang="en-US" altLang="el-G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Sitting on a high cliff, she watched the workers work while giving them instructions. From early in the morning until late at night the workers worked non-stop.  </a:t>
            </a:r>
          </a:p>
          <a:p>
            <a:pPr marL="0" indent="0">
              <a:buNone/>
            </a:pPr>
            <a:endParaRPr kumimoji="0" lang="en-US" altLang="el-GR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r>
              <a:rPr lang="en-US" altLang="el-GR" sz="2200" b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When the building was finished, Regina went and sat by the window of one of the rooms of the castle, under which stood a huge cliff that anyone who saw it was stunned. </a:t>
            </a:r>
          </a:p>
          <a:p>
            <a:endParaRPr kumimoji="0" lang="en-US" altLang="el-GR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endParaRPr lang="en-GB" sz="2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9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autiful window view from ancient St. Hilarion Castle in Northern Cyprus.  The amazing view point offers a beautiful view over Cypriot Kyrenia region  Stock Photo - Alamy">
            <a:extLst>
              <a:ext uri="{FF2B5EF4-FFF2-40B4-BE49-F238E27FC236}">
                <a16:creationId xmlns:a16="http://schemas.microsoft.com/office/drawing/2014/main" id="{E4F52F8A-B28A-4FDB-96A7-BE2BB275C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19" y="3241431"/>
            <a:ext cx="4943481" cy="36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DD8F1-23CE-4C88-B4AE-F92EF0D87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14" y="619406"/>
            <a:ext cx="8427915" cy="5267569"/>
          </a:xfrm>
        </p:spPr>
        <p:txBody>
          <a:bodyPr>
            <a:normAutofit lnSpcReduction="10000"/>
          </a:bodyPr>
          <a:lstStyle/>
          <a:p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heartless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Regina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having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soldiers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next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her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called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the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workers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one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by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one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the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room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ostensibly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pay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them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for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their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work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When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the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workers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approached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get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their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money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Regina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ordered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her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soldiers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lang="en-US" altLang="el-GR" sz="2400" b="1" i="1" dirty="0">
                <a:solidFill>
                  <a:srgbClr val="202124"/>
                </a:solidFill>
                <a:latin typeface="Arial Rounded MT Bold" panose="020F0704030504030204" pitchFamily="34" charset="0"/>
              </a:rPr>
              <a:t>t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kill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them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and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throw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them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out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the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window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on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that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huge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1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cliff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el-GR" altLang="el-GR" sz="24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altLang="el-GR" sz="24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400" b="1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cliff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was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filled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with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the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lifeless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bodies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of the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workers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  <a:endParaRPr kumimoji="0" lang="en-US" altLang="el-GR" sz="2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 Rounded MT Bold" panose="020F07040305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   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Regina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had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planned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this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plan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long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time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ago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as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she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l-GR" sz="2400" b="1" dirty="0">
                <a:solidFill>
                  <a:srgbClr val="202124"/>
                </a:solidFill>
                <a:latin typeface="inherit"/>
              </a:rPr>
              <a:t>    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did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not</a:t>
            </a:r>
            <a:r>
              <a:rPr kumimoji="0" lang="en-US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want</a:t>
            </a:r>
            <a:r>
              <a:rPr lang="en-US" altLang="el-GR" sz="2400" b="1" dirty="0">
                <a:solidFill>
                  <a:srgbClr val="202124"/>
                </a:solidFill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any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of the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worker</a:t>
            </a:r>
            <a:r>
              <a:rPr lang="en-US" altLang="el-GR" sz="2400" b="1" dirty="0">
                <a:solidFill>
                  <a:srgbClr val="202124"/>
                </a:solidFill>
                <a:latin typeface="inherit"/>
              </a:rPr>
              <a:t>s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leave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the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castle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endParaRPr kumimoji="0" lang="en-US" altLang="el-GR" sz="2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l-GR" sz="2400" b="1" dirty="0">
                <a:solidFill>
                  <a:srgbClr val="202124"/>
                </a:solidFill>
                <a:latin typeface="inherit"/>
              </a:rPr>
              <a:t>    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alive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for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fear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that</a:t>
            </a:r>
            <a:r>
              <a:rPr lang="en-US" altLang="el-GR" sz="2400" b="1" dirty="0">
                <a:solidFill>
                  <a:srgbClr val="202124"/>
                </a:solidFill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one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of</a:t>
            </a:r>
            <a:r>
              <a:rPr lang="en-US" altLang="el-GR" sz="2400" b="1" dirty="0">
                <a:solidFill>
                  <a:srgbClr val="202124"/>
                </a:solidFill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them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would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betray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the </a:t>
            </a:r>
            <a:endParaRPr kumimoji="0" lang="en-US" altLang="el-GR" sz="24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l-GR" sz="2400" b="1" dirty="0">
                <a:solidFill>
                  <a:srgbClr val="202124"/>
                </a:solidFill>
                <a:latin typeface="inherit"/>
              </a:rPr>
              <a:t>    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hiding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places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and the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secrets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of</a:t>
            </a:r>
            <a:r>
              <a:rPr kumimoji="0" lang="en-US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</a:t>
            </a:r>
            <a:r>
              <a:rPr kumimoji="0" lang="el-GR" altLang="el-GR" sz="24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castle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l-G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l-GR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000000"/>
                </a:solidFill>
                <a:latin typeface="inherit"/>
              </a:rPr>
              <a:t>Thus the secrets of the fortification would never 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1" i="1" dirty="0">
                <a:solidFill>
                  <a:srgbClr val="000000"/>
                </a:solidFill>
                <a:latin typeface="inherit"/>
              </a:rPr>
              <a:t>     be revealed. Their bones, according to legend,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400" b="1" i="1" dirty="0">
                <a:solidFill>
                  <a:srgbClr val="000000"/>
                </a:solidFill>
                <a:latin typeface="inherit"/>
              </a:rPr>
              <a:t>     are still there....</a:t>
            </a:r>
            <a:endParaRPr kumimoji="0" lang="el-GR" altLang="el-G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9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FCA2A6-D879-4F5C-92EF-A56A71313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55" y="0"/>
            <a:ext cx="484754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21754-C319-4A5E-BA96-5F7972BA8256}"/>
              </a:ext>
            </a:extLst>
          </p:cNvPr>
          <p:cNvSpPr txBox="1"/>
          <p:nvPr/>
        </p:nvSpPr>
        <p:spPr>
          <a:xfrm>
            <a:off x="228600" y="579120"/>
            <a:ext cx="5867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latin typeface="Arial Rounded MT Bold" panose="020F0704030504030204" pitchFamily="34" charset="0"/>
              </a:rPr>
              <a:t>DRAWING FROM THE STUDENTS</a:t>
            </a:r>
            <a:r>
              <a:rPr lang="en-US" sz="2500" b="1" dirty="0">
                <a:latin typeface="Arial Rounded MT Bold" panose="020F0704030504030204" pitchFamily="34" charset="0"/>
              </a:rPr>
              <a:t>:</a:t>
            </a:r>
          </a:p>
          <a:p>
            <a:endParaRPr lang="en-US" sz="25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latin typeface="Arial Rounded MT Bold" panose="020F0704030504030204" pitchFamily="34" charset="0"/>
              </a:rPr>
              <a:t>SOLONAS ZENONOS </a:t>
            </a:r>
          </a:p>
          <a:p>
            <a:endParaRPr lang="en-GB" sz="25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latin typeface="Arial Rounded MT Bold" panose="020F0704030504030204" pitchFamily="34" charset="0"/>
              </a:rPr>
              <a:t>THODORIS SYMEONIDES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NK YOU FOR YOUR ATTENTION&#10;">
            <a:extLst>
              <a:ext uri="{FF2B5EF4-FFF2-40B4-BE49-F238E27FC236}">
                <a16:creationId xmlns:a16="http://schemas.microsoft.com/office/drawing/2014/main" id="{8FF39ED3-0E69-46BF-8F5E-AF9E47A09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b="6104"/>
          <a:stretch/>
        </p:blipFill>
        <p:spPr bwMode="auto">
          <a:xfrm>
            <a:off x="0" y="-241300"/>
            <a:ext cx="12192000" cy="709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</TotalTime>
  <Words>346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inherit</vt:lpstr>
      <vt:lpstr>Rockwell</vt:lpstr>
      <vt:lpstr>Trebuchet MS</vt:lpstr>
      <vt:lpstr>Wingdings</vt:lpstr>
      <vt:lpstr>Wingdings 3</vt:lpstr>
      <vt:lpstr>Facet</vt:lpstr>
      <vt:lpstr>“Rigena and the Castle of Agios Ilarionas”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Rigena and the Castle of Agios Ilarionas</dc:title>
  <dc:creator>Teacher</dc:creator>
  <cp:lastModifiedBy>omerou.m@outlook.com</cp:lastModifiedBy>
  <cp:revision>9</cp:revision>
  <dcterms:created xsi:type="dcterms:W3CDTF">2022-01-28T10:44:40Z</dcterms:created>
  <dcterms:modified xsi:type="dcterms:W3CDTF">2022-04-03T15:14:19Z</dcterms:modified>
</cp:coreProperties>
</file>