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86" r:id="rId4"/>
    <p:sldId id="284" r:id="rId5"/>
    <p:sldId id="301"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1"/>
            <a:ext cx="217028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600201"/>
            <a:ext cx="9144000" cy="1323439"/>
          </a:xfrm>
          <a:prstGeom prst="rect">
            <a:avLst/>
          </a:prstGeom>
        </p:spPr>
        <p:txBody>
          <a:bodyPr wrap="square">
            <a:spAutoFit/>
          </a:bodyPr>
          <a:lstStyle/>
          <a:p>
            <a:pPr algn="ctr"/>
            <a:endParaRPr lang="ro-RO" sz="800" b="1" dirty="0">
              <a:latin typeface="Times New Roman" pitchFamily="18" charset="0"/>
              <a:cs typeface="Times New Roman" pitchFamily="18" charset="0"/>
            </a:endParaRPr>
          </a:p>
          <a:p>
            <a:pPr algn="ctr"/>
            <a:r>
              <a:rPr lang="en-US" sz="3600" b="1" dirty="0">
                <a:latin typeface="Times New Roman" pitchFamily="18" charset="0"/>
                <a:cs typeface="Times New Roman" pitchFamily="18" charset="0"/>
              </a:rPr>
              <a:t>The Dissemination of the Mobility in Gran </a:t>
            </a:r>
            <a:r>
              <a:rPr lang="en-US" sz="3600" b="1" dirty="0" err="1">
                <a:latin typeface="Times New Roman" pitchFamily="18" charset="0"/>
                <a:cs typeface="Times New Roman" pitchFamily="18" charset="0"/>
              </a:rPr>
              <a:t>Canaria</a:t>
            </a:r>
            <a:r>
              <a:rPr lang="it-IT" sz="3600" b="1" dirty="0" smtClean="0">
                <a:latin typeface="Times New Roman" pitchFamily="18" charset="0"/>
                <a:cs typeface="Times New Roman" pitchFamily="18" charset="0"/>
              </a:rPr>
              <a:t> </a:t>
            </a:r>
            <a:r>
              <a:rPr lang="ro-RO" sz="3600" b="1" dirty="0" err="1" smtClean="0">
                <a:latin typeface="Times New Roman" pitchFamily="18" charset="0"/>
                <a:cs typeface="Times New Roman" pitchFamily="18" charset="0"/>
              </a:rPr>
              <a:t>within</a:t>
            </a:r>
            <a:r>
              <a:rPr lang="ro-RO" sz="3600" b="1" dirty="0" smtClean="0">
                <a:latin typeface="Times New Roman" pitchFamily="18" charset="0"/>
                <a:cs typeface="Times New Roman" pitchFamily="18" charset="0"/>
              </a:rPr>
              <a:t> </a:t>
            </a:r>
            <a:r>
              <a:rPr lang="ro-RO" sz="3600" b="1" dirty="0" err="1" smtClean="0">
                <a:latin typeface="Times New Roman" pitchFamily="18" charset="0"/>
                <a:cs typeface="Times New Roman" pitchFamily="18" charset="0"/>
              </a:rPr>
              <a:t>the</a:t>
            </a:r>
            <a:r>
              <a:rPr lang="ro-RO" sz="3600" b="1" dirty="0" smtClean="0">
                <a:latin typeface="Times New Roman" pitchFamily="18" charset="0"/>
                <a:cs typeface="Times New Roman" pitchFamily="18" charset="0"/>
              </a:rPr>
              <a:t> </a:t>
            </a:r>
            <a:r>
              <a:rPr lang="it-IT" sz="3600" b="1" dirty="0" smtClean="0">
                <a:latin typeface="Times New Roman" pitchFamily="18" charset="0"/>
                <a:cs typeface="Times New Roman" pitchFamily="18" charset="0"/>
              </a:rPr>
              <a:t>Erasmus+</a:t>
            </a:r>
            <a:r>
              <a:rPr lang="ro-RO" sz="3600" b="1" dirty="0" smtClean="0">
                <a:latin typeface="Times New Roman" pitchFamily="18" charset="0"/>
                <a:cs typeface="Times New Roman" pitchFamily="18" charset="0"/>
              </a:rPr>
              <a:t> </a:t>
            </a:r>
            <a:r>
              <a:rPr lang="ro-RO" sz="3600" b="1" dirty="0" err="1" smtClean="0">
                <a:latin typeface="Times New Roman" pitchFamily="18" charset="0"/>
                <a:cs typeface="Times New Roman" pitchFamily="18" charset="0"/>
              </a:rPr>
              <a:t>project</a:t>
            </a:r>
            <a:endParaRPr lang="en-US" sz="3600" b="1" dirty="0">
              <a:latin typeface="Times New Roman" pitchFamily="18" charset="0"/>
              <a:cs typeface="Times New Roman" pitchFamily="18" charset="0"/>
            </a:endParaRPr>
          </a:p>
        </p:txBody>
      </p:sp>
      <p:sp>
        <p:nvSpPr>
          <p:cNvPr id="7" name="Rectangle 6"/>
          <p:cNvSpPr/>
          <p:nvPr/>
        </p:nvSpPr>
        <p:spPr>
          <a:xfrm>
            <a:off x="0" y="5791200"/>
            <a:ext cx="9143999" cy="646331"/>
          </a:xfrm>
          <a:prstGeom prst="rect">
            <a:avLst/>
          </a:prstGeom>
        </p:spPr>
        <p:txBody>
          <a:bodyPr wrap="square">
            <a:spAutoFit/>
          </a:bodyPr>
          <a:lstStyle/>
          <a:p>
            <a:pPr algn="ctr"/>
            <a:r>
              <a:rPr lang="ro-RO" sz="3600" b="1" dirty="0" smtClean="0">
                <a:latin typeface="Times New Roman" pitchFamily="18" charset="0"/>
                <a:cs typeface="Times New Roman" pitchFamily="18" charset="0"/>
              </a:rPr>
              <a:t>”</a:t>
            </a:r>
            <a:r>
              <a:rPr lang="en-US" sz="3600" b="1" dirty="0" err="1" smtClean="0">
                <a:latin typeface="Times New Roman" pitchFamily="18" charset="0"/>
                <a:cs typeface="Times New Roman" pitchFamily="18" charset="0"/>
              </a:rPr>
              <a:t>Folklorica</a:t>
            </a:r>
            <a:r>
              <a:rPr lang="ro-RO"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2019-202</a:t>
            </a:r>
            <a:r>
              <a:rPr lang="ro-RO"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581401"/>
            <a:ext cx="152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581401"/>
            <a:ext cx="1524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384" y="5791200"/>
            <a:ext cx="5762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9163" y="5900956"/>
            <a:ext cx="579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2819400"/>
            <a:ext cx="628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3206" y="2882718"/>
            <a:ext cx="6286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escription: C:\Users\Gabriela\Downloads\Sigla bun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763" y="723900"/>
            <a:ext cx="23780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Gabriela\Downloads\273781241_911483836189129_278880167677501770_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3363" y="2923640"/>
            <a:ext cx="4952732" cy="2790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4224" y="621295"/>
            <a:ext cx="3456376" cy="693156"/>
          </a:xfrm>
          <a:prstGeom prst="rect">
            <a:avLst/>
          </a:prstGeom>
        </p:spPr>
      </p:pic>
    </p:spTree>
    <p:extLst>
      <p:ext uri="{BB962C8B-B14F-4D97-AF65-F5344CB8AC3E}">
        <p14:creationId xmlns:p14="http://schemas.microsoft.com/office/powerpoint/2010/main" val="153429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e\Folklorika Erasmus 2'\Mobilitate Spania\poze\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6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Folklorika Erasmus 2'\Mobilitate Spania\poz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36" y="304799"/>
            <a:ext cx="3515264" cy="26410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e\Folklorika Erasmus 2'\Mobilitate Spania\poz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7867"/>
            <a:ext cx="4063296" cy="30527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Folklorika Erasmus 2'\Mobilitate Spania\poze\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28" y="3200400"/>
            <a:ext cx="3961872" cy="297656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e\Folklorika Erasmus 2'\Mobilitate Spania\poze\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3433" y="3870630"/>
            <a:ext cx="3074767" cy="230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5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305800" cy="2031325"/>
          </a:xfrm>
          <a:prstGeom prst="rect">
            <a:avLst/>
          </a:prstGeom>
          <a:noFill/>
        </p:spPr>
        <p:txBody>
          <a:bodyPr wrap="square" rtlCol="0">
            <a:spAutoFit/>
          </a:bodyPr>
          <a:lstStyle/>
          <a:p>
            <a:pPr algn="just"/>
            <a:r>
              <a:rPr lang="en-US" dirty="0" smtClean="0">
                <a:latin typeface="Arial" pitchFamily="34" charset="0"/>
                <a:cs typeface="Arial" pitchFamily="34" charset="0"/>
              </a:rPr>
              <a:t>For </a:t>
            </a:r>
            <a:r>
              <a:rPr lang="en-US" dirty="0">
                <a:latin typeface="Arial" pitchFamily="34" charset="0"/>
                <a:cs typeface="Arial" pitchFamily="34" charset="0"/>
              </a:rPr>
              <a:t>the fourth day of the visit we left for the northern part of the island. We first stopped in the town of </a:t>
            </a:r>
            <a:r>
              <a:rPr lang="en-US" dirty="0" err="1">
                <a:latin typeface="Arial" pitchFamily="34" charset="0"/>
                <a:cs typeface="Arial" pitchFamily="34" charset="0"/>
              </a:rPr>
              <a:t>Gáldar</a:t>
            </a:r>
            <a:r>
              <a:rPr lang="en-US" dirty="0">
                <a:latin typeface="Arial" pitchFamily="34" charset="0"/>
                <a:cs typeface="Arial" pitchFamily="34" charset="0"/>
              </a:rPr>
              <a:t>, which is an area that formed one of the two kingdoms in which the island was divided in Aboriginal times. Here </a:t>
            </a:r>
            <a:r>
              <a:rPr lang="en-US" dirty="0" smtClean="0">
                <a:latin typeface="Arial" pitchFamily="34" charset="0"/>
                <a:cs typeface="Arial" pitchFamily="34" charset="0"/>
              </a:rPr>
              <a:t>we </a:t>
            </a:r>
            <a:r>
              <a:rPr lang="en-US" dirty="0">
                <a:latin typeface="Arial" pitchFamily="34" charset="0"/>
                <a:cs typeface="Arial" pitchFamily="34" charset="0"/>
              </a:rPr>
              <a:t>visited the Cueva </a:t>
            </a:r>
            <a:r>
              <a:rPr lang="en-US" dirty="0" err="1">
                <a:latin typeface="Arial" pitchFamily="34" charset="0"/>
                <a:cs typeface="Arial" pitchFamily="34" charset="0"/>
              </a:rPr>
              <a:t>Pintada</a:t>
            </a:r>
            <a:r>
              <a:rPr lang="en-US" dirty="0">
                <a:latin typeface="Arial" pitchFamily="34" charset="0"/>
                <a:cs typeface="Arial" pitchFamily="34" charset="0"/>
              </a:rPr>
              <a:t> </a:t>
            </a:r>
            <a:r>
              <a:rPr lang="en-US" dirty="0" err="1">
                <a:latin typeface="Arial" pitchFamily="34" charset="0"/>
                <a:cs typeface="Arial" pitchFamily="34" charset="0"/>
              </a:rPr>
              <a:t>museum.After</a:t>
            </a:r>
            <a:r>
              <a:rPr lang="en-US" dirty="0">
                <a:latin typeface="Arial" pitchFamily="34" charset="0"/>
                <a:cs typeface="Arial" pitchFamily="34" charset="0"/>
              </a:rPr>
              <a:t> that, we traveled to </a:t>
            </a:r>
            <a:r>
              <a:rPr lang="en-US" dirty="0" err="1">
                <a:latin typeface="Arial" pitchFamily="34" charset="0"/>
                <a:cs typeface="Arial" pitchFamily="34" charset="0"/>
              </a:rPr>
              <a:t>Arucas</a:t>
            </a:r>
            <a:r>
              <a:rPr lang="en-US" dirty="0">
                <a:latin typeface="Arial" pitchFamily="34" charset="0"/>
                <a:cs typeface="Arial" pitchFamily="34" charset="0"/>
              </a:rPr>
              <a:t>, a town very close to the city of Las Palmas de Gran </a:t>
            </a:r>
            <a:r>
              <a:rPr lang="en-US" dirty="0" err="1">
                <a:latin typeface="Arial" pitchFamily="34" charset="0"/>
                <a:cs typeface="Arial" pitchFamily="34" charset="0"/>
              </a:rPr>
              <a:t>Canaria</a:t>
            </a:r>
            <a:r>
              <a:rPr lang="en-US" dirty="0">
                <a:latin typeface="Arial" pitchFamily="34" charset="0"/>
                <a:cs typeface="Arial" pitchFamily="34" charset="0"/>
              </a:rPr>
              <a:t>, where we visited the </a:t>
            </a:r>
            <a:r>
              <a:rPr lang="en-US" dirty="0" err="1">
                <a:latin typeface="Arial" pitchFamily="34" charset="0"/>
                <a:cs typeface="Arial" pitchFamily="34" charset="0"/>
              </a:rPr>
              <a:t>Iglesia</a:t>
            </a:r>
            <a:r>
              <a:rPr lang="en-US" dirty="0">
                <a:latin typeface="Arial" pitchFamily="34" charset="0"/>
                <a:cs typeface="Arial" pitchFamily="34" charset="0"/>
              </a:rPr>
              <a:t> </a:t>
            </a:r>
            <a:r>
              <a:rPr lang="en-US" dirty="0" err="1">
                <a:latin typeface="Arial" pitchFamily="34" charset="0"/>
                <a:cs typeface="Arial" pitchFamily="34" charset="0"/>
              </a:rPr>
              <a:t>Matriz</a:t>
            </a:r>
            <a:r>
              <a:rPr lang="en-US" dirty="0">
                <a:latin typeface="Arial" pitchFamily="34" charset="0"/>
                <a:cs typeface="Arial" pitchFamily="34" charset="0"/>
              </a:rPr>
              <a:t> de San Juan Bautista, an impressive neo-Gothic church that is also one of the symbols of Gran </a:t>
            </a:r>
            <a:r>
              <a:rPr lang="en-US" dirty="0" err="1">
                <a:latin typeface="Arial" pitchFamily="34" charset="0"/>
                <a:cs typeface="Arial" pitchFamily="34" charset="0"/>
              </a:rPr>
              <a:t>Canaria</a:t>
            </a:r>
            <a:r>
              <a:rPr lang="en-US" dirty="0">
                <a:latin typeface="Arial" pitchFamily="34" charset="0"/>
                <a:cs typeface="Arial" pitchFamily="34" charset="0"/>
              </a:rPr>
              <a:t>.</a:t>
            </a:r>
          </a:p>
        </p:txBody>
      </p:sp>
      <p:pic>
        <p:nvPicPr>
          <p:cNvPr id="12290" name="Picture 2" descr="D:\e\Folklorika Erasmus 2'\Mobilitate Spania\poze\poze din telefon\IMG_20220217_095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0"/>
            <a:ext cx="4069751" cy="305231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e\Folklorika Erasmus 2'\Mobilitate Spania\poze\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62377"/>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7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Folklorika Erasmus 2'\Mobilitate Spania\poze\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599"/>
            <a:ext cx="3505200" cy="637002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e\Folklorika Erasmus 2'\Mobilitate Spania\poze\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343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0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Folklorika Erasmus 2'\Mobilitate Spania\poz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3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229" y="424934"/>
            <a:ext cx="8310469" cy="1754326"/>
          </a:xfrm>
          <a:prstGeom prst="rect">
            <a:avLst/>
          </a:prstGeom>
          <a:noFill/>
        </p:spPr>
        <p:txBody>
          <a:bodyPr wrap="square" rtlCol="0">
            <a:spAutoFit/>
          </a:bodyPr>
          <a:lstStyle/>
          <a:p>
            <a:r>
              <a:rPr lang="en-US" dirty="0">
                <a:solidFill>
                  <a:srgbClr val="050505"/>
                </a:solidFill>
                <a:latin typeface="Arial" pitchFamily="34" charset="0"/>
                <a:cs typeface="Arial" pitchFamily="34" charset="0"/>
              </a:rPr>
              <a:t>On the last day, students and teachers said goodbye to high school</a:t>
            </a:r>
            <a:r>
              <a:rPr lang="en-US" dirty="0" smtClean="0">
                <a:solidFill>
                  <a:srgbClr val="050505"/>
                </a:solidFill>
                <a:latin typeface="Arial" pitchFamily="34" charset="0"/>
                <a:cs typeface="Arial" pitchFamily="34" charset="0"/>
              </a:rPr>
              <a:t>. The </a:t>
            </a:r>
            <a:r>
              <a:rPr lang="en-US" dirty="0">
                <a:solidFill>
                  <a:srgbClr val="050505"/>
                </a:solidFill>
                <a:latin typeface="Arial" pitchFamily="34" charset="0"/>
                <a:cs typeface="Arial" pitchFamily="34" charset="0"/>
              </a:rPr>
              <a:t>first hour I spent was learning the “Sedan” dance, a typical folk dance on the island of La Palma. While the teachers had the final staff meeting, the </a:t>
            </a:r>
            <a:r>
              <a:rPr lang="en-US" dirty="0" smtClean="0">
                <a:solidFill>
                  <a:srgbClr val="050505"/>
                </a:solidFill>
                <a:latin typeface="Arial" pitchFamily="34" charset="0"/>
                <a:cs typeface="Arial" pitchFamily="34" charset="0"/>
              </a:rPr>
              <a:t>pupils </a:t>
            </a:r>
            <a:r>
              <a:rPr lang="en-US" dirty="0">
                <a:solidFill>
                  <a:srgbClr val="050505"/>
                </a:solidFill>
                <a:latin typeface="Arial" pitchFamily="34" charset="0"/>
                <a:cs typeface="Arial" pitchFamily="34" charset="0"/>
              </a:rPr>
              <a:t>were able to participate in a carnival workshop organized by the VET students of the high school in order to commemorate the famous carnival in Las Palmas de Gran </a:t>
            </a:r>
            <a:r>
              <a:rPr lang="en-US" dirty="0" err="1">
                <a:solidFill>
                  <a:srgbClr val="050505"/>
                </a:solidFill>
                <a:latin typeface="Arial" pitchFamily="34" charset="0"/>
                <a:cs typeface="Arial" pitchFamily="34" charset="0"/>
              </a:rPr>
              <a:t>Canaria</a:t>
            </a:r>
            <a:r>
              <a:rPr lang="en-US" dirty="0" smtClean="0">
                <a:solidFill>
                  <a:srgbClr val="050505"/>
                </a:solidFill>
                <a:latin typeface="Arial" pitchFamily="34" charset="0"/>
                <a:cs typeface="Arial" pitchFamily="34" charset="0"/>
              </a:rPr>
              <a:t>. </a:t>
            </a:r>
            <a:endParaRPr lang="en-US" dirty="0">
              <a:latin typeface="Arial" pitchFamily="34" charset="0"/>
              <a:cs typeface="Arial" pitchFamily="34" charset="0"/>
            </a:endParaRPr>
          </a:p>
        </p:txBody>
      </p:sp>
      <p:pic>
        <p:nvPicPr>
          <p:cNvPr id="15362" name="Picture 2" descr="D:\e\Folklorika Erasmus 2'\Mobilitate Spania\poze\poze din telefon\IMG_20220218_093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90800"/>
            <a:ext cx="3092570" cy="412342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e\Folklorika Erasmus 2'\Mobilitate Spania\poze\poze din telefon\IMG_20220218_095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399" y="2971800"/>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e\Folklorika Erasmus 2'\Mobilitate Spania\poze\poze din telefon\IMG_20220218_0952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971800"/>
            <a:ext cx="2271086" cy="30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Folklorika Erasmus 2'\Mobilitate Spania\poze\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9624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D:\e\Folklorika Erasmus 2'\Mobilitate Spania\poze\poze din telefon\IMG_20220218_100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67200"/>
            <a:ext cx="16573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e\Folklorika Erasmus 2'\Mobilitate Spania\poze\poze din telefon\IMG_20220218_1217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815" y="406160"/>
            <a:ext cx="325755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D:\e\Folklorika Erasmus 2'\Mobilitate Spania\poze\poze din telefon\IMG_20220218_1410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3962400"/>
            <a:ext cx="1838325"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5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Folklorika Erasmus 2'\Mobilitate Spania\poz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2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Folklorika Erasmus 2'\Mobilitate Spania\poz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019800"/>
            <a:ext cx="3810000" cy="369332"/>
          </a:xfrm>
          <a:prstGeom prst="rect">
            <a:avLst/>
          </a:prstGeom>
          <a:noFill/>
        </p:spPr>
        <p:txBody>
          <a:bodyPr wrap="square" rtlCol="0">
            <a:spAutoFit/>
          </a:bodyPr>
          <a:lstStyle/>
          <a:p>
            <a:r>
              <a:rPr lang="en-US"/>
              <a:t>Thank you for your attention!</a:t>
            </a:r>
            <a:endParaRPr lang="en-US" dirty="0"/>
          </a:p>
        </p:txBody>
      </p:sp>
    </p:spTree>
    <p:extLst>
      <p:ext uri="{BB962C8B-B14F-4D97-AF65-F5344CB8AC3E}">
        <p14:creationId xmlns:p14="http://schemas.microsoft.com/office/powerpoint/2010/main" val="12484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                                           </a:t>
            </a:r>
            <a:endParaRPr lang="en-US" dirty="0"/>
          </a:p>
        </p:txBody>
      </p:sp>
      <p:sp>
        <p:nvSpPr>
          <p:cNvPr id="3" name="Subtitle 2"/>
          <p:cNvSpPr>
            <a:spLocks noGrp="1"/>
          </p:cNvSpPr>
          <p:nvPr>
            <p:ph type="subTitle" idx="1"/>
          </p:nvPr>
        </p:nvSpPr>
        <p:spPr/>
        <p:txBody>
          <a:bodyPr/>
          <a:lstStyle/>
          <a:p>
            <a:r>
              <a:rPr lang="ro-RO" dirty="0" smtClean="0"/>
              <a:t>                                                          </a:t>
            </a:r>
            <a:endParaRPr lang="en-US" dirty="0"/>
          </a:p>
        </p:txBody>
      </p:sp>
      <p:sp>
        <p:nvSpPr>
          <p:cNvPr id="5" name="Rectangle 4"/>
          <p:cNvSpPr/>
          <p:nvPr/>
        </p:nvSpPr>
        <p:spPr>
          <a:xfrm>
            <a:off x="304800" y="76200"/>
            <a:ext cx="8686800" cy="193899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first day of the short-term exchange of groups of </a:t>
            </a:r>
            <a:r>
              <a:rPr lang="ro-RO" sz="2000" dirty="0">
                <a:latin typeface="Times New Roman" panose="02020603050405020304" pitchFamily="18" charset="0"/>
                <a:cs typeface="Times New Roman" panose="02020603050405020304" pitchFamily="18" charset="0"/>
              </a:rPr>
              <a:t>pupil</a:t>
            </a:r>
            <a:r>
              <a:rPr lang="en-US" sz="2000" dirty="0">
                <a:latin typeface="Times New Roman" panose="02020603050405020304" pitchFamily="18" charset="0"/>
                <a:cs typeface="Times New Roman" panose="02020603050405020304" pitchFamily="18" charset="0"/>
              </a:rPr>
              <a:t>s began with a warm welcome at school. All the guests were kindly greeted by the Spanish team and the school authorities. After the welcome speeches of the Spanish coordinator and the director of IES Peres </a:t>
            </a:r>
            <a:r>
              <a:rPr lang="en-US" sz="2000" dirty="0" err="1">
                <a:latin typeface="Times New Roman" panose="02020603050405020304" pitchFamily="18" charset="0"/>
                <a:cs typeface="Times New Roman" panose="02020603050405020304" pitchFamily="18" charset="0"/>
              </a:rPr>
              <a:t>Galdós</a:t>
            </a:r>
            <a:r>
              <a:rPr lang="en-US" sz="2000" dirty="0">
                <a:latin typeface="Times New Roman" panose="02020603050405020304" pitchFamily="18" charset="0"/>
                <a:cs typeface="Times New Roman" panose="02020603050405020304" pitchFamily="18" charset="0"/>
              </a:rPr>
              <a:t>, it was time for presentations on the theme of the carnival and Valentine’s Day in the partner countries, prepared and presented by each participating group.</a:t>
            </a:r>
            <a:r>
              <a:rPr lang="ro-RO" sz="2000" dirty="0">
                <a:latin typeface="Times New Roman" panose="02020603050405020304" pitchFamily="18" charset="0"/>
                <a:cs typeface="Times New Roman" panose="02020603050405020304" pitchFamily="18" charset="0"/>
              </a:rPr>
              <a:t> </a:t>
            </a:r>
            <a:endParaRPr lang="ro-RO" sz="2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43000" y="2173075"/>
            <a:ext cx="2566638" cy="3426249"/>
          </a:xfrm>
          <a:prstGeom prst="rect">
            <a:avLst/>
          </a:prstGeom>
        </p:spPr>
      </p:pic>
      <p:pic>
        <p:nvPicPr>
          <p:cNvPr id="7" name="Picture 6"/>
          <p:cNvPicPr>
            <a:picLocks noChangeAspect="1"/>
          </p:cNvPicPr>
          <p:nvPr/>
        </p:nvPicPr>
        <p:blipFill>
          <a:blip r:embed="rId3"/>
          <a:stretch>
            <a:fillRect/>
          </a:stretch>
        </p:blipFill>
        <p:spPr>
          <a:xfrm>
            <a:off x="3797554" y="3925675"/>
            <a:ext cx="3407959" cy="1920406"/>
          </a:xfrm>
          <a:prstGeom prst="rect">
            <a:avLst/>
          </a:prstGeom>
        </p:spPr>
      </p:pic>
      <p:pic>
        <p:nvPicPr>
          <p:cNvPr id="8" name="Picture 7"/>
          <p:cNvPicPr>
            <a:picLocks noChangeAspect="1"/>
          </p:cNvPicPr>
          <p:nvPr/>
        </p:nvPicPr>
        <p:blipFill>
          <a:blip r:embed="rId4"/>
          <a:stretch>
            <a:fillRect/>
          </a:stretch>
        </p:blipFill>
        <p:spPr>
          <a:xfrm>
            <a:off x="5257800" y="1874751"/>
            <a:ext cx="2639797" cy="1981372"/>
          </a:xfrm>
          <a:prstGeom prst="rect">
            <a:avLst/>
          </a:prstGeom>
        </p:spPr>
      </p:pic>
    </p:spTree>
    <p:extLst>
      <p:ext uri="{BB962C8B-B14F-4D97-AF65-F5344CB8AC3E}">
        <p14:creationId xmlns:p14="http://schemas.microsoft.com/office/powerpoint/2010/main" val="223292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e\Folklorika Erasmus 2'\Mobilitate Spania\poze\poze din telefon\IMG_20220214_0938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69536" cy="3502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e\Folklorika Erasmus 2'\Mobilitate Spania\poze\poze din telefon\IMG_20220214_0903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536" y="0"/>
            <a:ext cx="4474464" cy="350215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e\Folklorika Erasmus 2'\Mobilitate Spania\poze\poze din telefon\IMG_20220214_1025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2" y="3502152"/>
            <a:ext cx="4525992" cy="3355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Folklorika Erasmus 2'\Mobilitate Spania\poze\poze din telefon\IMG_20220214_1021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502152"/>
            <a:ext cx="4648200" cy="335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0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915400" cy="2308324"/>
          </a:xfrm>
          <a:prstGeom prst="rect">
            <a:avLst/>
          </a:prstGeom>
          <a:noFill/>
        </p:spPr>
        <p:txBody>
          <a:bodyPr wrap="square" rtlCol="0">
            <a:spAutoFit/>
          </a:bodyPr>
          <a:lstStyle/>
          <a:p>
            <a:pPr lvl="0"/>
            <a:r>
              <a:rPr lang="en-US" sz="2400" dirty="0">
                <a:solidFill>
                  <a:prstClr val="black"/>
                </a:solidFill>
              </a:rPr>
              <a:t>During a trip around the school, all the guests were impressed by the school decorations related to the celebration of </a:t>
            </a:r>
            <a:r>
              <a:rPr lang="en-US" sz="2400" dirty="0" smtClean="0">
                <a:solidFill>
                  <a:prstClr val="black"/>
                </a:solidFill>
              </a:rPr>
              <a:t>Valentine’s </a:t>
            </a:r>
            <a:r>
              <a:rPr lang="en-US" sz="2400" dirty="0">
                <a:solidFill>
                  <a:prstClr val="black"/>
                </a:solidFill>
              </a:rPr>
              <a:t>Day, as well as the rehearsal of the song that shows the origin and evolution of this festival. </a:t>
            </a:r>
            <a:r>
              <a:rPr lang="en-US" sz="2400" dirty="0" smtClean="0">
                <a:solidFill>
                  <a:prstClr val="black"/>
                </a:solidFill>
              </a:rPr>
              <a:t>The participants </a:t>
            </a:r>
            <a:r>
              <a:rPr lang="en-US" sz="2400" dirty="0">
                <a:solidFill>
                  <a:prstClr val="black"/>
                </a:solidFill>
              </a:rPr>
              <a:t>in the meeting were also shown the classrooms and, due to COVID-19 restrictions, took a very short part in lessons on various subjects.</a:t>
            </a:r>
            <a:endParaRPr lang="ro-RO" sz="2400" b="1" dirty="0">
              <a:solidFill>
                <a:prstClr val="black"/>
              </a:solidFill>
            </a:endParaRPr>
          </a:p>
        </p:txBody>
      </p:sp>
      <p:pic>
        <p:nvPicPr>
          <p:cNvPr id="3080" name="Picture 8" descr="D:\e\Folklorika Erasmus 2'\Mobilitate Spania\po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68" y="2689324"/>
            <a:ext cx="2641600" cy="39400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e\Folklorika Erasmus 2'\Mobilitate Spania\poz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26" y="2689324"/>
            <a:ext cx="3391216" cy="195887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e\Folklorika Erasmus 2'\Mobilitate Spania\poz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0"/>
            <a:ext cx="2641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Folklorika Erasmus 2'\Mobilitate Spania\poze\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58" y="4718510"/>
            <a:ext cx="3398884" cy="191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3" name="Content Placeholder 2"/>
          <p:cNvSpPr>
            <a:spLocks noGrp="1"/>
          </p:cNvSpPr>
          <p:nvPr>
            <p:ph idx="1"/>
          </p:nvPr>
        </p:nvSpPr>
        <p:spPr/>
        <p:txBody>
          <a:bodyPr/>
          <a:lstStyle/>
          <a:p>
            <a:pPr marL="0" indent="0">
              <a:buNone/>
            </a:pPr>
            <a:r>
              <a:rPr lang="ro-RO" dirty="0" smtClean="0"/>
              <a:t>                                                                                                        </a:t>
            </a:r>
            <a:endParaRPr lang="en-US" dirty="0"/>
          </a:p>
        </p:txBody>
      </p:sp>
      <p:pic>
        <p:nvPicPr>
          <p:cNvPr id="7" name="Picture 6"/>
          <p:cNvPicPr>
            <a:picLocks noChangeAspect="1"/>
          </p:cNvPicPr>
          <p:nvPr/>
        </p:nvPicPr>
        <p:blipFill>
          <a:blip r:embed="rId2"/>
          <a:stretch>
            <a:fillRect/>
          </a:stretch>
        </p:blipFill>
        <p:spPr>
          <a:xfrm>
            <a:off x="448491" y="274638"/>
            <a:ext cx="8543109" cy="1477962"/>
          </a:xfrm>
          <a:prstGeom prst="rect">
            <a:avLst/>
          </a:prstGeom>
        </p:spPr>
      </p:pic>
      <p:pic>
        <p:nvPicPr>
          <p:cNvPr id="8" name="Picture 7"/>
          <p:cNvPicPr>
            <a:picLocks noChangeAspect="1"/>
          </p:cNvPicPr>
          <p:nvPr/>
        </p:nvPicPr>
        <p:blipFill>
          <a:blip r:embed="rId3"/>
          <a:stretch>
            <a:fillRect/>
          </a:stretch>
        </p:blipFill>
        <p:spPr>
          <a:xfrm>
            <a:off x="1957593" y="1606124"/>
            <a:ext cx="2877561" cy="2152075"/>
          </a:xfrm>
          <a:prstGeom prst="rect">
            <a:avLst/>
          </a:prstGeom>
        </p:spPr>
      </p:pic>
      <p:pic>
        <p:nvPicPr>
          <p:cNvPr id="9" name="Picture 8"/>
          <p:cNvPicPr>
            <a:picLocks noChangeAspect="1"/>
          </p:cNvPicPr>
          <p:nvPr/>
        </p:nvPicPr>
        <p:blipFill>
          <a:blip r:embed="rId4"/>
          <a:stretch>
            <a:fillRect/>
          </a:stretch>
        </p:blipFill>
        <p:spPr>
          <a:xfrm>
            <a:off x="1570965" y="3861004"/>
            <a:ext cx="3395766" cy="2548349"/>
          </a:xfrm>
          <a:prstGeom prst="rect">
            <a:avLst/>
          </a:prstGeom>
        </p:spPr>
      </p:pic>
      <p:pic>
        <p:nvPicPr>
          <p:cNvPr id="10" name="Picture 9"/>
          <p:cNvPicPr>
            <a:picLocks noChangeAspect="1"/>
          </p:cNvPicPr>
          <p:nvPr/>
        </p:nvPicPr>
        <p:blipFill>
          <a:blip r:embed="rId5"/>
          <a:stretch>
            <a:fillRect/>
          </a:stretch>
        </p:blipFill>
        <p:spPr>
          <a:xfrm>
            <a:off x="5098308" y="1718216"/>
            <a:ext cx="2883658" cy="3853006"/>
          </a:xfrm>
          <a:prstGeom prst="rect">
            <a:avLst/>
          </a:prstGeom>
        </p:spPr>
      </p:pic>
    </p:spTree>
    <p:extLst>
      <p:ext uri="{BB962C8B-B14F-4D97-AF65-F5344CB8AC3E}">
        <p14:creationId xmlns:p14="http://schemas.microsoft.com/office/powerpoint/2010/main" val="384526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Folklorika Erasmus 2'\Mobilitate Spania\poz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3671240" cy="27534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e\Folklorika Erasmus 2'\Mobilitate Spania\poze\poze din telefon\IMG_20220214_123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7675"/>
            <a:ext cx="462915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Folklorika Erasmus 2'\Mobilitate Spania\poz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36576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6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132" y="304800"/>
            <a:ext cx="8382000" cy="830997"/>
          </a:xfrm>
          <a:prstGeom prst="rect">
            <a:avLst/>
          </a:prstGeom>
          <a:noFill/>
        </p:spPr>
        <p:txBody>
          <a:bodyPr wrap="square" rtlCol="0">
            <a:spAutoFit/>
          </a:bodyPr>
          <a:lstStyle/>
          <a:p>
            <a:r>
              <a:rPr lang="en-US" sz="1600" dirty="0" smtClean="0">
                <a:latin typeface="Arial" pitchFamily="34" charset="0"/>
                <a:cs typeface="Arial" pitchFamily="34" charset="0"/>
              </a:rPr>
              <a:t>The </a:t>
            </a:r>
            <a:r>
              <a:rPr lang="en-US" sz="1600" dirty="0">
                <a:latin typeface="Arial" pitchFamily="34" charset="0"/>
                <a:cs typeface="Arial" pitchFamily="34" charset="0"/>
              </a:rPr>
              <a:t>second day of the historical and cultural adventure began with a trip to Tejeda - a village considered one of the most beautiful villages in Spain in a remarkable mountainous area that is on the UNESCO list of world cultural heritage.</a:t>
            </a:r>
          </a:p>
        </p:txBody>
      </p:sp>
      <p:pic>
        <p:nvPicPr>
          <p:cNvPr id="7176" name="Picture 8" descr="D:\e\Folklorika Erasmus 2'\Mobilitate Spania\poz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6416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D:\e\Folklorika Erasmus 2'\Mobilitate Spania\poz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495886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e\Folklorika Erasmus 2'\Mobilitate Spania\poze\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49104"/>
            <a:ext cx="4057650" cy="228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2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Folklorika Erasmus 2'\Mobilitate Spania\poz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8227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e\Folklorika Erasmus 2'\Mobilitate Spania\poze\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329994" cy="18764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e\Folklorika Erasmus 2'\Mobilitate Spania\poz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394" y="3200400"/>
            <a:ext cx="44196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Folklorika Erasmus 2'\Mobilitate Spania\poze\poze din telefon\IMG_20220215_1131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200400"/>
            <a:ext cx="2400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6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1135052"/>
            <a:ext cx="4495800" cy="27443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just" fontAlgn="base">
              <a:spcBef>
                <a:spcPct val="0"/>
              </a:spcBef>
              <a:spcAft>
                <a:spcPct val="0"/>
              </a:spcAft>
            </a:pPr>
            <a:r>
              <a:rPr lang="en-US" dirty="0">
                <a:solidFill>
                  <a:srgbClr val="202124"/>
                </a:solidFill>
                <a:latin typeface="Arial" pitchFamily="34" charset="0"/>
                <a:cs typeface="Arial" pitchFamily="34" charset="0"/>
              </a:rPr>
              <a:t>On the third day of the visit we were awakened by the beautiful sun</a:t>
            </a:r>
            <a:r>
              <a:rPr lang="en-US" dirty="0" smtClean="0">
                <a:solidFill>
                  <a:srgbClr val="202124"/>
                </a:solidFill>
                <a:latin typeface="Arial" pitchFamily="34" charset="0"/>
                <a:cs typeface="Arial" pitchFamily="34" charset="0"/>
              </a:rPr>
              <a:t>. Our </a:t>
            </a:r>
            <a:r>
              <a:rPr lang="en-US" dirty="0">
                <a:solidFill>
                  <a:srgbClr val="202124"/>
                </a:solidFill>
                <a:latin typeface="Arial" pitchFamily="34" charset="0"/>
                <a:cs typeface="Arial" pitchFamily="34" charset="0"/>
              </a:rPr>
              <a:t>first stop was </a:t>
            </a:r>
            <a:r>
              <a:rPr lang="en-US" dirty="0" err="1">
                <a:solidFill>
                  <a:srgbClr val="202124"/>
                </a:solidFill>
                <a:latin typeface="Arial" pitchFamily="34" charset="0"/>
                <a:cs typeface="Arial" pitchFamily="34" charset="0"/>
              </a:rPr>
              <a:t>Mogán</a:t>
            </a:r>
            <a:r>
              <a:rPr lang="en-US" dirty="0">
                <a:solidFill>
                  <a:srgbClr val="202124"/>
                </a:solidFill>
                <a:latin typeface="Arial" pitchFamily="34" charset="0"/>
                <a:cs typeface="Arial" pitchFamily="34" charset="0"/>
              </a:rPr>
              <a:t>, well known for having one of the best climates in </a:t>
            </a:r>
            <a:r>
              <a:rPr lang="en-US" dirty="0" err="1">
                <a:solidFill>
                  <a:srgbClr val="202124"/>
                </a:solidFill>
                <a:latin typeface="Arial" pitchFamily="34" charset="0"/>
                <a:cs typeface="Arial" pitchFamily="34" charset="0"/>
              </a:rPr>
              <a:t>Europe.Finally</a:t>
            </a:r>
            <a:r>
              <a:rPr lang="en-US" dirty="0">
                <a:solidFill>
                  <a:srgbClr val="202124"/>
                </a:solidFill>
                <a:latin typeface="Arial" pitchFamily="34" charset="0"/>
                <a:cs typeface="Arial" pitchFamily="34" charset="0"/>
              </a:rPr>
              <a:t>, we visited Las Dunas de </a:t>
            </a:r>
            <a:r>
              <a:rPr lang="en-US" dirty="0" err="1">
                <a:solidFill>
                  <a:srgbClr val="202124"/>
                </a:solidFill>
                <a:latin typeface="Arial" pitchFamily="34" charset="0"/>
                <a:cs typeface="Arial" pitchFamily="34" charset="0"/>
              </a:rPr>
              <a:t>Maspalomas</a:t>
            </a:r>
            <a:r>
              <a:rPr lang="en-US" dirty="0">
                <a:solidFill>
                  <a:srgbClr val="202124"/>
                </a:solidFill>
                <a:latin typeface="Arial" pitchFamily="34" charset="0"/>
                <a:cs typeface="Arial" pitchFamily="34" charset="0"/>
              </a:rPr>
              <a:t>, protected sand dunes, nature reserve since 1987. They were formed from the sand on the now sheltered sea shelf, when it was laid dry in the last ice age and the wind blew the sand towards the coast of the island.</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D:\e\Folklorika Erasmus 2'\Mobilitate Spania\poze\poze din telefon\IMG_20220216_104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861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olklorika Erasmus 2'\Mobilitate Spania\poze\poze din telefon\IMG_20220216_104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505200"/>
            <a:ext cx="2274003" cy="303200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e\Folklorika Erasmus 2'\Mobilitate Spania\poze\poze din telefon\IMG_20220216_1044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700" y="4267200"/>
            <a:ext cx="17716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2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TotalTime>
  <Words>487</Words>
  <Application>Microsoft Office PowerPoint</Application>
  <PresentationFormat>On-screen Show (4:3)</PresentationFormat>
  <Paragraphs>16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www</dc:creator>
  <cp:lastModifiedBy>TUDOR ANA</cp:lastModifiedBy>
  <cp:revision>124</cp:revision>
  <dcterms:created xsi:type="dcterms:W3CDTF">2006-08-16T00:00:00Z</dcterms:created>
  <dcterms:modified xsi:type="dcterms:W3CDTF">2022-03-02T14:20:36Z</dcterms:modified>
</cp:coreProperties>
</file>