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Gill Sans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9V9TG+VlXv9n1CE02BrsSq4bW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illSans-bold.fntdata"/><Relationship Id="rId14" Type="http://schemas.openxmlformats.org/officeDocument/2006/relationships/font" Target="fonts/GillSans-regular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ctrTitle"/>
          </p:nvPr>
        </p:nvSpPr>
        <p:spPr>
          <a:xfrm>
            <a:off x="1524000" y="1033272"/>
            <a:ext cx="9144000" cy="24780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1524000" y="3822192"/>
            <a:ext cx="9144000" cy="1435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1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" type="body"/>
          </p:nvPr>
        </p:nvSpPr>
        <p:spPr>
          <a:xfrm rot="5400000">
            <a:off x="4512564" y="-1028700"/>
            <a:ext cx="3959352" cy="1024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 rot="5400000">
            <a:off x="7614700" y="1949100"/>
            <a:ext cx="484930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" type="body"/>
          </p:nvPr>
        </p:nvSpPr>
        <p:spPr>
          <a:xfrm rot="5400000">
            <a:off x="2286218" y="-598082"/>
            <a:ext cx="4849300" cy="7723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1371600" y="1709738"/>
            <a:ext cx="996696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1371600" y="4974336"/>
            <a:ext cx="9966961" cy="1115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1371600" y="2112264"/>
            <a:ext cx="4846320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2" type="body"/>
          </p:nvPr>
        </p:nvSpPr>
        <p:spPr>
          <a:xfrm>
            <a:off x="6766560" y="2112265"/>
            <a:ext cx="4846320" cy="39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1371600" y="2112264"/>
            <a:ext cx="48410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1371600" y="3018472"/>
            <a:ext cx="4841076" cy="3104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3" type="body"/>
          </p:nvPr>
        </p:nvSpPr>
        <p:spPr>
          <a:xfrm>
            <a:off x="6766560" y="2112264"/>
            <a:ext cx="484632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5"/>
          <p:cNvSpPr txBox="1"/>
          <p:nvPr>
            <p:ph idx="4" type="body"/>
          </p:nvPr>
        </p:nvSpPr>
        <p:spPr>
          <a:xfrm>
            <a:off x="6766560" y="3018471"/>
            <a:ext cx="4841076" cy="3104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15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1371600" y="987425"/>
            <a:ext cx="3932237" cy="18945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5650992" y="987425"/>
            <a:ext cx="5687568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8"/>
          <p:cNvSpPr txBox="1"/>
          <p:nvPr>
            <p:ph idx="2" type="body"/>
          </p:nvPr>
        </p:nvSpPr>
        <p:spPr>
          <a:xfrm>
            <a:off x="1371600" y="3058510"/>
            <a:ext cx="3932237" cy="2802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1371600" y="987552"/>
            <a:ext cx="3932237" cy="18928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/>
          <p:nvPr>
            <p:ph idx="2" type="pic"/>
          </p:nvPr>
        </p:nvSpPr>
        <p:spPr>
          <a:xfrm>
            <a:off x="5505319" y="987425"/>
            <a:ext cx="5833242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9"/>
          <p:cNvSpPr txBox="1"/>
          <p:nvPr>
            <p:ph idx="1" type="body"/>
          </p:nvPr>
        </p:nvSpPr>
        <p:spPr>
          <a:xfrm>
            <a:off x="1371600" y="3033286"/>
            <a:ext cx="3932237" cy="2835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9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 flipH="1" rot="10800000">
            <a:off x="0" y="6401226"/>
            <a:ext cx="12192000" cy="456773"/>
          </a:xfrm>
          <a:prstGeom prst="rect">
            <a:avLst/>
          </a:prstGeom>
          <a:gradFill>
            <a:gsLst>
              <a:gs pos="0">
                <a:srgbClr val="176BD5">
                  <a:alpha val="27843"/>
                </a:srgbClr>
              </a:gs>
              <a:gs pos="14000">
                <a:srgbClr val="176BD5">
                  <a:alpha val="27843"/>
                </a:srgbClr>
              </a:gs>
              <a:gs pos="100000">
                <a:srgbClr val="2F33E7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;p10"/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0">
                <a:srgbClr val="F0957D">
                  <a:alpha val="54901"/>
                </a:srgbClr>
              </a:gs>
              <a:gs pos="9000">
                <a:srgbClr val="F0957D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8;p10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b="1" i="0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0"/>
          <p:cNvSpPr txBox="1"/>
          <p:nvPr>
            <p:ph idx="1" type="body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55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5.png"/><Relationship Id="rId5" Type="http://schemas.openxmlformats.org/officeDocument/2006/relationships/image" Target="../media/image10.jpg"/><Relationship Id="rId6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rgbClr val="176BD5">
                  <a:alpha val="80000"/>
                </a:srgbClr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Google Shape;88;p1"/>
          <p:cNvSpPr/>
          <p:nvPr/>
        </p:nvSpPr>
        <p:spPr>
          <a:xfrm rot="-54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rgbClr val="2F33E7">
                  <a:alpha val="0"/>
                </a:srgbClr>
              </a:gs>
              <a:gs pos="91000">
                <a:srgbClr val="E75129">
                  <a:alpha val="42745"/>
                </a:srgbClr>
              </a:gs>
              <a:gs pos="100000">
                <a:srgbClr val="E75129">
                  <a:alpha val="42745"/>
                </a:srgbClr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457200" y="-1"/>
            <a:ext cx="5638801" cy="6886827"/>
          </a:xfrm>
          <a:prstGeom prst="rect">
            <a:avLst/>
          </a:prstGeom>
          <a:gradFill>
            <a:gsLst>
              <a:gs pos="0">
                <a:srgbClr val="49119F">
                  <a:alpha val="0"/>
                </a:srgbClr>
              </a:gs>
              <a:gs pos="49000">
                <a:srgbClr val="49119F">
                  <a:alpha val="0"/>
                </a:srgbClr>
              </a:gs>
              <a:gs pos="99000">
                <a:srgbClr val="6217D5">
                  <a:alpha val="78823"/>
                </a:srgbClr>
              </a:gs>
              <a:gs pos="100000">
                <a:srgbClr val="6217D5">
                  <a:alpha val="78823"/>
                </a:srgbClr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Google Shape;90;p1"/>
          <p:cNvSpPr/>
          <p:nvPr/>
        </p:nvSpPr>
        <p:spPr>
          <a:xfrm rot="6097846">
            <a:off x="1609180" y="724988"/>
            <a:ext cx="5121259" cy="5458067"/>
          </a:xfrm>
          <a:prstGeom prst="ellipse">
            <a:avLst/>
          </a:prstGeom>
          <a:gradFill>
            <a:gsLst>
              <a:gs pos="0">
                <a:srgbClr val="CBE0FA">
                  <a:alpha val="0"/>
                </a:srgbClr>
              </a:gs>
              <a:gs pos="39000">
                <a:srgbClr val="CBE0FA">
                  <a:alpha val="0"/>
                </a:srgbClr>
              </a:gs>
              <a:gs pos="100000">
                <a:srgbClr val="6217D5">
                  <a:alpha val="28627"/>
                </a:srgbClr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Google Shape;91;p1"/>
          <p:cNvSpPr txBox="1"/>
          <p:nvPr>
            <p:ph type="ctrTitle"/>
          </p:nvPr>
        </p:nvSpPr>
        <p:spPr>
          <a:xfrm>
            <a:off x="920151" y="2920878"/>
            <a:ext cx="6292690" cy="817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PRZESĄDY POLSKIE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무료 이미지 : 경치, 나무, 잔디, 습지, 구름, 하늘, 목초지, 햇빛, 아침, 호수, 전망, 강 ..." id="92" name="Google Shape;92;p1"/>
          <p:cNvPicPr preferRelativeResize="0"/>
          <p:nvPr/>
        </p:nvPicPr>
        <p:blipFill rotWithShape="1">
          <a:blip r:embed="rId3">
            <a:alphaModFix/>
          </a:blip>
          <a:srcRect b="0" l="27911" r="27911" t="0"/>
          <a:stretch/>
        </p:blipFill>
        <p:spPr>
          <a:xfrm>
            <a:off x="8093654" y="10"/>
            <a:ext cx="4099858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4700" y="702925"/>
            <a:ext cx="1694352" cy="16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0575" y="809500"/>
            <a:ext cx="4099850" cy="84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4793" y="3738275"/>
            <a:ext cx="3736079" cy="26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2"/>
          <p:cNvSpPr txBox="1"/>
          <p:nvPr>
            <p:ph type="title"/>
          </p:nvPr>
        </p:nvSpPr>
        <p:spPr>
          <a:xfrm>
            <a:off x="562743" y="688621"/>
            <a:ext cx="7637541" cy="94244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CZARNY KOT PRZECINAJĄCY DROGĘ PRZYNOSI PECHA</a:t>
            </a:r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341261" y="2911300"/>
            <a:ext cx="6927735" cy="32042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Czarny kot  to tylko kot i to najczęściej przyjazny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Źródło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tego przesądu może pochodzić od prymitywnych kultur średniowiecza, w których kot był synonimem zła i w nim mieszkały demony. Męczenie i uśmiercanie kotów było popularną ludową rozrywką.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</p:txBody>
      </p:sp>
      <p:pic>
        <p:nvPicPr>
          <p:cNvPr descr="Głowa czarnego kota z zielonymi oczami" id="103" name="Google Shape;103;p2"/>
          <p:cNvPicPr preferRelativeResize="0"/>
          <p:nvPr/>
        </p:nvPicPr>
        <p:blipFill rotWithShape="1">
          <a:blip r:embed="rId3">
            <a:alphaModFix/>
          </a:blip>
          <a:srcRect b="2" l="22066" r="11434" t="0"/>
          <a:stretch/>
        </p:blipFill>
        <p:spPr>
          <a:xfrm>
            <a:off x="7047513" y="975645"/>
            <a:ext cx="4443447" cy="4443447"/>
          </a:xfrm>
          <a:custGeom>
            <a:rect b="b" l="l" r="r" t="t"/>
            <a:pathLst>
              <a:path extrusionOk="0" h="4694238" w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176BD5">
                  <a:alpha val="27843"/>
                </a:srgbClr>
              </a:gs>
              <a:gs pos="14000">
                <a:srgbClr val="176BD5">
                  <a:alpha val="27843"/>
                </a:srgbClr>
              </a:gs>
              <a:gs pos="100000">
                <a:srgbClr val="2F33E7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F0957D">
                  <a:alpha val="69803"/>
                </a:srgbClr>
              </a:gs>
              <a:gs pos="9000">
                <a:srgbClr val="F0957D">
                  <a:alpha val="69803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176BD5">
                  <a:alpha val="27843"/>
                </a:srgbClr>
              </a:gs>
              <a:gs pos="14000">
                <a:srgbClr val="176BD5">
                  <a:alpha val="27843"/>
                </a:srgbClr>
              </a:gs>
              <a:gs pos="100000">
                <a:srgbClr val="2F33E7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Google Shape;111;p3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F0957D">
                  <a:alpha val="54901"/>
                </a:srgbClr>
              </a:gs>
              <a:gs pos="9000">
                <a:srgbClr val="F0957D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3"/>
          <p:cNvSpPr txBox="1"/>
          <p:nvPr>
            <p:ph type="title"/>
          </p:nvPr>
        </p:nvSpPr>
        <p:spPr>
          <a:xfrm>
            <a:off x="1298532" y="1247907"/>
            <a:ext cx="6282768" cy="13284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PECHOWA </a:t>
            </a: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en-US" sz="4800">
                <a:latin typeface="Arial"/>
                <a:ea typeface="Arial"/>
                <a:cs typeface="Arial"/>
                <a:sym typeface="Arial"/>
              </a:rPr>
              <a:t>-KA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 flipH="1" rot="10800000">
            <a:off x="-2" y="4022220"/>
            <a:ext cx="12192002" cy="2838735"/>
          </a:xfrm>
          <a:prstGeom prst="rect">
            <a:avLst/>
          </a:prstGeom>
          <a:gradFill>
            <a:gsLst>
              <a:gs pos="0">
                <a:schemeClr val="accent6"/>
              </a:gs>
              <a:gs pos="8000">
                <a:schemeClr val="accent6"/>
              </a:gs>
              <a:gs pos="100000">
                <a:srgbClr val="2F33E7">
                  <a:alpha val="89803"/>
                </a:srgbClr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3"/>
          <p:cNvSpPr/>
          <p:nvPr/>
        </p:nvSpPr>
        <p:spPr>
          <a:xfrm flipH="1" rot="10800000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rgbClr val="8183F0">
                  <a:alpha val="0"/>
                </a:srgbClr>
              </a:gs>
              <a:gs pos="99000">
                <a:srgbClr val="E75129">
                  <a:alpha val="93725"/>
                </a:srgbClr>
              </a:gs>
              <a:gs pos="100000">
                <a:srgbClr val="E75129">
                  <a:alpha val="93725"/>
                </a:srgbClr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3"/>
          <p:cNvSpPr/>
          <p:nvPr/>
        </p:nvSpPr>
        <p:spPr>
          <a:xfrm flipH="1" rot="10800000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rgbClr val="6217D5">
                  <a:alpha val="42745"/>
                </a:srgbClr>
              </a:gs>
              <a:gs pos="72000">
                <a:srgbClr val="2F33E7">
                  <a:alpha val="0"/>
                </a:srgbClr>
              </a:gs>
              <a:gs pos="100000">
                <a:srgbClr val="2F33E7">
                  <a:alpha val="0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Obraz zawierający tekst, kula bilardowa, sport, stół bilardowy&#10;&#10;Opis wygenerowany automatycznie" id="117" name="Google Shape;11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421" y="496344"/>
            <a:ext cx="4461937" cy="461725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58455" y="4202482"/>
            <a:ext cx="12012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Ta liczba w Polsce jak i w wielu krajach uważana jest za przynoszącą pecha.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największego pecha przynosi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piątek 13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</a:rPr>
              <a:t>Źródło te</a:t>
            </a:r>
            <a:r>
              <a:rPr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go przesądu sięga Starożytności, gdy liczbę 12 uważano za doskonałą i porządkującą. Natomiast następującą po niej 13 nazwano „diabelskim tuzinem”, jako pierwszą wykraczającą poza liczbę doskonałą.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Dodatkowo pechowy piątek to dzień śmierci Jezusa, więc w połączeniu z „13” budzi duże zaniepokojenie.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176BD5">
                  <a:alpha val="27843"/>
                </a:srgbClr>
              </a:gs>
              <a:gs pos="14000">
                <a:srgbClr val="176BD5">
                  <a:alpha val="27843"/>
                </a:srgbClr>
              </a:gs>
              <a:gs pos="100000">
                <a:srgbClr val="2F33E7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4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F0957D">
                  <a:alpha val="54901"/>
                </a:srgbClr>
              </a:gs>
              <a:gs pos="9000">
                <a:srgbClr val="F0957D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4"/>
          <p:cNvSpPr txBox="1"/>
          <p:nvPr>
            <p:ph type="title"/>
          </p:nvPr>
        </p:nvSpPr>
        <p:spPr>
          <a:xfrm>
            <a:off x="1371600" y="1228550"/>
            <a:ext cx="4350870" cy="2947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PRZECHODZENIE POD DRABINĄ PRZYNOSI PECHA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rgbClr val="2F33E7">
                  <a:alpha val="76862"/>
                </a:srgbClr>
              </a:gs>
              <a:gs pos="100000">
                <a:srgbClr val="AF8175">
                  <a:alpha val="51764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4"/>
          <p:cNvSpPr/>
          <p:nvPr/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0">
                <a:srgbClr val="E75129">
                  <a:alpha val="68627"/>
                </a:srgbClr>
              </a:gs>
              <a:gs pos="22000">
                <a:srgbClr val="E75129">
                  <a:alpha val="68627"/>
                </a:srgbClr>
              </a:gs>
              <a:gs pos="99000">
                <a:srgbClr val="176BD5">
                  <a:alpha val="73725"/>
                </a:srgbClr>
              </a:gs>
              <a:gs pos="100000">
                <a:srgbClr val="176BD5">
                  <a:alpha val="73725"/>
                </a:srgbClr>
              </a:gs>
            </a:gsLst>
            <a:lin ang="9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4"/>
          <p:cNvSpPr/>
          <p:nvPr/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rgbClr val="2F33E7">
                  <a:alpha val="25882"/>
                </a:srgbClr>
              </a:gs>
              <a:gs pos="49000">
                <a:srgbClr val="744D43">
                  <a:alpha val="0"/>
                </a:srgbClr>
              </a:gs>
              <a:gs pos="100000">
                <a:srgbClr val="744D43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Drabina w połowie zasłanianego pokoju" id="130" name="Google Shape;13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" l="15570" r="6430" t="0"/>
          <a:stretch/>
        </p:blipFill>
        <p:spPr>
          <a:xfrm>
            <a:off x="6096000" y="1012536"/>
            <a:ext cx="4756162" cy="475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413361" y="4546949"/>
            <a:ext cx="11062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Lepiej nie przechodzić pod rozłożoną drabiną,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 może się złożyć lub stojący na niej człowiek </a:t>
            </a: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 coś upuścić.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Źródło 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ego przesądu może pochodzić od pierwszych chrześcijan, gdyż rozłożona stojąca drabina przypomina trójkąt, który jest symbolem Trójcy Świętej. Przechodzenie przez ten symbol uważano za grzech, ponieważ mogło osłabić wiarę i uwalniać złe siły.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176BD5">
                  <a:alpha val="27843"/>
                </a:srgbClr>
              </a:gs>
              <a:gs pos="14000">
                <a:srgbClr val="176BD5">
                  <a:alpha val="27843"/>
                </a:srgbClr>
              </a:gs>
              <a:gs pos="100000">
                <a:srgbClr val="2F33E7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5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F0957D">
                  <a:alpha val="54901"/>
                </a:srgbClr>
              </a:gs>
              <a:gs pos="9000">
                <a:srgbClr val="F0957D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5"/>
          <p:cNvSpPr/>
          <p:nvPr/>
        </p:nvSpPr>
        <p:spPr>
          <a:xfrm flipH="1" rot="10800000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rgbClr val="2F33E7">
                  <a:alpha val="74901"/>
                </a:srgbClr>
              </a:gs>
              <a:gs pos="100000">
                <a:srgbClr val="AF8175">
                  <a:alpha val="47843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rgbClr val="2F33E7">
                  <a:alpha val="36862"/>
                </a:srgbClr>
              </a:gs>
              <a:gs pos="92000">
                <a:srgbClr val="E75129">
                  <a:alpha val="74901"/>
                </a:srgbClr>
              </a:gs>
              <a:gs pos="100000">
                <a:srgbClr val="E75129">
                  <a:alpha val="74901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5"/>
          <p:cNvSpPr/>
          <p:nvPr/>
        </p:nvSpPr>
        <p:spPr>
          <a:xfrm flipH="1" rot="10800000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rgbClr val="E75129">
                  <a:alpha val="60784"/>
                </a:srgbClr>
              </a:gs>
              <a:gs pos="13000">
                <a:srgbClr val="E75129">
                  <a:alpha val="60784"/>
                </a:srgbClr>
              </a:gs>
              <a:gs pos="99000">
                <a:schemeClr val="accent4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741165" y="391960"/>
            <a:ext cx="10614211" cy="8082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PODKOWA NAD DRZWIAMI</a:t>
            </a:r>
            <a:endParaRPr b="1" sz="36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 flipH="1" rot="-5400000">
            <a:off x="4063256" y="400727"/>
            <a:ext cx="4065484" cy="8849062"/>
          </a:xfrm>
          <a:custGeom>
            <a:rect b="b" l="l" r="r" t="t"/>
            <a:pathLst>
              <a:path extrusionOk="0" h="8849062" w="4065484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>
            <a:gsLst>
              <a:gs pos="0">
                <a:srgbClr val="68A4EF">
                  <a:alpha val="2745"/>
                </a:srgbClr>
              </a:gs>
              <a:gs pos="7000">
                <a:srgbClr val="68A4EF">
                  <a:alpha val="2745"/>
                </a:srgbClr>
              </a:gs>
              <a:gs pos="100000">
                <a:srgbClr val="FFFFFF">
                  <a:alpha val="15686"/>
                </a:srgbClr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Sterta przewężeń wokół metalu na trawie" id="144" name="Google Shape;144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3890" l="0" r="1" t="6255"/>
          <a:stretch/>
        </p:blipFill>
        <p:spPr>
          <a:xfrm>
            <a:off x="2336221" y="3351745"/>
            <a:ext cx="7519558" cy="35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2088785" y="1317181"/>
            <a:ext cx="62400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 zatrzymywać demony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6455492" y="1782103"/>
            <a:ext cx="5953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</a:rPr>
              <a:t>P</a:t>
            </a:r>
            <a:r>
              <a:rPr b="1" lang="en-US" sz="1800">
                <a:solidFill>
                  <a:schemeClr val="lt1"/>
                </a:solidFill>
              </a:rPr>
              <a:t>r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zesąd pochodzi z czasów gdy żelazo było nowością i wierzono, że duchy boją się żelaza. 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Poza tym jego forma przypominała półksiężyc - starożytny symbol szczęścia i dobrobytu.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90464" y="2495741"/>
            <a:ext cx="624004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Lepiej chyba nie wieszać podkowy nad </a:t>
            </a:r>
            <a:br>
              <a:rPr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drzwiami, gdyż grozi to urazem głowy, gdy spadnie.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176BD5">
                  <a:alpha val="27843"/>
                </a:srgbClr>
              </a:gs>
              <a:gs pos="14000">
                <a:srgbClr val="176BD5">
                  <a:alpha val="27843"/>
                </a:srgbClr>
              </a:gs>
              <a:gs pos="100000">
                <a:srgbClr val="2F33E7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Google Shape;153;p6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F0957D">
                  <a:alpha val="54901"/>
                </a:srgbClr>
              </a:gs>
              <a:gs pos="9000">
                <a:srgbClr val="F0957D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Drewniana skrzynka z różowymi i białymi kryształami solnymi w wannie przepełniającego się na drewnianej powierzchni" id="155" name="Google Shape;15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65" l="0" r="0" t="13263"/>
          <a:stretch/>
        </p:blipFill>
        <p:spPr>
          <a:xfrm>
            <a:off x="-90291" y="-336083"/>
            <a:ext cx="12191980" cy="6865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0" y="569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20000"/>
                </a:srgbClr>
              </a:gs>
              <a:gs pos="58000">
                <a:srgbClr val="000000">
                  <a:alpha val="29803"/>
                </a:srgbClr>
              </a:gs>
              <a:gs pos="100000">
                <a:srgbClr val="000000">
                  <a:alpha val="2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6"/>
          <p:cNvSpPr txBox="1"/>
          <p:nvPr>
            <p:ph type="title"/>
          </p:nvPr>
        </p:nvSpPr>
        <p:spPr>
          <a:xfrm>
            <a:off x="6622826" y="-529695"/>
            <a:ext cx="6053260" cy="19276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ROZSYPANA SÓL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58" name="Google Shape;158;p6"/>
          <p:cNvSpPr/>
          <p:nvPr/>
        </p:nvSpPr>
        <p:spPr>
          <a:xfrm flipH="1">
            <a:off x="0" y="64019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F0957D">
                  <a:alpha val="58823"/>
                </a:srgbClr>
              </a:gs>
            </a:gsLst>
            <a:lin ang="15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6"/>
          <p:cNvSpPr/>
          <p:nvPr/>
        </p:nvSpPr>
        <p:spPr>
          <a:xfrm flipH="1">
            <a:off x="8115300" y="6399291"/>
            <a:ext cx="4076698" cy="464399"/>
          </a:xfrm>
          <a:prstGeom prst="rect">
            <a:avLst/>
          </a:prstGeom>
          <a:gradFill>
            <a:gsLst>
              <a:gs pos="0">
                <a:srgbClr val="49119F">
                  <a:alpha val="60784"/>
                </a:srgbClr>
              </a:gs>
              <a:gs pos="19000">
                <a:srgbClr val="49119F">
                  <a:alpha val="60784"/>
                </a:srgbClr>
              </a:gs>
              <a:gs pos="99000">
                <a:srgbClr val="6217D5">
                  <a:alpha val="86666"/>
                </a:srgbClr>
              </a:gs>
              <a:gs pos="100000">
                <a:srgbClr val="6217D5">
                  <a:alpha val="86666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6645057" y="1217112"/>
            <a:ext cx="532147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Przerzucanie jej przez lewe ramię prawą ręką ma tworzyć magiczną barierę, która ma nas uchronić przed złem. 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719866" y="4984913"/>
            <a:ext cx="11805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Źródło 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tego przesądu ma już około 2000 lat. Żołnierze Cesarstwa Rzymskiego opłacani byli drogocenną wówczas solą (stąd też w wielu językach słowo "wypłata" pochodzi od soli (</a:t>
            </a:r>
            <a:r>
              <a:rPr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salaris, salary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 Żołnierze jednak często przepijali wypłatę w knajpie - rzucając garść soli na stół dla barmana. Przepita sól była powodem bijatyk i małżeńskich kłótni - czyli nieszczęścia.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1098825" y="3890740"/>
            <a:ext cx="890795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 naprawdę lepszą ochronę da nam zamiecenie rozsypanej soli, bo jeśli się na niej poślizgniemy, to faktycznie możemy zrobić sobie krzywdę. 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7"/>
          <p:cNvSpPr txBox="1"/>
          <p:nvPr>
            <p:ph type="title"/>
          </p:nvPr>
        </p:nvSpPr>
        <p:spPr>
          <a:xfrm>
            <a:off x="1058447" y="1496140"/>
            <a:ext cx="5327375" cy="15600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MÓWIENIE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„NA ZDROWIE!”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PO KICHNIĘCIU</a:t>
            </a:r>
            <a:r>
              <a:rPr lang="en-US"/>
              <a:t>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 txBox="1"/>
          <p:nvPr>
            <p:ph idx="1" type="body"/>
          </p:nvPr>
        </p:nvSpPr>
        <p:spPr>
          <a:xfrm>
            <a:off x="563930" y="4552302"/>
            <a:ext cx="7025544" cy="1870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Źródło t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ego przesądu jest bardzo stare. Ludzie wierzyli, że przy kichnięciu może uciec ludzka dusza a życzenie zdrowia odpychało demony.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 flipH="1" rot="10800000">
            <a:off x="8115300" y="-4"/>
            <a:ext cx="4076699" cy="6858003"/>
          </a:xfrm>
          <a:prstGeom prst="rect">
            <a:avLst/>
          </a:prstGeom>
          <a:gradFill>
            <a:gsLst>
              <a:gs pos="0">
                <a:schemeClr val="accent6"/>
              </a:gs>
              <a:gs pos="8000">
                <a:schemeClr val="accent6"/>
              </a:gs>
              <a:gs pos="100000">
                <a:srgbClr val="2F33E7">
                  <a:alpha val="8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7"/>
          <p:cNvSpPr/>
          <p:nvPr/>
        </p:nvSpPr>
        <p:spPr>
          <a:xfrm flipH="1" rot="5400000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rgbClr val="176BD5">
                  <a:alpha val="12941"/>
                </a:srgbClr>
              </a:gs>
              <a:gs pos="99000">
                <a:srgbClr val="E75129">
                  <a:alpha val="51764"/>
                </a:srgbClr>
              </a:gs>
              <a:gs pos="100000">
                <a:srgbClr val="E75129">
                  <a:alpha val="51764"/>
                </a:srgbClr>
              </a:gs>
            </a:gsLst>
            <a:lin ang="3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7"/>
          <p:cNvSpPr/>
          <p:nvPr/>
        </p:nvSpPr>
        <p:spPr>
          <a:xfrm flipH="1" rot="5400000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rgbClr val="6217D5">
                  <a:alpha val="0"/>
                </a:srgbClr>
              </a:gs>
              <a:gs pos="72000">
                <a:srgbClr val="744D43">
                  <a:alpha val="25882"/>
                </a:srgbClr>
              </a:gs>
              <a:gs pos="100000">
                <a:srgbClr val="744D43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Czat — wypełnione"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2373" y="1017811"/>
            <a:ext cx="4076701" cy="40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/>
        </p:nvSpPr>
        <p:spPr>
          <a:xfrm>
            <a:off x="8240486" y="2449285"/>
            <a:ext cx="27432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psik...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8"/>
          <p:cNvSpPr txBox="1"/>
          <p:nvPr>
            <p:ph type="title"/>
          </p:nvPr>
        </p:nvSpPr>
        <p:spPr>
          <a:xfrm>
            <a:off x="914403" y="4996329"/>
            <a:ext cx="10943420" cy="10359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ZBITE LUSTRO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 txBox="1"/>
          <p:nvPr>
            <p:ph idx="1" type="body"/>
          </p:nvPr>
        </p:nvSpPr>
        <p:spPr>
          <a:xfrm>
            <a:off x="5549568" y="5572844"/>
            <a:ext cx="6185233" cy="7155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przynosi 7 lat nieszczęścia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Zbite lustro – jak odczarować pecha i uwolnić się od ..." id="183" name="Google Shape;183;p8"/>
          <p:cNvPicPr preferRelativeResize="0"/>
          <p:nvPr/>
        </p:nvPicPr>
        <p:blipFill rotWithShape="1">
          <a:blip r:embed="rId3">
            <a:alphaModFix/>
          </a:blip>
          <a:srcRect b="1" l="0" r="11979" t="0"/>
          <a:stretch/>
        </p:blipFill>
        <p:spPr>
          <a:xfrm>
            <a:off x="4038600" y="-431"/>
            <a:ext cx="7696201" cy="459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/>
          <p:nvPr/>
        </p:nvSpPr>
        <p:spPr>
          <a:xfrm flipH="1" rot="10800000">
            <a:off x="0" y="6400799"/>
            <a:ext cx="12191999" cy="457198"/>
          </a:xfrm>
          <a:prstGeom prst="rect">
            <a:avLst/>
          </a:prstGeom>
          <a:gradFill>
            <a:gsLst>
              <a:gs pos="0">
                <a:srgbClr val="49119F">
                  <a:alpha val="60784"/>
                </a:srgbClr>
              </a:gs>
              <a:gs pos="30000">
                <a:srgbClr val="2F33E7">
                  <a:alpha val="84705"/>
                </a:srgbClr>
              </a:gs>
              <a:gs pos="100000">
                <a:srgbClr val="2F33E7">
                  <a:alpha val="84705"/>
                </a:srgbClr>
              </a:gs>
            </a:gsLst>
            <a:lin ang="210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8"/>
          <p:cNvSpPr/>
          <p:nvPr/>
        </p:nvSpPr>
        <p:spPr>
          <a:xfrm flipH="1">
            <a:off x="4038600" y="6408742"/>
            <a:ext cx="8153398" cy="448830"/>
          </a:xfrm>
          <a:prstGeom prst="rect">
            <a:avLst/>
          </a:prstGeom>
          <a:gradFill>
            <a:gsLst>
              <a:gs pos="0">
                <a:srgbClr val="2F33E7">
                  <a:alpha val="0"/>
                </a:srgbClr>
              </a:gs>
              <a:gs pos="73000">
                <a:srgbClr val="E75129">
                  <a:alpha val="73725"/>
                </a:srgbClr>
              </a:gs>
              <a:gs pos="100000">
                <a:srgbClr val="E75129">
                  <a:alpha val="7372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257403" y="1949763"/>
            <a:ext cx="39333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accent5"/>
                </a:solidFill>
              </a:rPr>
              <a:t>P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rzesąd pochodzi z czasów </a:t>
            </a:r>
            <a:b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gdy Rzymianie wierzyli w siedmioletni okres odnowy ciała a lustrzane odbicie jest odbiciem duszy. </a:t>
            </a:r>
            <a:b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Zakrywanie luster w domu zmarłego zapobiega aby zmarły zabrał ze sobą odbicie duszy żywych w zaświaty.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ctrTitle"/>
          </p:nvPr>
        </p:nvSpPr>
        <p:spPr>
          <a:xfrm>
            <a:off x="2195796" y="2198389"/>
            <a:ext cx="3121271" cy="817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KONIEC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무료 이미지 : 경치, 나무, 잔디, 습지, 구름, 하늘, 목초지, 햇빛, 아침, 호수, 전망, 강 ..."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27911" r="27911" t="0"/>
          <a:stretch/>
        </p:blipFill>
        <p:spPr>
          <a:xfrm>
            <a:off x="8093654" y="10"/>
            <a:ext cx="4099858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radientRiseVTI">
  <a:themeElements>
    <a:clrScheme name="AnalogousFromRegularSeed_2SEEDS">
      <a:dk1>
        <a:srgbClr val="000000"/>
      </a:dk1>
      <a:lt1>
        <a:srgbClr val="FFFFFF"/>
      </a:lt1>
      <a:dk2>
        <a:srgbClr val="31201C"/>
      </a:dk2>
      <a:lt2>
        <a:srgbClr val="F0F1F3"/>
      </a:lt2>
      <a:accent1>
        <a:srgbClr val="D58F17"/>
      </a:accent1>
      <a:accent2>
        <a:srgbClr val="E75129"/>
      </a:accent2>
      <a:accent3>
        <a:srgbClr val="A3A91E"/>
      </a:accent3>
      <a:accent4>
        <a:srgbClr val="176BD5"/>
      </a:accent4>
      <a:accent5>
        <a:srgbClr val="2F33E7"/>
      </a:accent5>
      <a:accent6>
        <a:srgbClr val="6217D5"/>
      </a:accent6>
      <a:hlink>
        <a:srgbClr val="3F6F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2022-05-09T16:26:06Z</dcterms:created>
  <dc:creator>Mirosława Kaszubska</dc:creator>
</cp:coreProperties>
</file>