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6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810" y="12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                              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204" y="177726"/>
            <a:ext cx="2170289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934929"/>
            <a:ext cx="4267200" cy="275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60020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o-RO" sz="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The Dissemination of the Mobility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</a:t>
            </a:r>
            <a:endParaRPr lang="ro-RO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Poland</a:t>
            </a:r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 within </a:t>
            </a:r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the Erasmus + </a:t>
            </a:r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project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791200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Folklorica</a:t>
            </a:r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2019-2021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3581401"/>
            <a:ext cx="1524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581401"/>
            <a:ext cx="15240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84" y="5791200"/>
            <a:ext cx="5762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5900956"/>
            <a:ext cx="5794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819400"/>
            <a:ext cx="6286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206" y="2882718"/>
            <a:ext cx="6286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305212"/>
            <a:ext cx="1117452" cy="109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06" y="429837"/>
            <a:ext cx="3175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93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   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/>
              <a:t>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visited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many tourist places in Warsaw, the capital of Poland.</a:t>
            </a:r>
          </a:p>
        </p:txBody>
      </p:sp>
      <p:pic>
        <p:nvPicPr>
          <p:cNvPr id="7170" name="Picture 2" descr="C:\Users\www\Desktop\Poze mobilitate Polonia 2019 Folklorica\POLONIA ziua 2 Poze\75250998_2096049647162232_8980962145638285312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4065"/>
            <a:ext cx="8686800" cy="601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184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  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/>
              <a:t>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o-RO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We were shown the Royal Castle and the National Museum by guides.</a:t>
            </a:r>
            <a:r>
              <a:rPr lang="vi-VN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0"/>
            <a:ext cx="8534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15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    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/>
              <a:t>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76200"/>
            <a:ext cx="922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We also took part in a workshop to make a delicious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Polish</a:t>
            </a:r>
            <a:endParaRPr lang="ro-RO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chocolate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Tired, but satisfied with the fact that the guests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knew</a:t>
            </a:r>
            <a:endParaRPr lang="ro-RO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much Polish national heritage, we returned late in the evening.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276529"/>
            <a:ext cx="3771900" cy="53444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65682"/>
            <a:ext cx="3771900" cy="534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99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/>
                <a:ea typeface="Calibri"/>
                <a:cs typeface="Times New Roman"/>
              </a:rPr>
              <a:t>The third day of mobility took us back in time, starting with a visit to a small glass factory where we could find out how artistic </a:t>
            </a: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glass</a:t>
            </a:r>
            <a:endParaRPr lang="ro-RO" sz="2400" b="1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is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traditionally produced and admired the art of </a:t>
            </a: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workers</a:t>
            </a:r>
            <a:r>
              <a:rPr lang="ro-RO" sz="2400" b="1" dirty="0" smtClean="0">
                <a:latin typeface="Times New Roman"/>
                <a:ea typeface="Calibri"/>
                <a:cs typeface="Times New Roman"/>
              </a:rPr>
              <a:t>’</a:t>
            </a: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work.</a:t>
            </a:r>
            <a:endParaRPr lang="en-US" sz="2400" b="1" dirty="0">
              <a:ea typeface="Calibri"/>
              <a:cs typeface="Times New Roman"/>
            </a:endParaRPr>
          </a:p>
        </p:txBody>
      </p:sp>
      <p:pic>
        <p:nvPicPr>
          <p:cNvPr id="1026" name="Picture 2" descr="C:\Users\www\Desktop\Poze mobilitate Polonia 2019 Folklorica\POLONIA ziua 3 Poze\73423396_2078174375616426_3919565627953512448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61" y="1200328"/>
            <a:ext cx="8686800" cy="542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370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At the Outdoor Ethnographic Museum in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Olsztynek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the 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pupils</a:t>
            </a:r>
            <a:endParaRPr lang="ro-RO" sz="2400" b="1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had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to find some objects there, such as an old windmill 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or</a:t>
            </a:r>
            <a:endParaRPr lang="ro-RO" sz="2400" b="1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small chapel and take pictures to make a themed poster.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295399"/>
            <a:ext cx="4038599" cy="5391329"/>
          </a:xfrm>
          <a:prstGeom prst="rect">
            <a:avLst/>
          </a:prstGeom>
        </p:spPr>
      </p:pic>
      <p:pic>
        <p:nvPicPr>
          <p:cNvPr id="2050" name="Picture 2" descr="C:\Users\www\Desktop\Poze mobilitate Polonia 2019 Folklorica\POLONIA ziua 3 Poze\75429413_2078181945615669_7055409525225947136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399"/>
            <a:ext cx="4267200" cy="259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83331"/>
            <a:ext cx="4267200" cy="257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67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/>
              <a:t>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Then, we took part in two very interesting workshops. 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One</a:t>
            </a:r>
            <a:endParaRPr lang="ro-RO" sz="2400" b="1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was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 painting on glass with regional artistic motifs, 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and</a:t>
            </a:r>
            <a:r>
              <a:rPr lang="ro-RO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the</a:t>
            </a:r>
            <a:endParaRPr lang="ro-RO" sz="2400" b="1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other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was a plate decoration, as the Poles used to do in the past.</a:t>
            </a:r>
            <a:endParaRPr lang="en-US" sz="2400" b="1" dirty="0"/>
          </a:p>
        </p:txBody>
      </p:sp>
      <p:pic>
        <p:nvPicPr>
          <p:cNvPr id="3075" name="Picture 3" descr="C:\Users\www\Desktop\Poze mobilitate Polonia 2019 Folklorica\POLONIA ziua 3 Poze\73539229_2078174895616374_460770241908047872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1" y="1352729"/>
            <a:ext cx="3886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36204"/>
            <a:ext cx="4191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31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9144000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“Learning” through “doing” was the goal of all </a:t>
            </a:r>
            <a:r>
              <a:rPr lang="en-US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Erasmus+ </a:t>
            </a:r>
            <a:r>
              <a:rPr lang="en-US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activities planned that day.</a:t>
            </a:r>
            <a:endParaRPr lang="ro-RO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o-RO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en-US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4098" name="Picture 2" descr="C:\Users\www\Desktop\Poze mobilitate Polonia 2019 Folklorica\POLONIA ziua 3 Poze\76695086_2078179425615921_226024303219441664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1" y="609600"/>
            <a:ext cx="4419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3733800"/>
            <a:ext cx="4114800" cy="289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569" y="609600"/>
            <a:ext cx="4080831" cy="289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1" y="3733800"/>
            <a:ext cx="4386549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05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We spent the afternoon in the Olsztyn region, </a:t>
            </a:r>
            <a:r>
              <a:rPr lang="ro-RO" sz="20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namely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capital</a:t>
            </a:r>
            <a:endParaRPr lang="ro-RO" sz="2000" b="1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/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Varmia</a:t>
            </a:r>
            <a:r>
              <a:rPr lang="ro-RO" sz="2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and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 Masuria. On the way back everyone could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admire</a:t>
            </a:r>
            <a:endParaRPr lang="ro-RO" sz="2000" b="1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/>
            <a:r>
              <a:rPr lang="ro-RO" sz="2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he</a:t>
            </a:r>
            <a:r>
              <a:rPr lang="ro-RO" sz="20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beauty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of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the region full of lakes and forests, to feel the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golden</a:t>
            </a:r>
            <a:endParaRPr lang="ro-RO" sz="2000" b="1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/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Autumn</a:t>
            </a:r>
            <a:r>
              <a:rPr lang="ro-RO" sz="20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Polish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and try the traditional Polish cuisine served by the lake.</a:t>
            </a:r>
            <a:r>
              <a:rPr lang="ro-RO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en-US" sz="20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82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286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2050" name="Picture 2" descr="C:\Users\www\Desktop\Poze mobilitate Polonia 2019 Folklorica\POLONIA ziua 4 Poze\72826613_2078192342281296_188591679389407641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191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524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The fourth day we spent in Torun, which, due to the beautiful 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weather,</a:t>
            </a:r>
            <a:endParaRPr lang="ro-RO" sz="2000" b="1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invited 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all of us not only for a walk in the streets of the beautiful 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old</a:t>
            </a:r>
            <a:endParaRPr lang="ro-RO" sz="2000" b="1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town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full of Polish national heritage, but also interesting workshops.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95400"/>
            <a:ext cx="412432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7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76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All participating pupils had fun making sweet 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cake</a:t>
            </a:r>
            <a:r>
              <a:rPr lang="ro-RO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</a:t>
            </a:r>
          </a:p>
          <a:p>
            <a:pPr lvl="0" algn="ctr"/>
            <a:r>
              <a:rPr lang="ro-RO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</a:t>
            </a:r>
            <a:r>
              <a:rPr lang="ro-RO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ccording 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to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the old recipes of the Sweet Cake Museum.</a:t>
            </a:r>
            <a:endParaRPr lang="en-US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3962400" cy="5662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0600"/>
            <a:ext cx="4276725" cy="566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22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28599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b="1" dirty="0">
                <a:latin typeface="+mj-lt"/>
              </a:rPr>
              <a:t> </a:t>
            </a:r>
            <a:r>
              <a:rPr lang="ro-RO" sz="2400" b="1" dirty="0" smtClean="0">
                <a:latin typeface="+mj-lt"/>
              </a:rPr>
              <a:t>    </a:t>
            </a:r>
            <a:r>
              <a:rPr lang="en-US" sz="2400" b="1" dirty="0" smtClean="0">
                <a:latin typeface="+mj-lt"/>
              </a:rPr>
              <a:t>The </a:t>
            </a:r>
            <a:r>
              <a:rPr lang="en-US" sz="2400" b="1" dirty="0">
                <a:latin typeface="+mj-lt"/>
              </a:rPr>
              <a:t>first day of mobility in Poland, the coordinating country </a:t>
            </a:r>
            <a:r>
              <a:rPr lang="en-US" sz="2400" b="1" dirty="0" smtClean="0">
                <a:latin typeface="+mj-lt"/>
              </a:rPr>
              <a:t>of</a:t>
            </a:r>
            <a:endParaRPr lang="ro-RO" sz="2400" b="1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>the </a:t>
            </a:r>
            <a:r>
              <a:rPr lang="en-US" sz="2400" b="1" dirty="0">
                <a:latin typeface="+mj-lt"/>
              </a:rPr>
              <a:t>project, we all spent it at school. </a:t>
            </a:r>
            <a:r>
              <a:rPr lang="ro-RO" sz="2400" b="1" dirty="0" smtClean="0">
                <a:latin typeface="+mj-lt"/>
              </a:rPr>
              <a:t>The participants </a:t>
            </a:r>
            <a:r>
              <a:rPr lang="en-US" sz="2400" b="1" dirty="0" smtClean="0">
                <a:latin typeface="+mj-lt"/>
              </a:rPr>
              <a:t>were</a:t>
            </a:r>
            <a:endParaRPr lang="ro-RO" sz="2400" b="1" dirty="0" smtClean="0">
              <a:latin typeface="+mj-lt"/>
            </a:endParaRPr>
          </a:p>
          <a:p>
            <a:pPr algn="ctr"/>
            <a:r>
              <a:rPr lang="ro-RO" sz="2400" b="1" dirty="0">
                <a:latin typeface="+mj-lt"/>
              </a:rPr>
              <a:t> </a:t>
            </a:r>
            <a:r>
              <a:rPr lang="ro-RO" sz="2400" b="1" dirty="0" smtClean="0">
                <a:latin typeface="+mj-lt"/>
              </a:rPr>
              <a:t>    </a:t>
            </a:r>
            <a:r>
              <a:rPr lang="en-US" sz="2400" b="1" dirty="0" smtClean="0">
                <a:latin typeface="+mj-lt"/>
              </a:rPr>
              <a:t>welcomed </a:t>
            </a:r>
            <a:r>
              <a:rPr lang="en-US" sz="2400" b="1" dirty="0">
                <a:latin typeface="+mj-lt"/>
              </a:rPr>
              <a:t>in a traditional manner with bread and salt by the </a:t>
            </a:r>
            <a:r>
              <a:rPr lang="ro-RO" sz="2400" b="1" dirty="0" smtClean="0">
                <a:latin typeface="+mj-lt"/>
              </a:rPr>
              <a:t>   </a:t>
            </a:r>
          </a:p>
          <a:p>
            <a:pPr algn="ctr"/>
            <a:r>
              <a:rPr lang="ro-RO" sz="2400" b="1" dirty="0">
                <a:latin typeface="+mj-lt"/>
              </a:rPr>
              <a:t> </a:t>
            </a:r>
            <a:r>
              <a:rPr lang="ro-RO" sz="2400" b="1" dirty="0" smtClean="0">
                <a:latin typeface="+mj-lt"/>
              </a:rPr>
              <a:t>                                                      </a:t>
            </a:r>
            <a:r>
              <a:rPr lang="en-US" sz="2400" b="1" dirty="0" smtClean="0">
                <a:latin typeface="+mj-lt"/>
              </a:rPr>
              <a:t>Erasmus </a:t>
            </a:r>
            <a:r>
              <a:rPr lang="en-US" sz="2400" b="1" dirty="0">
                <a:latin typeface="+mj-lt"/>
              </a:rPr>
              <a:t>+ team, led by </a:t>
            </a:r>
            <a:r>
              <a:rPr lang="en-US" sz="2400" b="1" dirty="0" smtClean="0">
                <a:latin typeface="+mj-lt"/>
              </a:rPr>
              <a:t>Mrs</a:t>
            </a:r>
            <a:r>
              <a:rPr lang="en-US" sz="2400" b="1" dirty="0">
                <a:latin typeface="+mj-lt"/>
              </a:rPr>
              <a:t>. </a:t>
            </a:r>
            <a:r>
              <a:rPr lang="en-US" sz="2400" b="1" dirty="0" err="1">
                <a:latin typeface="+mj-lt"/>
              </a:rPr>
              <a:t>Dorota</a:t>
            </a:r>
            <a:r>
              <a:rPr lang="en-US" sz="2400" b="1" dirty="0">
                <a:latin typeface="+mj-lt"/>
              </a:rPr>
              <a:t> </a:t>
            </a:r>
            <a:endParaRPr lang="ro-RO" sz="2400" b="1" dirty="0" smtClean="0">
              <a:latin typeface="+mj-lt"/>
            </a:endParaRPr>
          </a:p>
          <a:p>
            <a:pPr algn="ctr"/>
            <a:r>
              <a:rPr lang="ro-RO" sz="2400" b="1" dirty="0">
                <a:latin typeface="+mj-lt"/>
              </a:rPr>
              <a:t> </a:t>
            </a:r>
            <a:r>
              <a:rPr lang="ro-RO" sz="2400" b="1" dirty="0" smtClean="0">
                <a:latin typeface="+mj-lt"/>
              </a:rPr>
              <a:t>                                                      </a:t>
            </a:r>
            <a:r>
              <a:rPr lang="en-US" sz="2400" b="1" dirty="0" err="1" smtClean="0">
                <a:latin typeface="+mj-lt"/>
              </a:rPr>
              <a:t>Dorozińska</a:t>
            </a:r>
            <a:r>
              <a:rPr lang="en-US" sz="2400" b="1" dirty="0">
                <a:latin typeface="+mj-lt"/>
              </a:rPr>
              <a:t>, the headmaster of the </a:t>
            </a:r>
            <a:r>
              <a:rPr lang="ro-RO" sz="2400" b="1" dirty="0" smtClean="0">
                <a:latin typeface="+mj-lt"/>
              </a:rPr>
              <a:t>   </a:t>
            </a:r>
          </a:p>
          <a:p>
            <a:pPr algn="ctr"/>
            <a:r>
              <a:rPr lang="ro-RO" sz="2400" b="1" dirty="0">
                <a:latin typeface="+mj-lt"/>
              </a:rPr>
              <a:t> </a:t>
            </a:r>
            <a:r>
              <a:rPr lang="ro-RO" sz="2400" b="1" dirty="0" smtClean="0">
                <a:latin typeface="+mj-lt"/>
              </a:rPr>
              <a:t>                                                         </a:t>
            </a:r>
            <a:r>
              <a:rPr lang="en-US" sz="2400" b="1" dirty="0" smtClean="0">
                <a:latin typeface="+mj-lt"/>
              </a:rPr>
              <a:t>host </a:t>
            </a:r>
            <a:r>
              <a:rPr lang="en-US" sz="2400" b="1" dirty="0">
                <a:latin typeface="+mj-lt"/>
              </a:rPr>
              <a:t>school from </a:t>
            </a:r>
            <a:r>
              <a:rPr lang="en-US" sz="2400" b="1" dirty="0" err="1">
                <a:latin typeface="+mj-lt"/>
              </a:rPr>
              <a:t>Nidzica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and</a:t>
            </a:r>
            <a:endParaRPr lang="ro-RO" sz="2400" b="1" dirty="0" smtClean="0">
              <a:latin typeface="+mj-lt"/>
            </a:endParaRPr>
          </a:p>
          <a:p>
            <a:pPr algn="ctr"/>
            <a:r>
              <a:rPr lang="ro-RO" sz="2400" b="1" dirty="0">
                <a:latin typeface="+mj-lt"/>
              </a:rPr>
              <a:t> </a:t>
            </a:r>
            <a:r>
              <a:rPr lang="ro-RO" sz="2400" b="1" dirty="0" smtClean="0">
                <a:latin typeface="+mj-lt"/>
              </a:rPr>
              <a:t>                                                          </a:t>
            </a:r>
            <a:r>
              <a:rPr lang="en-US" sz="2400" b="1" dirty="0" smtClean="0">
                <a:latin typeface="+mj-lt"/>
              </a:rPr>
              <a:t>Mrs</a:t>
            </a:r>
            <a:r>
              <a:rPr lang="en-US" sz="2400" b="1" dirty="0">
                <a:latin typeface="+mj-lt"/>
              </a:rPr>
              <a:t>. </a:t>
            </a:r>
            <a:r>
              <a:rPr lang="en-US" sz="2400" b="1" dirty="0" err="1">
                <a:latin typeface="+mj-lt"/>
              </a:rPr>
              <a:t>Mariola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Podolska-Maculewicz</a:t>
            </a:r>
            <a:r>
              <a:rPr lang="en-US" sz="2400" b="1" dirty="0">
                <a:latin typeface="+mj-lt"/>
              </a:rPr>
              <a:t>, </a:t>
            </a:r>
            <a:r>
              <a:rPr lang="ro-RO" sz="2400" b="1" dirty="0" smtClean="0">
                <a:latin typeface="+mj-lt"/>
              </a:rPr>
              <a:t>                  </a:t>
            </a:r>
          </a:p>
          <a:p>
            <a:pPr algn="ctr"/>
            <a:r>
              <a:rPr lang="ro-RO" sz="2400" b="1" dirty="0">
                <a:latin typeface="+mj-lt"/>
              </a:rPr>
              <a:t> </a:t>
            </a:r>
            <a:r>
              <a:rPr lang="ro-RO" sz="2400" b="1" dirty="0" smtClean="0">
                <a:latin typeface="+mj-lt"/>
              </a:rPr>
              <a:t>                                                         </a:t>
            </a:r>
            <a:r>
              <a:rPr lang="en-US" sz="2400" b="1" dirty="0" smtClean="0">
                <a:latin typeface="+mj-lt"/>
              </a:rPr>
              <a:t>the </a:t>
            </a:r>
            <a:r>
              <a:rPr lang="en-US" sz="2400" b="1" dirty="0">
                <a:latin typeface="+mj-lt"/>
              </a:rPr>
              <a:t>coordinator of this project.</a:t>
            </a:r>
            <a:endParaRPr lang="ro-RO" sz="2400" b="1" dirty="0" smtClean="0">
              <a:latin typeface="+mj-lt"/>
            </a:endParaRPr>
          </a:p>
        </p:txBody>
      </p:sp>
      <p:pic>
        <p:nvPicPr>
          <p:cNvPr id="1026" name="Picture 2" descr="C:\Users\www\Desktop\Poze mobilitate Polonia 2019 Folklorica\POLONIA ziua 1 Poze\72924243_2078010215632842_869879004419588096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3" y="1447800"/>
            <a:ext cx="37719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ww\Desktop\Poze mobilitate Polonia 2019 Folklorica\POLONIA ziua 1 Poze\75258559_2078027542297776_5236092426958929920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156" y="3275587"/>
            <a:ext cx="4876800" cy="318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661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  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762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In the candle and soap factory we also 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spent</a:t>
            </a:r>
            <a:endParaRPr lang="ro-RO" sz="2400" b="1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beautifully,</a:t>
            </a:r>
            <a:r>
              <a:rPr lang="ro-RO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making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candles and soap, as to 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each</a:t>
            </a:r>
            <a:endParaRPr lang="ro-RO" sz="2400" b="1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of those</a:t>
            </a:r>
            <a:r>
              <a:rPr lang="ro-RO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present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liked. Creativity was welcomed.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1"/>
            <a:ext cx="8534400" cy="524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76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/>
                <a:ea typeface="Calibri"/>
                <a:cs typeface="Times New Roman"/>
              </a:rPr>
              <a:t>The day ended with a fascinating activity. All the pupils liked the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Polish</a:t>
            </a:r>
            <a:endParaRPr lang="ro-RO" sz="2000" b="1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legends 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seen in the </a:t>
            </a:r>
            <a:r>
              <a:rPr lang="ro-RO" sz="2000" b="1" dirty="0" smtClean="0">
                <a:latin typeface="Times New Roman"/>
                <a:ea typeface="Calibri"/>
                <a:cs typeface="Times New Roman"/>
              </a:rPr>
              <a:t>”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House 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of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Legends</a:t>
            </a:r>
            <a:r>
              <a:rPr lang="ro-RO" sz="2000" b="1" dirty="0" smtClean="0">
                <a:latin typeface="Times New Roman"/>
                <a:ea typeface="Calibri"/>
                <a:cs typeface="Times New Roman"/>
              </a:rPr>
              <a:t>”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interpreted by </a:t>
            </a:r>
            <a:r>
              <a:rPr lang="ro-RO" sz="2000" b="1" dirty="0" smtClean="0">
                <a:latin typeface="Times New Roman"/>
                <a:ea typeface="Calibri"/>
                <a:cs typeface="Times New Roman"/>
              </a:rPr>
              <a:t>”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people 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of the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past</a:t>
            </a:r>
            <a:r>
              <a:rPr lang="ro-RO" sz="2000" b="1" dirty="0" smtClean="0">
                <a:latin typeface="Times New Roman"/>
                <a:ea typeface="Calibri"/>
                <a:cs typeface="Times New Roman"/>
              </a:rPr>
              <a:t>”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.</a:t>
            </a:r>
            <a:endParaRPr lang="en-US" sz="2000" b="1" dirty="0">
              <a:ea typeface="Calibri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066800"/>
            <a:ext cx="4114800" cy="556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66800"/>
            <a:ext cx="412432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81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The 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fifth day of the mobility in Poland started by taking part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in</a:t>
            </a:r>
            <a:r>
              <a:rPr lang="ro-RO" sz="20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lessons</a:t>
            </a:r>
            <a:endParaRPr lang="ro-RO" sz="2000" b="1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o-RO" sz="2000" b="1" dirty="0">
                <a:latin typeface="Times New Roman"/>
                <a:ea typeface="Calibri"/>
                <a:cs typeface="Times New Roman"/>
              </a:rPr>
              <a:t>l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earned</a:t>
            </a:r>
            <a:r>
              <a:rPr lang="ro-RO" sz="20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at 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school, which was a good way to compare the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education</a:t>
            </a:r>
            <a:r>
              <a:rPr lang="ro-RO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systems</a:t>
            </a:r>
            <a:endParaRPr lang="ro-RO" sz="2000" b="1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of partner</a:t>
            </a:r>
            <a:r>
              <a:rPr lang="ro-RO" sz="20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countries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. Another activity at the host school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was</a:t>
            </a:r>
            <a:r>
              <a:rPr lang="ro-RO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the creative</a:t>
            </a:r>
            <a:endParaRPr lang="ro-RO" sz="2000" b="1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workshop</a:t>
            </a:r>
            <a:r>
              <a:rPr lang="ro-RO" sz="20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for</a:t>
            </a:r>
            <a:r>
              <a:rPr lang="ro-RO" sz="20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pupils 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who could develop their artistic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skills</a:t>
            </a:r>
            <a:r>
              <a:rPr lang="ro-RO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working with</a:t>
            </a:r>
            <a:endParaRPr lang="ro-RO" sz="2000" b="1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popular motifs.</a:t>
            </a:r>
            <a:r>
              <a:rPr lang="ro-RO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The 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accompanying teachers evaluated their work.</a:t>
            </a:r>
            <a:endParaRPr lang="en-US" sz="2000" b="1" dirty="0">
              <a:ea typeface="Calibri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28800"/>
            <a:ext cx="6477000" cy="4495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47458"/>
            <a:ext cx="6286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178" y="4876800"/>
            <a:ext cx="6286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4876800"/>
            <a:ext cx="5794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13" y="3048000"/>
            <a:ext cx="5794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794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/>
                <a:ea typeface="Calibri"/>
                <a:cs typeface="Times New Roman"/>
              </a:rPr>
              <a:t>The day was also designed as a culinary day, so we went to a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pottery</a:t>
            </a:r>
            <a:endParaRPr lang="ro-RO" sz="2000" b="1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village 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called </a:t>
            </a:r>
            <a:r>
              <a:rPr lang="en-US" sz="2000" b="1" dirty="0" err="1">
                <a:latin typeface="Times New Roman"/>
                <a:ea typeface="Calibri"/>
                <a:cs typeface="Times New Roman"/>
              </a:rPr>
              <a:t>Kamionka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, first to prepare some clay pots and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then</a:t>
            </a:r>
            <a:endParaRPr lang="ro-RO" sz="2000" b="1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to 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prepare lunch that consisted of typical dishes from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the</a:t>
            </a:r>
            <a:endParaRPr lang="ro-RO" sz="2000" b="1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region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, such as </a:t>
            </a:r>
            <a:r>
              <a:rPr lang="ro-RO" sz="2000" b="1" dirty="0" smtClean="0">
                <a:latin typeface="Times New Roman"/>
                <a:ea typeface="Calibri"/>
                <a:cs typeface="Times New Roman"/>
              </a:rPr>
              <a:t>”</a:t>
            </a:r>
            <a:r>
              <a:rPr lang="en-US" sz="2000" b="1" dirty="0" err="1" smtClean="0">
                <a:latin typeface="Times New Roman"/>
                <a:ea typeface="Calibri"/>
                <a:cs typeface="Times New Roman"/>
              </a:rPr>
              <a:t>kopytka</a:t>
            </a:r>
            <a:r>
              <a:rPr lang="ro-RO" sz="2000" b="1" dirty="0" smtClean="0">
                <a:latin typeface="Times New Roman"/>
                <a:ea typeface="Calibri"/>
                <a:cs typeface="Times New Roman"/>
              </a:rPr>
              <a:t>”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and dumplings with vegetables.</a:t>
            </a:r>
            <a:endParaRPr lang="en-US" sz="2000" b="1" dirty="0">
              <a:ea typeface="Calibri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7774"/>
            <a:ext cx="3962400" cy="5153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99708"/>
            <a:ext cx="3971925" cy="514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81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762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/>
                <a:ea typeface="Calibri"/>
                <a:cs typeface="Times New Roman"/>
              </a:rPr>
              <a:t>After the lunch prepared by the pupils, which was </a:t>
            </a: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really</a:t>
            </a:r>
            <a:endParaRPr lang="ro-RO" sz="2400" b="1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delicious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, we returned to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Nidzica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to take a closer </a:t>
            </a: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look</a:t>
            </a:r>
            <a:r>
              <a:rPr lang="ro-RO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at the</a:t>
            </a:r>
            <a:endParaRPr lang="ro-RO" sz="2400" b="1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16th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century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Teuton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Castle and listen to their </a:t>
            </a: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most</a:t>
            </a:r>
            <a:r>
              <a:rPr lang="ro-RO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important</a:t>
            </a:r>
            <a:endParaRPr lang="ro-RO" sz="2400" b="1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facts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, our guide being a graduated pupil of the host school.</a:t>
            </a:r>
            <a:endParaRPr lang="en-US" sz="2400" b="1" dirty="0">
              <a:ea typeface="Calibri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752600"/>
            <a:ext cx="3352800" cy="4890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663" y="1752601"/>
            <a:ext cx="3284318" cy="487679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742" y="2906712"/>
            <a:ext cx="6286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5177870"/>
            <a:ext cx="6286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504" y="3987027"/>
            <a:ext cx="5794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65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  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/>
              <a:t>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4343400" cy="620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o-RO" sz="800" b="1" dirty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US" sz="2000" b="1" dirty="0">
                <a:latin typeface="Times New Roman"/>
                <a:ea typeface="Calibri"/>
                <a:cs typeface="Times New Roman"/>
              </a:rPr>
              <a:t>The pupils then had free time, spent with the host families, after which they prepared for the last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meeting,</a:t>
            </a:r>
            <a:endParaRPr lang="ro-RO" sz="2000" b="1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the 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farewell dinner. After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the</a:t>
            </a:r>
            <a:endParaRPr lang="ro-RO" sz="2000" b="1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official 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part, in which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the</a:t>
            </a:r>
            <a:endParaRPr lang="ro-RO" sz="2000" b="1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certificates 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of mobility were distributed to the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participants,</a:t>
            </a:r>
            <a:endParaRPr lang="ro-RO" sz="2000" b="1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we 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had fun dancing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traditional</a:t>
            </a:r>
            <a:endParaRPr lang="ro-RO" sz="2000" b="1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dances 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and listening to traditional music sung by the folk band </a:t>
            </a:r>
            <a:r>
              <a:rPr lang="ro-RO" sz="2000" b="1" dirty="0" smtClean="0">
                <a:latin typeface="Times New Roman"/>
                <a:ea typeface="Calibri"/>
                <a:cs typeface="Times New Roman"/>
              </a:rPr>
              <a:t>”</a:t>
            </a:r>
            <a:r>
              <a:rPr lang="en-US" sz="2000" b="1" dirty="0" err="1" smtClean="0">
                <a:latin typeface="Times New Roman"/>
                <a:ea typeface="Calibri"/>
                <a:cs typeface="Times New Roman"/>
              </a:rPr>
              <a:t>Berklejdy</a:t>
            </a:r>
            <a:r>
              <a:rPr lang="ro-RO" sz="2000" b="1" dirty="0" smtClean="0">
                <a:latin typeface="Times New Roman"/>
                <a:ea typeface="Calibri"/>
                <a:cs typeface="Times New Roman"/>
              </a:rPr>
              <a:t>”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.</a:t>
            </a:r>
            <a:r>
              <a:rPr lang="ro-RO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At 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last, the pupils changed their email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addresses</a:t>
            </a:r>
            <a:endParaRPr lang="ro-RO" sz="2000" b="1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and 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with their eyes full of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tears</a:t>
            </a:r>
            <a:endParaRPr lang="ro-RO" sz="2000" b="1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they 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returned home to spend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the</a:t>
            </a:r>
            <a:endParaRPr lang="ro-RO" sz="2000" b="1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late 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evening together. The Polish adventure in the world of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folklore</a:t>
            </a:r>
            <a:endParaRPr lang="ro-RO" sz="2000" b="1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has 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come to an end, and we are looking forward to the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next</a:t>
            </a:r>
            <a:endParaRPr lang="ro-RO" sz="2000" b="1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one 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in Romania.</a:t>
            </a:r>
            <a:endParaRPr lang="en-US" sz="2000" b="1" dirty="0">
              <a:ea typeface="Calibri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37781"/>
            <a:ext cx="4343401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653" y="3505200"/>
            <a:ext cx="2044547" cy="31333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505199"/>
            <a:ext cx="2044800" cy="311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19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  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/>
              <a:t>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762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The sixth day was a very sad one for us all. It was the day of 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separation.</a:t>
            </a:r>
            <a:endParaRPr lang="ro-RO" sz="2000" b="1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ctr"/>
            <a:r>
              <a:rPr lang="en-US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The 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tears on the faces of all the pupils spoke louder than the words.</a:t>
            </a:r>
            <a:endParaRPr lang="ro-RO" sz="20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599"/>
            <a:ext cx="3505200" cy="563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979583"/>
            <a:ext cx="3499453" cy="56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40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   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/>
              <a:t>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/>
                <a:ea typeface="Calibri"/>
                <a:cs typeface="Times New Roman"/>
              </a:rPr>
              <a:t>The new friendships born during the mobility in Poland will last a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long</a:t>
            </a:r>
            <a:endParaRPr lang="ro-RO" sz="2000" b="1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time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. Fortunately, the next mobility would be very soon, in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Romania,</a:t>
            </a:r>
            <a:r>
              <a:rPr lang="ro-RO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in</a:t>
            </a:r>
            <a:endParaRPr lang="ro-RO" sz="2000" b="1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a 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completely traditional way, between Saint Andrew and Saint Nicholas.</a:t>
            </a:r>
            <a:endParaRPr lang="en-US" sz="2000" b="1" dirty="0">
              <a:ea typeface="Calibri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68063"/>
            <a:ext cx="8534400" cy="553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6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 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/>
              <a:t>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22531"/>
            <a:ext cx="8458200" cy="5678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76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Thank you for watching!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429000"/>
            <a:ext cx="9144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sz="2000" b="1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endParaRPr lang="ro-RO" sz="20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endParaRPr lang="ro-RO" sz="2000" b="1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endParaRPr lang="ro-RO" sz="20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endParaRPr lang="ro-RO" sz="2000" b="1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endParaRPr lang="ro-RO" sz="20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endParaRPr lang="ro-RO" sz="2000" b="1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endParaRPr lang="ro-RO" sz="20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endParaRPr lang="ro-RO" sz="2000" b="1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endParaRPr lang="ro-RO" sz="20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o-RO" sz="12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Project coordinator in </a:t>
            </a:r>
            <a:r>
              <a:rPr lang="pl-PL" sz="1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Gimnazjum Nr 2 z Oddziałami integracyjnymi im. Michała Kajki</a:t>
            </a:r>
            <a:r>
              <a:rPr lang="ro-RO" sz="1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: Mariola Podolska-Maculewicz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1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  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/>
              <a:t>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0"/>
            <a:ext cx="891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sz="2400" b="1" dirty="0" smtClean="0">
              <a:latin typeface="+mj-lt"/>
            </a:endParaRPr>
          </a:p>
          <a:p>
            <a:pPr algn="ctr"/>
            <a:r>
              <a:rPr lang="ro-RO" sz="2400" b="1" dirty="0" smtClean="0">
                <a:latin typeface="+mj-lt"/>
              </a:rPr>
              <a:t>      </a:t>
            </a:r>
            <a:r>
              <a:rPr lang="en-US" sz="2400" b="1" dirty="0">
                <a:latin typeface="+mj-lt"/>
              </a:rPr>
              <a:t>Then Polish dances and wedding songs were presented,</a:t>
            </a:r>
          </a:p>
          <a:p>
            <a:pPr algn="ctr"/>
            <a:r>
              <a:rPr lang="en-US" sz="2400" b="1" dirty="0">
                <a:latin typeface="+mj-lt"/>
              </a:rPr>
              <a:t>      </a:t>
            </a:r>
            <a:r>
              <a:rPr lang="en-US" sz="2400" b="1" dirty="0" smtClean="0">
                <a:latin typeface="+mj-lt"/>
              </a:rPr>
              <a:t>prepared </a:t>
            </a:r>
            <a:r>
              <a:rPr lang="en-US" sz="2400" b="1" dirty="0">
                <a:latin typeface="+mj-lt"/>
              </a:rPr>
              <a:t>and interpreted by the smallest </a:t>
            </a:r>
            <a:r>
              <a:rPr lang="ro-RO" sz="2400" b="1" dirty="0" smtClean="0">
                <a:latin typeface="+mj-lt"/>
              </a:rPr>
              <a:t>pupil</a:t>
            </a:r>
            <a:r>
              <a:rPr lang="en-US" sz="2400" b="1" dirty="0" smtClean="0">
                <a:latin typeface="+mj-lt"/>
              </a:rPr>
              <a:t>s of</a:t>
            </a:r>
            <a:endParaRPr lang="ro-RO" sz="2400" b="1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>the</a:t>
            </a:r>
            <a:r>
              <a:rPr lang="ro-RO" sz="2400" b="1" dirty="0" smtClean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school</a:t>
            </a:r>
            <a:r>
              <a:rPr lang="en-US" sz="2400" b="1" dirty="0">
                <a:latin typeface="+mj-lt"/>
              </a:rPr>
              <a:t>, as </a:t>
            </a:r>
            <a:r>
              <a:rPr lang="en-US" sz="2400" b="1" dirty="0" smtClean="0">
                <a:latin typeface="+mj-lt"/>
              </a:rPr>
              <a:t>well and </a:t>
            </a:r>
            <a:r>
              <a:rPr lang="en-US" sz="2400" b="1" dirty="0">
                <a:latin typeface="+mj-lt"/>
              </a:rPr>
              <a:t>a modern cheerleading dance.</a:t>
            </a:r>
            <a:endParaRPr lang="vi-VN" sz="24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8434"/>
            <a:ext cx="3429000" cy="480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98434"/>
            <a:ext cx="3590925" cy="485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3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      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"/>
            <a:ext cx="8458200" cy="6049963"/>
          </a:xfrm>
        </p:spPr>
        <p:txBody>
          <a:bodyPr/>
          <a:lstStyle/>
          <a:p>
            <a:pPr marL="0" indent="0" algn="r">
              <a:buNone/>
            </a:pPr>
            <a:r>
              <a:rPr lang="ro-RO" dirty="0" smtClean="0"/>
              <a:t>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3048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In order to get to know each partner country better, </a:t>
            </a:r>
            <a:r>
              <a:rPr lang="en-US" sz="2400" b="1" dirty="0" smtClean="0">
                <a:latin typeface="+mj-lt"/>
              </a:rPr>
              <a:t>a</a:t>
            </a:r>
            <a:endParaRPr lang="ro-RO" sz="2400" b="1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>guessing </a:t>
            </a:r>
            <a:r>
              <a:rPr lang="en-US" sz="2400" b="1" dirty="0">
                <a:latin typeface="+mj-lt"/>
              </a:rPr>
              <a:t>game was held on partner countries related </a:t>
            </a:r>
            <a:r>
              <a:rPr lang="en-US" sz="2400" b="1" dirty="0" smtClean="0">
                <a:latin typeface="+mj-lt"/>
              </a:rPr>
              <a:t>to</a:t>
            </a:r>
            <a:endParaRPr lang="ro-RO" sz="2400" b="1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>national </a:t>
            </a:r>
            <a:r>
              <a:rPr lang="en-US" sz="2400" b="1" dirty="0">
                <a:latin typeface="+mj-lt"/>
              </a:rPr>
              <a:t>symbols and other important information. </a:t>
            </a:r>
            <a:r>
              <a:rPr lang="en-US" sz="2400" b="1" dirty="0" smtClean="0">
                <a:latin typeface="+mj-lt"/>
              </a:rPr>
              <a:t>The</a:t>
            </a:r>
            <a:endParaRPr lang="ro-RO" sz="2400" b="1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>pupils </a:t>
            </a:r>
            <a:r>
              <a:rPr lang="en-US" sz="2400" b="1" dirty="0">
                <a:latin typeface="+mj-lt"/>
              </a:rPr>
              <a:t>from each partner school also presented </a:t>
            </a:r>
            <a:r>
              <a:rPr lang="en-US" sz="2400" b="1" dirty="0" smtClean="0">
                <a:latin typeface="+mj-lt"/>
              </a:rPr>
              <a:t>some</a:t>
            </a:r>
            <a:endParaRPr lang="ro-RO" sz="2400" b="1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>important </a:t>
            </a:r>
            <a:r>
              <a:rPr lang="en-US" sz="2400" b="1" dirty="0">
                <a:latin typeface="+mj-lt"/>
              </a:rPr>
              <a:t>aspects of </a:t>
            </a:r>
            <a:r>
              <a:rPr lang="en-US" sz="2400" b="1" dirty="0" smtClean="0">
                <a:latin typeface="+mj-lt"/>
              </a:rPr>
              <a:t>their</a:t>
            </a:r>
            <a:r>
              <a:rPr lang="ro-RO" sz="2400" b="1" dirty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countries</a:t>
            </a:r>
            <a:r>
              <a:rPr lang="en-US" sz="2400" b="1" dirty="0">
                <a:latin typeface="+mj-lt"/>
              </a:rPr>
              <a:t>, cities </a:t>
            </a:r>
            <a:r>
              <a:rPr lang="en-US" sz="2400" b="1" dirty="0" smtClean="0">
                <a:latin typeface="+mj-lt"/>
              </a:rPr>
              <a:t>and</a:t>
            </a:r>
            <a:r>
              <a:rPr lang="ro-RO" sz="2400" b="1" dirty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schools</a:t>
            </a:r>
            <a:endParaRPr lang="ro-RO" sz="2400" b="1" dirty="0" smtClean="0">
              <a:latin typeface="+mj-lt"/>
            </a:endParaRPr>
          </a:p>
          <a:p>
            <a:pPr algn="ctr"/>
            <a:r>
              <a:rPr lang="ro-RO" sz="2400" b="1" dirty="0">
                <a:latin typeface="+mj-lt"/>
              </a:rPr>
              <a:t> </a:t>
            </a:r>
            <a:r>
              <a:rPr lang="ro-RO" sz="2400" b="1" dirty="0" smtClean="0">
                <a:latin typeface="+mj-lt"/>
              </a:rPr>
              <a:t>                                                </a:t>
            </a:r>
            <a:r>
              <a:rPr lang="en-US" sz="2400" b="1" dirty="0" smtClean="0">
                <a:latin typeface="+mj-lt"/>
              </a:rPr>
              <a:t>through </a:t>
            </a:r>
            <a:r>
              <a:rPr lang="en-US" sz="2400" b="1" dirty="0">
                <a:latin typeface="+mj-lt"/>
              </a:rPr>
              <a:t>video presentations.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62200"/>
            <a:ext cx="3352800" cy="4267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43400" y="3149698"/>
            <a:ext cx="449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In </a:t>
            </a:r>
            <a:r>
              <a:rPr lang="en-US" sz="2400" b="1" dirty="0">
                <a:latin typeface="+mj-lt"/>
              </a:rPr>
              <a:t>the afternoon, we chose </a:t>
            </a:r>
            <a:r>
              <a:rPr lang="en-US" sz="2400" b="1" dirty="0" smtClean="0">
                <a:latin typeface="+mj-lt"/>
              </a:rPr>
              <a:t>the</a:t>
            </a:r>
            <a:r>
              <a:rPr lang="ro-RO" sz="2400" b="1" dirty="0" smtClean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logo </a:t>
            </a:r>
            <a:r>
              <a:rPr lang="en-US" sz="2400" b="1" dirty="0">
                <a:latin typeface="+mj-lt"/>
              </a:rPr>
              <a:t>of the project. It was </a:t>
            </a:r>
            <a:r>
              <a:rPr lang="en-US" sz="2400" b="1" dirty="0" smtClean="0">
                <a:latin typeface="+mj-lt"/>
              </a:rPr>
              <a:t>not</a:t>
            </a:r>
            <a:endParaRPr lang="ro-RO" sz="2400" b="1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>an </a:t>
            </a:r>
            <a:r>
              <a:rPr lang="en-US" sz="2400" b="1" dirty="0">
                <a:latin typeface="+mj-lt"/>
              </a:rPr>
              <a:t>easy task because they were many interesting drawings. The winning logo was designed </a:t>
            </a:r>
            <a:r>
              <a:rPr lang="en-US" sz="2400" b="1" dirty="0" smtClean="0">
                <a:latin typeface="+mj-lt"/>
              </a:rPr>
              <a:t>by</a:t>
            </a:r>
            <a:endParaRPr lang="ro-RO" sz="2400" b="1" dirty="0" smtClean="0"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>a </a:t>
            </a:r>
            <a:r>
              <a:rPr lang="en-US" sz="2400" b="1" dirty="0">
                <a:latin typeface="+mj-lt"/>
              </a:rPr>
              <a:t>gifted pupil from Gaziantep, Turkey.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13124"/>
            <a:ext cx="5794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362" y="5805410"/>
            <a:ext cx="5794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50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    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4419601"/>
          </a:xfrm>
        </p:spPr>
        <p:txBody>
          <a:bodyPr/>
          <a:lstStyle/>
          <a:p>
            <a:pPr marL="0" indent="0">
              <a:buNone/>
            </a:pPr>
            <a:r>
              <a:rPr lang="ro-RO" dirty="0" smtClean="0"/>
              <a:t>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Also in the afternoon, we visited the Town Hall and had a meeting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with</a:t>
            </a:r>
            <a:endParaRPr lang="ro-RO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mayor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Nidzica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Mr.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Jacek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Kosmala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who familiarized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</a:t>
            </a:r>
            <a:endParaRPr lang="ro-RO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members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of the Erasmus project with the city and the region,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also</a:t>
            </a:r>
            <a:endParaRPr lang="ro-RO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responding to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questions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related to aspects of the Polish educational system.</a:t>
            </a:r>
          </a:p>
        </p:txBody>
      </p:sp>
      <p:pic>
        <p:nvPicPr>
          <p:cNvPr id="3074" name="Picture 2" descr="C:\Users\www\Desktop\Poze mobilitate Polonia 2019 Folklorica\POLONIA ziua 1 Poze\75224756_2078027862297744_721095674801265049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5" y="1600200"/>
            <a:ext cx="8534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853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/>
              <a:t>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53000" y="304800"/>
            <a:ext cx="4191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+mj-lt"/>
              </a:rPr>
              <a:t>In order to symbolize the beginning of our common journey through the world of folklore, all the pupils participating in this mobility planted the </a:t>
            </a:r>
            <a:r>
              <a:rPr lang="ro-RO" sz="3200" b="1" dirty="0" smtClean="0">
                <a:latin typeface="+mj-lt"/>
              </a:rPr>
              <a:t>”</a:t>
            </a:r>
            <a:r>
              <a:rPr lang="en-US" sz="3200" b="1" dirty="0" err="1" smtClean="0">
                <a:latin typeface="+mj-lt"/>
              </a:rPr>
              <a:t>Folklorica</a:t>
            </a:r>
            <a:r>
              <a:rPr lang="ro-RO" sz="3200" b="1" dirty="0" smtClean="0">
                <a:latin typeface="+mj-lt"/>
              </a:rPr>
              <a:t>”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>
                <a:latin typeface="+mj-lt"/>
              </a:rPr>
              <a:t>Erasmus+ tree, which is certainly a very good starting point for our cooperation</a:t>
            </a:r>
            <a:r>
              <a:rPr lang="en-US" sz="3200" b="1" dirty="0" smtClean="0">
                <a:latin typeface="+mj-lt"/>
              </a:rPr>
              <a:t>.</a:t>
            </a:r>
            <a:r>
              <a:rPr lang="ro-RO" sz="3200" b="1" dirty="0" smtClean="0">
                <a:latin typeface="+mj-lt"/>
              </a:rPr>
              <a:t> </a:t>
            </a:r>
            <a:endParaRPr lang="vi-VN" sz="32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4267199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71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         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/>
              <a:t>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304801"/>
            <a:ext cx="88730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day ended with a lot of fun. The pupils from all countries were taught the regional dance called "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Szot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". Not only did they learn it fast, but they also proved to be very good dancers. The teachers participating in the mobility had a meeting, during which they discussed the most important aspects of the project. In the evening, in the houses of Polish hosts, the pupils had the chance to learn about traditional customs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www\Desktop\Poze mobilitate Polonia 2019 Folklorica\POLONIA ziua 1 Poze\73352299_2078027532297777_380888712534923673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4191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200400"/>
            <a:ext cx="4474103" cy="312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66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       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/>
              <a:t>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second day of the mobility in Poland started early in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morning</a:t>
            </a:r>
            <a:endParaRPr lang="ro-RO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full of interesting, useful and appropriate activities.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1" y="990600"/>
            <a:ext cx="8686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96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   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/>
              <a:t>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 was the day we got to know and admire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o-RO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lot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Polish culture and cultural heritage.</a:t>
            </a:r>
          </a:p>
        </p:txBody>
      </p:sp>
      <p:pic>
        <p:nvPicPr>
          <p:cNvPr id="6146" name="Picture 2" descr="C:\Users\www\Desktop\Poze mobilitate Polonia 2019 Folklorica\POLONIA ziua 2 Poze\75204469_2096050140495516_2746510218606149632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30307"/>
            <a:ext cx="8686800" cy="559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793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1245</Words>
  <Application>Microsoft Office PowerPoint</Application>
  <PresentationFormat>On-screen Show (4:3)</PresentationFormat>
  <Paragraphs>162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                                                </vt:lpstr>
      <vt:lpstr>                                                      </vt:lpstr>
      <vt:lpstr>                                           </vt:lpstr>
      <vt:lpstr>                                               </vt:lpstr>
      <vt:lpstr>                                             </vt:lpstr>
      <vt:lpstr>                                         </vt:lpstr>
      <vt:lpstr>                                                  </vt:lpstr>
      <vt:lpstr>                                                </vt:lpstr>
      <vt:lpstr>                                            </vt:lpstr>
      <vt:lpstr>                                            </vt:lpstr>
      <vt:lpstr>                                           </vt:lpstr>
      <vt:lpstr>                                             </vt:lpstr>
      <vt:lpstr>                                         </vt:lpstr>
      <vt:lpstr>                                          </vt:lpstr>
      <vt:lpstr>                                        </vt:lpstr>
      <vt:lpstr>                                           </vt:lpstr>
      <vt:lpstr>                                          </vt:lpstr>
      <vt:lpstr>                                          </vt:lpstr>
      <vt:lpstr>                                          </vt:lpstr>
      <vt:lpstr>                                           </vt:lpstr>
      <vt:lpstr>                                        </vt:lpstr>
      <vt:lpstr>                                                                                        </vt:lpstr>
      <vt:lpstr>                                            </vt:lpstr>
      <vt:lpstr>                                            </vt:lpstr>
      <vt:lpstr>                                           </vt:lpstr>
      <vt:lpstr>                                           </vt:lpstr>
      <vt:lpstr>                                            </vt:lpstr>
      <vt:lpstr>              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</dc:title>
  <dc:creator>www</dc:creator>
  <cp:lastModifiedBy>www</cp:lastModifiedBy>
  <cp:revision>138</cp:revision>
  <dcterms:created xsi:type="dcterms:W3CDTF">2006-08-16T00:00:00Z</dcterms:created>
  <dcterms:modified xsi:type="dcterms:W3CDTF">2019-12-07T11:48:23Z</dcterms:modified>
</cp:coreProperties>
</file>