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0"/>
  </p:notesMasterIdLst>
  <p:sldIdLst>
    <p:sldId id="260" r:id="rId2"/>
    <p:sldId id="256" r:id="rId3"/>
    <p:sldId id="257" r:id="rId4"/>
    <p:sldId id="258" r:id="rId5"/>
    <p:sldId id="276" r:id="rId6"/>
    <p:sldId id="275" r:id="rId7"/>
    <p:sldId id="274" r:id="rId8"/>
    <p:sldId id="259" r:id="rId9"/>
    <p:sldId id="262" r:id="rId10"/>
    <p:sldId id="261" r:id="rId11"/>
    <p:sldId id="264" r:id="rId12"/>
    <p:sldId id="265" r:id="rId13"/>
    <p:sldId id="266" r:id="rId14"/>
    <p:sldId id="269" r:id="rId15"/>
    <p:sldId id="273" r:id="rId16"/>
    <p:sldId id="263" r:id="rId17"/>
    <p:sldId id="267"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3662"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48" y="26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B7C0E-C45D-43DB-A7DA-3A17B93AA722}" type="datetimeFigureOut">
              <a:rPr lang="en-GB" smtClean="0"/>
              <a:pPr/>
              <a:t>18/10/2019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12C10-7219-496F-A936-19303403C864}" type="slidenum">
              <a:rPr lang="en-GB" smtClean="0"/>
              <a:pPr/>
              <a:t>‹#›</a:t>
            </a:fld>
            <a:endParaRPr lang="en-GB" dirty="0"/>
          </a:p>
        </p:txBody>
      </p:sp>
    </p:spTree>
    <p:extLst>
      <p:ext uri="{BB962C8B-B14F-4D97-AF65-F5344CB8AC3E}">
        <p14:creationId xmlns:p14="http://schemas.microsoft.com/office/powerpoint/2010/main" xmlns="" val="158076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612C10-7219-496F-A936-19303403C864}" type="slidenum">
              <a:rPr lang="en-GB" smtClean="0"/>
              <a:pPr/>
              <a:t>2</a:t>
            </a:fld>
            <a:endParaRPr lang="en-GB" dirty="0"/>
          </a:p>
        </p:txBody>
      </p:sp>
    </p:spTree>
    <p:extLst>
      <p:ext uri="{BB962C8B-B14F-4D97-AF65-F5344CB8AC3E}">
        <p14:creationId xmlns:p14="http://schemas.microsoft.com/office/powerpoint/2010/main" xmlns="" val="356738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612C10-7219-496F-A936-19303403C864}" type="slidenum">
              <a:rPr lang="en-GB" smtClean="0"/>
              <a:pPr/>
              <a:t>9</a:t>
            </a:fld>
            <a:endParaRPr lang="en-GB" dirty="0"/>
          </a:p>
        </p:txBody>
      </p:sp>
    </p:spTree>
    <p:extLst>
      <p:ext uri="{BB962C8B-B14F-4D97-AF65-F5344CB8AC3E}">
        <p14:creationId xmlns:p14="http://schemas.microsoft.com/office/powerpoint/2010/main" xmlns="" val="275674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12C10-7219-496F-A936-19303403C864}" type="slidenum">
              <a:rPr lang="en-GB" smtClean="0"/>
              <a:pPr/>
              <a:t>13</a:t>
            </a:fld>
            <a:endParaRPr lang="en-GB" dirty="0"/>
          </a:p>
        </p:txBody>
      </p:sp>
    </p:spTree>
    <p:extLst>
      <p:ext uri="{BB962C8B-B14F-4D97-AF65-F5344CB8AC3E}">
        <p14:creationId xmlns:p14="http://schemas.microsoft.com/office/powerpoint/2010/main" xmlns="" val="114555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11"/>
          </p:nvPr>
        </p:nvSpPr>
        <p:spPr>
          <a:xfrm>
            <a:off x="2396319" y="329308"/>
            <a:ext cx="3086292" cy="309201"/>
          </a:xfrm>
        </p:spPr>
        <p:txBody>
          <a:bodyPr/>
          <a:lstStyle/>
          <a:p>
            <a:endParaRPr lang="en-GB" dirty="0"/>
          </a:p>
        </p:txBody>
      </p:sp>
      <p:sp>
        <p:nvSpPr>
          <p:cNvPr id="6" name="Slide Number Placeholder 5"/>
          <p:cNvSpPr>
            <a:spLocks noGrp="1"/>
          </p:cNvSpPr>
          <p:nvPr>
            <p:ph type="sldNum" sz="quarter" idx="12"/>
          </p:nvPr>
        </p:nvSpPr>
        <p:spPr>
          <a:xfrm>
            <a:off x="1434703" y="798973"/>
            <a:ext cx="802005" cy="503578"/>
          </a:xfrm>
        </p:spPr>
        <p:txBody>
          <a:bodyPr/>
          <a:lstStyle/>
          <a:p>
            <a:fld id="{436C5F94-789C-4E6C-BD06-36E418881A83}" type="slidenum">
              <a:rPr lang="en-GB" smtClean="0"/>
              <a:pPr/>
              <a:t>‹#›</a:t>
            </a:fld>
            <a:endParaRPr lang="en-GB"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22614406"/>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6C5F94-789C-4E6C-BD06-36E418881A83}" type="slidenum">
              <a:rPr lang="en-GB" smtClean="0"/>
              <a:pPr/>
              <a:t>‹#›</a:t>
            </a:fld>
            <a:endParaRPr lang="en-GB" dirty="0"/>
          </a:p>
        </p:txBody>
      </p:sp>
    </p:spTree>
    <p:extLst>
      <p:ext uri="{BB962C8B-B14F-4D97-AF65-F5344CB8AC3E}">
        <p14:creationId xmlns:p14="http://schemas.microsoft.com/office/powerpoint/2010/main" xmlns="" val="318396469"/>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68881327"/>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33" name="Straight Connector 32"/>
          <p:cNvCxnSpPr/>
          <p:nvPr/>
        </p:nvCxnSpPr>
        <p:spPr>
          <a:xfrm>
            <a:off x="1443491" y="1124744"/>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47897748"/>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645273955"/>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57288848"/>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6C5F94-789C-4E6C-BD06-36E418881A83}" type="slidenum">
              <a:rPr lang="en-GB" smtClean="0"/>
              <a:pPr/>
              <a:t>‹#›</a:t>
            </a:fld>
            <a:endParaRPr lang="en-GB" dirty="0"/>
          </a:p>
        </p:txBody>
      </p:sp>
    </p:spTree>
    <p:extLst>
      <p:ext uri="{BB962C8B-B14F-4D97-AF65-F5344CB8AC3E}">
        <p14:creationId xmlns:p14="http://schemas.microsoft.com/office/powerpoint/2010/main" xmlns="" val="3745938265"/>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6C5F94-789C-4E6C-BD06-36E418881A83}" type="slidenum">
              <a:rPr lang="en-GB" smtClean="0"/>
              <a:pPr/>
              <a:t>‹#›</a:t>
            </a:fld>
            <a:endParaRPr lang="en-GB" dirty="0"/>
          </a:p>
        </p:txBody>
      </p:sp>
    </p:spTree>
    <p:extLst>
      <p:ext uri="{BB962C8B-B14F-4D97-AF65-F5344CB8AC3E}">
        <p14:creationId xmlns:p14="http://schemas.microsoft.com/office/powerpoint/2010/main" xmlns="" val="3380139124"/>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6C5F94-789C-4E6C-BD06-36E418881A83}" type="slidenum">
              <a:rPr lang="en-GB" smtClean="0"/>
              <a:pPr/>
              <a:t>‹#›</a:t>
            </a:fld>
            <a:endParaRPr lang="en-GB" dirty="0"/>
          </a:p>
        </p:txBody>
      </p:sp>
    </p:spTree>
    <p:extLst>
      <p:ext uri="{BB962C8B-B14F-4D97-AF65-F5344CB8AC3E}">
        <p14:creationId xmlns:p14="http://schemas.microsoft.com/office/powerpoint/2010/main" xmlns="" val="272100162"/>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97800C-EC8C-4D20-A3EB-742B0A378617}" type="datetimeFigureOut">
              <a:rPr lang="en-GB" smtClean="0"/>
              <a:pPr/>
              <a:t>18/10/2019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25573365"/>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A97800C-EC8C-4D20-A3EB-742B0A378617}" type="datetimeFigureOut">
              <a:rPr lang="en-GB" smtClean="0"/>
              <a:pPr/>
              <a:t>18/10/2019</a:t>
            </a:fld>
            <a:endParaRPr lang="en-GB" dirty="0"/>
          </a:p>
        </p:txBody>
      </p:sp>
      <p:sp>
        <p:nvSpPr>
          <p:cNvPr id="6" name="Footer Placeholder 5"/>
          <p:cNvSpPr>
            <a:spLocks noGrp="1"/>
          </p:cNvSpPr>
          <p:nvPr>
            <p:ph type="ftr" sz="quarter" idx="11"/>
          </p:nvPr>
        </p:nvSpPr>
        <p:spPr>
          <a:xfrm>
            <a:off x="1437530" y="318641"/>
            <a:ext cx="3251553" cy="320931"/>
          </a:xfrm>
        </p:spPr>
        <p:txBody>
          <a:bodyPr/>
          <a:lstStyle/>
          <a:p>
            <a:endParaRPr lang="en-GB" dirty="0"/>
          </a:p>
        </p:txBody>
      </p:sp>
      <p:sp>
        <p:nvSpPr>
          <p:cNvPr id="7" name="Slide Number Placeholder 6"/>
          <p:cNvSpPr>
            <a:spLocks noGrp="1"/>
          </p:cNvSpPr>
          <p:nvPr>
            <p:ph type="sldNum" sz="quarter" idx="12"/>
          </p:nvPr>
        </p:nvSpPr>
        <p:spPr/>
        <p:txBody>
          <a:bodyPr/>
          <a:lstStyle/>
          <a:p>
            <a:fld id="{436C5F94-789C-4E6C-BD06-36E418881A83}" type="slidenum">
              <a:rPr lang="en-GB" smtClean="0"/>
              <a:pPr/>
              <a:t>‹#›</a:t>
            </a:fld>
            <a:endParaRPr lang="en-GB"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64846228"/>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print">
            <a:extLst>
              <a:ext uri="{28A0092B-C50C-407E-A947-70E740481C1C}">
                <a14:useLocalDpi xmlns:a14="http://schemas.microsoft.com/office/drawing/2010/main" xmlns=""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A97800C-EC8C-4D20-A3EB-742B0A378617}" type="datetimeFigureOut">
              <a:rPr lang="en-GB" smtClean="0"/>
              <a:pPr/>
              <a:t>18/10/2019</a:t>
            </a:fld>
            <a:endParaRPr lang="en-GB"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36C5F94-789C-4E6C-BD06-36E418881A83}" type="slidenum">
              <a:rPr lang="en-GB" smtClean="0"/>
              <a:pPr/>
              <a:t>‹#›</a:t>
            </a:fld>
            <a:endParaRPr lang="en-GB" dirty="0"/>
          </a:p>
        </p:txBody>
      </p:sp>
    </p:spTree>
    <p:extLst>
      <p:ext uri="{BB962C8B-B14F-4D97-AF65-F5344CB8AC3E}">
        <p14:creationId xmlns:p14="http://schemas.microsoft.com/office/powerpoint/2010/main" xmlns="" val="330938686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098" name="Picture 2" descr="Image result for petra tou romio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69"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a:extLst>
              <a:ext uri="{FF2B5EF4-FFF2-40B4-BE49-F238E27FC236}">
                <a16:creationId xmlns="" xmlns:a16="http://schemas.microsoft.com/office/drawing/2014/main" id="{CB8FF208-C1CD-499D-A974-6ED959DFB6DC}"/>
              </a:ext>
            </a:extLst>
          </p:cNvPr>
          <p:cNvSpPr>
            <a:spLocks noGrp="1"/>
          </p:cNvSpPr>
          <p:nvPr>
            <p:ph idx="1"/>
          </p:nvPr>
        </p:nvSpPr>
        <p:spPr>
          <a:xfrm>
            <a:off x="1115616" y="332656"/>
            <a:ext cx="5904656" cy="1800199"/>
          </a:xfrm>
        </p:spPr>
        <p:txBody>
          <a:bodyPr>
            <a:normAutofit lnSpcReduction="10000"/>
          </a:bodyPr>
          <a:lstStyle/>
          <a:p>
            <a:pPr marL="0" indent="0" algn="ctr">
              <a:buNone/>
            </a:pP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CYPRUS</a:t>
            </a:r>
          </a:p>
          <a:p>
            <a:pPr marL="0" indent="0" algn="ctr">
              <a:buNone/>
            </a:pPr>
            <a:endParaRPr lang="en-GB"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Pentagon 1"/>
          <p:cNvSpPr/>
          <p:nvPr/>
        </p:nvSpPr>
        <p:spPr>
          <a:xfrm>
            <a:off x="-12645" y="3987063"/>
            <a:ext cx="6048672" cy="2870937"/>
          </a:xfrm>
          <a:prstGeom prst="star7">
            <a:avLst/>
          </a:prstGeom>
          <a:solidFill>
            <a:schemeClr val="accent1">
              <a:alpha val="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en-US" sz="6000" b="1" dirty="0"/>
              <a:t>PAPHOS</a:t>
            </a:r>
          </a:p>
        </p:txBody>
      </p:sp>
    </p:spTree>
    <p:extLst>
      <p:ext uri="{BB962C8B-B14F-4D97-AF65-F5344CB8AC3E}">
        <p14:creationId xmlns:p14="http://schemas.microsoft.com/office/powerpoint/2010/main" xmlns="" val="3032958488"/>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CB3E458-B9D6-4CBB-AEB6-80308164958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522780">
            <a:off x="4330792" y="3594734"/>
            <a:ext cx="4809013" cy="29323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a:extLst>
              <a:ext uri="{FF2B5EF4-FFF2-40B4-BE49-F238E27FC236}">
                <a16:creationId xmlns="" xmlns:a16="http://schemas.microsoft.com/office/drawing/2014/main" id="{3D181CC9-D5EB-4AE1-BB68-5514BC18BCBE}"/>
              </a:ext>
            </a:extLst>
          </p:cNvPr>
          <p:cNvSpPr>
            <a:spLocks noGrp="1"/>
          </p:cNvSpPr>
          <p:nvPr>
            <p:ph idx="1"/>
          </p:nvPr>
        </p:nvSpPr>
        <p:spPr>
          <a:xfrm>
            <a:off x="611560" y="1196752"/>
            <a:ext cx="8287083" cy="2448272"/>
          </a:xfrm>
        </p:spPr>
        <p:txBody>
          <a:bodyPr>
            <a:noAutofit/>
          </a:bodyPr>
          <a:lstStyle/>
          <a:p>
            <a:pPr marL="0" indent="0">
              <a:spcBef>
                <a:spcPts val="600"/>
              </a:spcBef>
              <a:buNone/>
            </a:pPr>
            <a:r>
              <a:rPr lang="en-US" sz="2200" dirty="0"/>
              <a:t>Paphos is a town in Cyprus whose history dates back to the Neolithic </a:t>
            </a:r>
            <a:r>
              <a:rPr lang="en-US" sz="2200" dirty="0" smtClean="0"/>
              <a:t>period . Paphos</a:t>
            </a:r>
            <a:r>
              <a:rPr lang="en-US" sz="2200" u="sng" dirty="0" smtClean="0"/>
              <a:t> </a:t>
            </a:r>
            <a:r>
              <a:rPr lang="en-US" sz="2200" dirty="0" smtClean="0"/>
              <a:t>Roman </a:t>
            </a:r>
            <a:r>
              <a:rPr lang="en-US" sz="2200" dirty="0"/>
              <a:t>mosaics are considered to be among the best in the Eastern Mediterranean and are part of the Archaeological Park of Kato Paphos. </a:t>
            </a:r>
          </a:p>
          <a:p>
            <a:pPr marL="0" indent="0">
              <a:spcBef>
                <a:spcPts val="0"/>
              </a:spcBef>
              <a:buNone/>
            </a:pPr>
            <a:r>
              <a:rPr lang="en-US" sz="2200" dirty="0"/>
              <a:t>Moreover, </a:t>
            </a:r>
            <a:r>
              <a:rPr lang="en-US" sz="2200" dirty="0" smtClean="0"/>
              <a:t>the </a:t>
            </a:r>
            <a:r>
              <a:rPr lang="en-GB" sz="2200" dirty="0" smtClean="0">
                <a:latin typeface="Arial" panose="020B0604020202020204" pitchFamily="34" charset="0"/>
                <a:cs typeface="Arial" panose="020B0604020202020204" pitchFamily="34" charset="0"/>
              </a:rPr>
              <a:t>Roman period has left Paphos with many important monuments.</a:t>
            </a:r>
            <a:endParaRPr lang="en-GB" sz="2200" dirty="0"/>
          </a:p>
        </p:txBody>
      </p:sp>
      <p:pic>
        <p:nvPicPr>
          <p:cNvPr id="5" name="Picture 4">
            <a:extLst>
              <a:ext uri="{FF2B5EF4-FFF2-40B4-BE49-F238E27FC236}">
                <a16:creationId xmlns="" xmlns:a16="http://schemas.microsoft.com/office/drawing/2014/main" id="{AFF31BB3-B3E5-4ED3-AE20-2A6B2050FEB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07087">
            <a:off x="205642" y="3948061"/>
            <a:ext cx="4653435" cy="2807643"/>
          </a:xfrm>
          <a:prstGeom prst="rect">
            <a:avLst/>
          </a:prstGeom>
          <a:ln>
            <a:noFill/>
          </a:ln>
          <a:effectLst>
            <a:softEdge rad="112500"/>
          </a:effectLst>
        </p:spPr>
      </p:pic>
      <p:sp>
        <p:nvSpPr>
          <p:cNvPr id="8" name="Title 1">
            <a:extLst>
              <a:ext uri="{FF2B5EF4-FFF2-40B4-BE49-F238E27FC236}">
                <a16:creationId xmlns="" xmlns:a16="http://schemas.microsoft.com/office/drawing/2014/main" id="{396714B7-1B8B-42BA-A911-1A371D3A21B0}"/>
              </a:ext>
            </a:extLst>
          </p:cNvPr>
          <p:cNvSpPr txBox="1">
            <a:spLocks/>
          </p:cNvSpPr>
          <p:nvPr/>
        </p:nvSpPr>
        <p:spPr>
          <a:xfrm>
            <a:off x="2627784" y="404664"/>
            <a:ext cx="3960440" cy="72160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4400" b="1" dirty="0">
                <a:solidFill>
                  <a:srgbClr val="0070C0"/>
                </a:solidFill>
                <a:latin typeface="Arial Rounded MT Bold" panose="020F0704030504030204" pitchFamily="34" charset="0"/>
              </a:rPr>
              <a:t>HISTORY</a:t>
            </a:r>
            <a:r>
              <a:rPr lang="el-GR" sz="4400" b="1" dirty="0">
                <a:solidFill>
                  <a:srgbClr val="0070C0"/>
                </a:solidFill>
                <a:latin typeface="Arial Rounded MT Bold" panose="020F0704030504030204" pitchFamily="34" charset="0"/>
              </a:rPr>
              <a:t>(2/2)</a:t>
            </a:r>
            <a:endParaRPr lang="en-GB" sz="4400" b="1"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xmlns="" val="403275622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D03E88-E6EC-4657-9E7D-C9FF2F24B8C0}"/>
              </a:ext>
            </a:extLst>
          </p:cNvPr>
          <p:cNvSpPr>
            <a:spLocks noGrp="1"/>
          </p:cNvSpPr>
          <p:nvPr>
            <p:ph type="title"/>
          </p:nvPr>
        </p:nvSpPr>
        <p:spPr>
          <a:xfrm>
            <a:off x="1475656" y="332656"/>
            <a:ext cx="6912768" cy="1049235"/>
          </a:xfrm>
        </p:spPr>
        <p:txBody>
          <a:bodyPr>
            <a:normAutofit/>
          </a:bodyPr>
          <a:lstStyle/>
          <a:p>
            <a:pPr algn="ctr"/>
            <a:r>
              <a:rPr lang="en-US" sz="4800" dirty="0">
                <a:latin typeface="Algerian" panose="04020705040A02060702" pitchFamily="82" charset="0"/>
              </a:rPr>
              <a:t>OUR every day life</a:t>
            </a:r>
            <a:endParaRPr lang="en-GB" sz="4800"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8DD43EE6-DCC2-4A90-B0B2-CBD02E354EBC}"/>
              </a:ext>
            </a:extLst>
          </p:cNvPr>
          <p:cNvSpPr>
            <a:spLocks noGrp="1"/>
          </p:cNvSpPr>
          <p:nvPr>
            <p:ph idx="1"/>
          </p:nvPr>
        </p:nvSpPr>
        <p:spPr>
          <a:xfrm>
            <a:off x="755576" y="1196752"/>
            <a:ext cx="7704856" cy="1725096"/>
          </a:xfrm>
        </p:spPr>
        <p:txBody>
          <a:bodyPr>
            <a:noAutofit/>
          </a:bodyPr>
          <a:lstStyle/>
          <a:p>
            <a:pPr marL="0" indent="0">
              <a:buNone/>
            </a:pPr>
            <a:r>
              <a:rPr lang="en-GB" sz="2400" dirty="0" smtClean="0"/>
              <a:t>We are the country  with 300 days of sunshine yearly.  This means that we spent many months enjoying the </a:t>
            </a:r>
            <a:r>
              <a:rPr lang="en-GB" sz="2400" dirty="0" smtClean="0"/>
              <a:t>beach</a:t>
            </a:r>
            <a:r>
              <a:rPr lang="en-GB" sz="2400" dirty="0"/>
              <a:t>,  and this is the main reason why over 2 million people visit Paphos each year.  </a:t>
            </a:r>
            <a:r>
              <a:rPr lang="en-GB" sz="2400" dirty="0" smtClean="0"/>
              <a:t>Swimming, fishing, </a:t>
            </a:r>
            <a:r>
              <a:rPr lang="en-GB" sz="2400" dirty="0" smtClean="0"/>
              <a:t>scuba diving </a:t>
            </a:r>
            <a:r>
              <a:rPr lang="en-GB" sz="2400" dirty="0"/>
              <a:t>is one of our everyday activities</a:t>
            </a:r>
            <a:r>
              <a:rPr lang="en-GB" sz="2400" dirty="0" smtClean="0"/>
              <a:t>.</a:t>
            </a:r>
            <a:endParaRPr lang="en-GB" sz="24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60000">
            <a:off x="233034" y="4251832"/>
            <a:ext cx="4514850" cy="2877319"/>
          </a:xfrm>
          <a:prstGeom prst="rect">
            <a:avLst/>
          </a:prstGeom>
          <a:ln>
            <a:noFill/>
          </a:ln>
          <a:effectLst>
            <a:outerShdw blurRad="292100" dist="139700" dir="2700000" algn="tl" rotWithShape="0">
              <a:srgbClr val="333333">
                <a:alpha val="65000"/>
              </a:srgbClr>
            </a:outerShdw>
          </a:effectLst>
        </p:spPr>
      </p:pic>
      <p:pic>
        <p:nvPicPr>
          <p:cNvPr id="2054" name="Picture 6" descr="Related image">
            <a:extLst>
              <a:ext uri="{FF2B5EF4-FFF2-40B4-BE49-F238E27FC236}">
                <a16:creationId xmlns="" xmlns:a16="http://schemas.microsoft.com/office/drawing/2014/main" id="{413007C2-40F8-4F37-8BC0-E1DCDA327CF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0285"/>
          <a:stretch/>
        </p:blipFill>
        <p:spPr bwMode="auto">
          <a:xfrm>
            <a:off x="4608179" y="3556123"/>
            <a:ext cx="4402430" cy="3041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42001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par>
                          <p:cTn id="17" fill="hold">
                            <p:stCondLst>
                              <p:cond delay="4500"/>
                            </p:stCondLst>
                            <p:childTnLst>
                              <p:par>
                                <p:cTn id="18" presetID="16" presetClass="entr" presetSubtype="21"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992888" cy="2062103"/>
          </a:xfrm>
          <a:prstGeom prst="rect">
            <a:avLst/>
          </a:prstGeom>
          <a:noFill/>
        </p:spPr>
        <p:txBody>
          <a:bodyPr wrap="square" rtlCol="0">
            <a:spAutoFit/>
          </a:bodyPr>
          <a:lstStyle/>
          <a:p>
            <a:r>
              <a:rPr lang="en-US" sz="2200" dirty="0" smtClean="0"/>
              <a:t> However,  young and old people tend to spend their free time at the shopping center doing all kind of activities, like: </a:t>
            </a:r>
          </a:p>
          <a:p>
            <a:pPr marL="285750" indent="-285750">
              <a:buFont typeface="Arial" panose="020B0604020202020204" pitchFamily="34" charset="0"/>
              <a:buChar char="•"/>
            </a:pPr>
            <a:r>
              <a:rPr lang="en-US" sz="2200" dirty="0" smtClean="0"/>
              <a:t>Shopping</a:t>
            </a:r>
          </a:p>
          <a:p>
            <a:pPr marL="285750" indent="-285750">
              <a:buFont typeface="Arial" panose="020B0604020202020204" pitchFamily="34" charset="0"/>
              <a:buChar char="•"/>
            </a:pPr>
            <a:r>
              <a:rPr lang="en-US" sz="2200" dirty="0" smtClean="0"/>
              <a:t>Going to the cinema</a:t>
            </a:r>
          </a:p>
          <a:p>
            <a:pPr marL="285750" indent="-285750">
              <a:buFont typeface="Arial" panose="020B0604020202020204" pitchFamily="34" charset="0"/>
              <a:buChar char="•"/>
            </a:pPr>
            <a:r>
              <a:rPr lang="en-US" sz="2200" dirty="0" smtClean="0"/>
              <a:t>Eating food</a:t>
            </a:r>
            <a:endParaRPr lang="en-GB" sz="2200" dirty="0" smtClean="0"/>
          </a:p>
          <a:p>
            <a:endParaRPr lang="en-GB" dirty="0"/>
          </a:p>
        </p:txBody>
      </p:sp>
      <p:sp>
        <p:nvSpPr>
          <p:cNvPr id="4" name="Title 1">
            <a:extLst>
              <a:ext uri="{FF2B5EF4-FFF2-40B4-BE49-F238E27FC236}">
                <a16:creationId xmlns="" xmlns:a16="http://schemas.microsoft.com/office/drawing/2014/main" id="{53D03E88-E6EC-4657-9E7D-C9FF2F24B8C0}"/>
              </a:ext>
            </a:extLst>
          </p:cNvPr>
          <p:cNvSpPr txBox="1">
            <a:spLocks/>
          </p:cNvSpPr>
          <p:nvPr/>
        </p:nvSpPr>
        <p:spPr>
          <a:xfrm>
            <a:off x="1475656" y="332656"/>
            <a:ext cx="6912768" cy="1049235"/>
          </a:xfrm>
          <a:prstGeom prst="rect">
            <a:avLst/>
          </a:prstGeom>
        </p:spPr>
        <p:txBody>
          <a:bodyPr>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800" dirty="0">
                <a:latin typeface="Algerian" panose="04020705040A02060702" pitchFamily="82" charset="0"/>
              </a:rPr>
              <a:t>OUR</a:t>
            </a:r>
            <a:r>
              <a:rPr lang="el-GR" sz="4800" dirty="0">
                <a:latin typeface="Algerian" panose="04020705040A02060702" pitchFamily="82" charset="0"/>
              </a:rPr>
              <a:t> </a:t>
            </a:r>
            <a:r>
              <a:rPr lang="en-US" sz="4800" dirty="0">
                <a:latin typeface="Algerian" panose="04020705040A02060702" pitchFamily="82" charset="0"/>
              </a:rPr>
              <a:t>FREE TIME</a:t>
            </a:r>
            <a:endParaRPr lang="en-GB" sz="4800" dirty="0">
              <a:latin typeface="Algerian" panose="04020705040A02060702" pitchFamily="82" charset="0"/>
            </a:endParaRPr>
          </a:p>
        </p:txBody>
      </p:sp>
      <p:pic>
        <p:nvPicPr>
          <p:cNvPr id="6" name="Picture 5"/>
          <p:cNvPicPr>
            <a:picLocks noChangeAspect="1"/>
          </p:cNvPicPr>
          <p:nvPr/>
        </p:nvPicPr>
        <p:blipFill>
          <a:blip r:embed="rId2" cstate="print"/>
          <a:stretch>
            <a:fillRect/>
          </a:stretch>
        </p:blipFill>
        <p:spPr>
          <a:xfrm>
            <a:off x="0" y="3746302"/>
            <a:ext cx="5027725" cy="3065686"/>
          </a:xfrm>
          <a:prstGeom prst="rect">
            <a:avLst/>
          </a:prstGeom>
        </p:spPr>
      </p:pic>
      <p:pic>
        <p:nvPicPr>
          <p:cNvPr id="6148" name="Picture 4" descr="Image result for kings avenue 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2204864"/>
            <a:ext cx="4425752" cy="2932061"/>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Image result for caffe nero papho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99807" y="4725144"/>
            <a:ext cx="3725937" cy="2093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722045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8136904"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There is also the harbour, which is one of our greatest attractions, with plenty of things to do and admire the beauty of. It’s a really great place to hang out with friends and  have lots of fun.</a:t>
            </a:r>
          </a:p>
          <a:p>
            <a:r>
              <a:rPr lang="en-GB" sz="2400" dirty="0">
                <a:latin typeface="Arial" panose="020B0604020202020204" pitchFamily="34" charset="0"/>
                <a:cs typeface="Arial" panose="020B0604020202020204" pitchFamily="34" charset="0"/>
              </a:rPr>
              <a:t>Furthermore, many concerts take place there and  you can visit  the </a:t>
            </a:r>
            <a:r>
              <a:rPr lang="en-GB" sz="2400" dirty="0" smtClean="0">
                <a:latin typeface="Arial" panose="020B0604020202020204" pitchFamily="34" charset="0"/>
                <a:cs typeface="Arial" panose="020B0604020202020204" pitchFamily="34" charset="0"/>
              </a:rPr>
              <a:t>medieval castle</a:t>
            </a:r>
            <a:r>
              <a:rPr lang="en-GB" sz="2400" dirty="0">
                <a:latin typeface="Arial" panose="020B0604020202020204" pitchFamily="34" charset="0"/>
                <a:cs typeface="Arial" panose="020B0604020202020204" pitchFamily="34" charset="0"/>
              </a:rPr>
              <a:t>, which is also one of our best </a:t>
            </a:r>
            <a:r>
              <a:rPr lang="en-GB" sz="2400" dirty="0" smtClean="0">
                <a:latin typeface="Arial" panose="020B0604020202020204" pitchFamily="34" charset="0"/>
                <a:cs typeface="Arial" panose="020B0604020202020204" pitchFamily="34" charset="0"/>
              </a:rPr>
              <a:t>attractions.</a:t>
            </a:r>
            <a:endParaRPr lang="en-GB"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B27BCC6-5A79-4BBB-BFDD-4697BF9C4273}"/>
              </a:ext>
            </a:extLst>
          </p:cNvPr>
          <p:cNvSpPr txBox="1">
            <a:spLocks/>
          </p:cNvSpPr>
          <p:nvPr/>
        </p:nvSpPr>
        <p:spPr>
          <a:xfrm>
            <a:off x="2699791" y="548680"/>
            <a:ext cx="4320480" cy="648072"/>
          </a:xfrm>
          <a:prstGeom prst="rect">
            <a:avLst/>
          </a:prstGeom>
        </p:spPr>
        <p:txBody>
          <a:bodyPr>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b="1" dirty="0">
                <a:solidFill>
                  <a:srgbClr val="0070C0"/>
                </a:solidFill>
                <a:latin typeface="Arial Rounded MT Bold" panose="020F0704030504030204" pitchFamily="34" charset="0"/>
              </a:rPr>
              <a:t>Paphos </a:t>
            </a:r>
            <a:r>
              <a:rPr lang="en-GB" sz="2800" b="1" dirty="0">
                <a:solidFill>
                  <a:srgbClr val="0070C0"/>
                </a:solidFill>
                <a:latin typeface="Arial Rounded MT Bold" panose="020F0704030504030204" pitchFamily="34" charset="0"/>
              </a:rPr>
              <a:t>harbour</a:t>
            </a:r>
          </a:p>
        </p:txBody>
      </p:sp>
      <p:pic>
        <p:nvPicPr>
          <p:cNvPr id="2050" name="Picture 2" descr="Image result for paphos harbou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36621">
            <a:off x="-121773" y="3876163"/>
            <a:ext cx="3473601" cy="19539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mage result for paphos castle">
            <a:extLst>
              <a:ext uri="{FF2B5EF4-FFF2-40B4-BE49-F238E27FC236}">
                <a16:creationId xmlns="" xmlns:a16="http://schemas.microsoft.com/office/drawing/2014/main" id="{8A183594-B8B8-4CB2-AB23-78FF5EFC5A3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979130">
            <a:off x="5861860" y="4274642"/>
            <a:ext cx="3098620" cy="2323965"/>
          </a:xfrm>
          <a:prstGeom prst="rect">
            <a:avLst/>
          </a:prstGeom>
          <a:noFill/>
          <a:extLst>
            <a:ext uri="{909E8E84-426E-40DD-AFC4-6F175D3DCCD1}">
              <a14:hiddenFill xmlns:a14="http://schemas.microsoft.com/office/drawing/2010/main" xmlns="">
                <a:solidFill>
                  <a:srgbClr val="FFFFFF"/>
                </a:solidFill>
              </a14:hiddenFill>
            </a:ext>
          </a:extLst>
        </p:spPr>
      </p:pic>
      <p:sp>
        <p:nvSpPr>
          <p:cNvPr id="6146" name="AutoShape 2" descr="Image result for paphos castle op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6148" name="AutoShape 4" descr="Image result for paphos castle op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6150" name="AutoShape 6" descr="Image result for paphos castle op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9" name="Picture 8" descr="pafos-festival.jpg"/>
          <p:cNvPicPr>
            <a:picLocks noChangeAspect="1"/>
          </p:cNvPicPr>
          <p:nvPr/>
        </p:nvPicPr>
        <p:blipFill>
          <a:blip r:embed="rId5" cstate="print"/>
          <a:stretch>
            <a:fillRect/>
          </a:stretch>
        </p:blipFill>
        <p:spPr>
          <a:xfrm>
            <a:off x="2339752" y="5229200"/>
            <a:ext cx="3744416" cy="1628800"/>
          </a:xfrm>
          <a:prstGeom prst="rect">
            <a:avLst/>
          </a:prstGeom>
        </p:spPr>
      </p:pic>
    </p:spTree>
    <p:extLst>
      <p:ext uri="{BB962C8B-B14F-4D97-AF65-F5344CB8AC3E}">
        <p14:creationId xmlns:p14="http://schemas.microsoft.com/office/powerpoint/2010/main" xmlns="" val="3664253527"/>
      </p:ext>
    </p:extLst>
  </p:cSld>
  <p:clrMapOvr>
    <a:masterClrMapping/>
  </p:clrMapOvr>
  <mc:AlternateContent xmlns:mc="http://schemas.openxmlformats.org/markup-compatibility/2006">
    <mc:Choice xmlns:p14="http://schemas.microsoft.com/office/powerpoint/2010/main" xmlns="" Requires="p14">
      <p:transition p14:dur="200">
        <p14:doors dir="ver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par>
                          <p:cTn id="17" fill="hold">
                            <p:stCondLst>
                              <p:cond delay="4500"/>
                            </p:stCondLst>
                            <p:childTnLst>
                              <p:par>
                                <p:cTn id="18" presetID="6" presetClass="entr" presetSubtype="16"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049106" cy="658586"/>
          </a:xfrm>
        </p:spPr>
        <p:txBody>
          <a:bodyPr/>
          <a:lstStyle/>
          <a:p>
            <a:pPr algn="ctr"/>
            <a:r>
              <a:rPr lang="en-US" sz="2800" b="1" dirty="0">
                <a:solidFill>
                  <a:srgbClr val="0070C0"/>
                </a:solidFill>
                <a:latin typeface="Arial Rounded MT Bold" panose="020F0704030504030204" pitchFamily="34" charset="0"/>
              </a:rPr>
              <a:t>Our</a:t>
            </a:r>
            <a:r>
              <a:rPr lang="en-US" dirty="0"/>
              <a:t> </a:t>
            </a:r>
            <a:r>
              <a:rPr lang="en-US" sz="2800" b="1" dirty="0">
                <a:solidFill>
                  <a:srgbClr val="0070C0"/>
                </a:solidFill>
                <a:latin typeface="Arial Rounded MT Bold" panose="020F0704030504030204" pitchFamily="34" charset="0"/>
              </a:rPr>
              <a:t>Traditional</a:t>
            </a:r>
            <a:r>
              <a:rPr lang="en-US" dirty="0"/>
              <a:t> </a:t>
            </a:r>
            <a:r>
              <a:rPr lang="en-US" sz="2800" b="1" dirty="0">
                <a:solidFill>
                  <a:srgbClr val="0070C0"/>
                </a:solidFill>
                <a:latin typeface="Arial Rounded MT Bold" panose="020F0704030504030204" pitchFamily="34" charset="0"/>
              </a:rPr>
              <a:t>foods &amp; drinks</a:t>
            </a:r>
          </a:p>
        </p:txBody>
      </p:sp>
      <p:sp>
        <p:nvSpPr>
          <p:cNvPr id="9" name="Content Placeholder 2"/>
          <p:cNvSpPr txBox="1">
            <a:spLocks/>
          </p:cNvSpPr>
          <p:nvPr/>
        </p:nvSpPr>
        <p:spPr>
          <a:xfrm>
            <a:off x="215089" y="1262544"/>
            <a:ext cx="4121996" cy="4326695"/>
          </a:xfrm>
          <a:prstGeom prst="rect">
            <a:avLst/>
          </a:prstGeom>
        </p:spPr>
        <p:txBody>
          <a:bodyPr vert="horz" lIns="91440" tIns="45720" rIns="91440" bIns="45720" rtlCol="0" anchor="t">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600"/>
              </a:spcBef>
              <a:buNone/>
            </a:pPr>
            <a:r>
              <a:rPr lang="en-US" sz="2200" b="1" i="1" u="sng" dirty="0" smtClean="0"/>
              <a:t>DRINKS</a:t>
            </a:r>
            <a:r>
              <a:rPr lang="en-US" b="1" i="1" u="sng" dirty="0" smtClean="0"/>
              <a:t>:</a:t>
            </a:r>
          </a:p>
          <a:p>
            <a:pPr>
              <a:spcBef>
                <a:spcPts val="600"/>
              </a:spcBef>
            </a:pPr>
            <a:r>
              <a:rPr lang="en-US" sz="2200" dirty="0" smtClean="0"/>
              <a:t>Zivania</a:t>
            </a:r>
            <a:endParaRPr lang="en-US" sz="2200" dirty="0"/>
          </a:p>
          <a:p>
            <a:pPr>
              <a:spcBef>
                <a:spcPts val="600"/>
              </a:spcBef>
            </a:pPr>
            <a:r>
              <a:rPr lang="en-US" sz="2200" dirty="0"/>
              <a:t>Brandy </a:t>
            </a:r>
          </a:p>
          <a:p>
            <a:pPr>
              <a:spcBef>
                <a:spcPts val="600"/>
              </a:spcBef>
            </a:pPr>
            <a:r>
              <a:rPr lang="en-ZA" sz="2200" dirty="0"/>
              <a:t>Commandaria</a:t>
            </a:r>
            <a:endParaRPr lang="en-US" sz="2200" dirty="0"/>
          </a:p>
          <a:p>
            <a:endParaRPr lang="en-US" sz="2200" dirty="0"/>
          </a:p>
        </p:txBody>
      </p:sp>
      <p:sp>
        <p:nvSpPr>
          <p:cNvPr id="4" name="Rectangle 3"/>
          <p:cNvSpPr/>
          <p:nvPr/>
        </p:nvSpPr>
        <p:spPr>
          <a:xfrm>
            <a:off x="251520" y="3429000"/>
            <a:ext cx="3816424" cy="1785104"/>
          </a:xfrm>
          <a:prstGeom prst="rect">
            <a:avLst/>
          </a:prstGeom>
        </p:spPr>
        <p:txBody>
          <a:bodyPr wrap="square">
            <a:spAutoFit/>
          </a:bodyPr>
          <a:lstStyle/>
          <a:p>
            <a:pPr>
              <a:buNone/>
            </a:pPr>
            <a:r>
              <a:rPr lang="en-ZA" sz="2200" b="1" i="1" u="sng" dirty="0" smtClean="0"/>
              <a:t>SNACKS:</a:t>
            </a:r>
            <a:endParaRPr lang="en-ZA" sz="2200" b="1" i="1" u="sng" dirty="0"/>
          </a:p>
          <a:p>
            <a:pPr marL="285750" indent="-285750">
              <a:buClr>
                <a:srgbClr val="FF0000"/>
              </a:buClr>
              <a:buFont typeface="Arial" panose="020B0604020202020204" pitchFamily="34" charset="0"/>
              <a:buChar char="•"/>
            </a:pPr>
            <a:r>
              <a:rPr lang="en-ZA" sz="2200" dirty="0"/>
              <a:t>Maxalepi</a:t>
            </a:r>
          </a:p>
          <a:p>
            <a:pPr marL="285750" indent="-285750">
              <a:buClr>
                <a:srgbClr val="FF0000"/>
              </a:buClr>
              <a:buFont typeface="Arial" panose="020B0604020202020204" pitchFamily="34" charset="0"/>
              <a:buChar char="•"/>
            </a:pPr>
            <a:r>
              <a:rPr lang="en-ZA" sz="2200" dirty="0" smtClean="0"/>
              <a:t>Shoushoukos</a:t>
            </a:r>
          </a:p>
          <a:p>
            <a:pPr marL="285750" indent="-285750">
              <a:buClr>
                <a:srgbClr val="FF0000"/>
              </a:buClr>
              <a:buFont typeface="Arial" panose="020B0604020202020204" pitchFamily="34" charset="0"/>
              <a:buChar char="•"/>
            </a:pPr>
            <a:r>
              <a:rPr lang="en-ZA" sz="2200" dirty="0" smtClean="0"/>
              <a:t>Rizogalo</a:t>
            </a:r>
          </a:p>
          <a:p>
            <a:pPr marL="285750" indent="-285750">
              <a:buClr>
                <a:srgbClr val="FF0000"/>
              </a:buClr>
              <a:buFont typeface="Arial" panose="020B0604020202020204" pitchFamily="34" charset="0"/>
              <a:buChar char="•"/>
            </a:pPr>
            <a:endParaRPr lang="en-ZA" sz="2200" b="1" dirty="0"/>
          </a:p>
        </p:txBody>
      </p:sp>
      <p:pic>
        <p:nvPicPr>
          <p:cNvPr id="8" name="Picture 7" descr="maxalepi-848x410.jpg"/>
          <p:cNvPicPr>
            <a:picLocks noChangeAspect="1"/>
          </p:cNvPicPr>
          <p:nvPr/>
        </p:nvPicPr>
        <p:blipFill>
          <a:blip r:embed="rId2" cstate="print"/>
          <a:stretch>
            <a:fillRect/>
          </a:stretch>
        </p:blipFill>
        <p:spPr>
          <a:xfrm>
            <a:off x="1691680" y="4844693"/>
            <a:ext cx="3109761" cy="2013307"/>
          </a:xfrm>
          <a:prstGeom prst="rect">
            <a:avLst/>
          </a:prstGeom>
        </p:spPr>
      </p:pic>
      <p:pic>
        <p:nvPicPr>
          <p:cNvPr id="10" name="Picture 16" descr="Image result for fresh sousoukos"/>
          <p:cNvPicPr>
            <a:picLocks noChangeAspect="1" noChangeArrowheads="1"/>
          </p:cNvPicPr>
          <p:nvPr/>
        </p:nvPicPr>
        <p:blipFill>
          <a:blip r:embed="rId3" cstate="print"/>
          <a:srcRect/>
          <a:stretch>
            <a:fillRect/>
          </a:stretch>
        </p:blipFill>
        <p:spPr bwMode="auto">
          <a:xfrm rot="21338505">
            <a:off x="6076549" y="4769220"/>
            <a:ext cx="2996634" cy="1977779"/>
          </a:xfrm>
          <a:prstGeom prst="rect">
            <a:avLst/>
          </a:prstGeom>
          <a:noFill/>
        </p:spPr>
      </p:pic>
      <p:pic>
        <p:nvPicPr>
          <p:cNvPr id="1030" name="Picture 6" descr="Image result for zivania cyprus traditional way">
            <a:extLst>
              <a:ext uri="{FF2B5EF4-FFF2-40B4-BE49-F238E27FC236}">
                <a16:creationId xmlns="" xmlns:a16="http://schemas.microsoft.com/office/drawing/2014/main" id="{64AAC38F-2597-4E5F-9805-91D8DF98F4D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467"/>
          <a:stretch/>
        </p:blipFill>
        <p:spPr bwMode="auto">
          <a:xfrm>
            <a:off x="1619672" y="1196752"/>
            <a:ext cx="2456661"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Image result for rizogalo"/>
          <p:cNvPicPr>
            <a:picLocks noChangeAspect="1" noChangeArrowheads="1"/>
          </p:cNvPicPr>
          <p:nvPr/>
        </p:nvPicPr>
        <p:blipFill>
          <a:blip r:embed="rId5" cstate="print"/>
          <a:srcRect/>
          <a:stretch>
            <a:fillRect/>
          </a:stretch>
        </p:blipFill>
        <p:spPr bwMode="auto">
          <a:xfrm rot="21095712">
            <a:off x="6039241" y="1257036"/>
            <a:ext cx="2958485" cy="2218864"/>
          </a:xfrm>
          <a:prstGeom prst="rect">
            <a:avLst/>
          </a:prstGeom>
          <a:noFill/>
        </p:spPr>
      </p:pic>
      <p:pic>
        <p:nvPicPr>
          <p:cNvPr id="5124" name="Picture 4" descr="Image result for commandaria"/>
          <p:cNvPicPr>
            <a:picLocks noChangeAspect="1" noChangeArrowheads="1"/>
          </p:cNvPicPr>
          <p:nvPr/>
        </p:nvPicPr>
        <p:blipFill>
          <a:blip r:embed="rId6" cstate="print"/>
          <a:srcRect/>
          <a:stretch>
            <a:fillRect/>
          </a:stretch>
        </p:blipFill>
        <p:spPr bwMode="auto">
          <a:xfrm rot="20720995">
            <a:off x="3745917" y="2314886"/>
            <a:ext cx="2305194" cy="2305194"/>
          </a:xfrm>
          <a:prstGeom prst="rect">
            <a:avLst/>
          </a:prstGeom>
          <a:noFill/>
        </p:spPr>
      </p:pic>
    </p:spTree>
    <p:extLst>
      <p:ext uri="{BB962C8B-B14F-4D97-AF65-F5344CB8AC3E}">
        <p14:creationId xmlns:p14="http://schemas.microsoft.com/office/powerpoint/2010/main" xmlns="" val="3521026442"/>
      </p:ext>
    </p:extLst>
  </p:cSld>
  <p:clrMapOvr>
    <a:masterClrMapping/>
  </p:clrMapOvr>
  <mc:AlternateContent xmlns:mc="http://schemas.openxmlformats.org/markup-compatibility/2006">
    <mc:Choice xmlns:p14="http://schemas.microsoft.com/office/powerpoint/2010/main" xmlns="" Requires="p14">
      <p:transition p14:dur="250">
        <p:dissolve/>
      </p:transition>
    </mc:Choice>
    <mc:Fallback>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plus(in)">
                                      <p:cBhvr>
                                        <p:cTn id="19" dur="2000"/>
                                        <p:tgtEl>
                                          <p:spTgt spid="1030"/>
                                        </p:tgtEl>
                                      </p:cBhvr>
                                    </p:animEffect>
                                  </p:childTnLst>
                                </p:cTn>
                              </p:par>
                            </p:childTnLst>
                          </p:cTn>
                        </p:par>
                        <p:par>
                          <p:cTn id="20" fill="hold">
                            <p:stCondLst>
                              <p:cond delay="5000"/>
                            </p:stCondLst>
                            <p:childTnLst>
                              <p:par>
                                <p:cTn id="21" presetID="24" presetClass="entr" presetSubtype="0"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 to="" calcmode="lin" valueType="num">
                                      <p:cBhvr>
                                        <p:cTn id="23" dur="1" fill="hold"/>
                                        <p:tgtEl>
                                          <p:spTgt spid="5122"/>
                                        </p:tgtEl>
                                        <p:attrNameLst>
                                          <p:attrName/>
                                        </p:attrNameLst>
                                      </p:cBhvr>
                                    </p:anim>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2000"/>
                                        <p:tgtEl>
                                          <p:spTgt spid="5124"/>
                                        </p:tgtEl>
                                      </p:cBhvr>
                                    </p:animEffect>
                                  </p:childTnLst>
                                </p:cTn>
                              </p:par>
                            </p:childTnLst>
                          </p:cTn>
                        </p:par>
                        <p:par>
                          <p:cTn id="28" fill="hold">
                            <p:stCondLst>
                              <p:cond delay="7000"/>
                            </p:stCondLst>
                            <p:childTnLst>
                              <p:par>
                                <p:cTn id="29" presetID="16" presetClass="entr" presetSubtype="2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Horizontal)">
                                      <p:cBhvr>
                                        <p:cTn id="31" dur="500"/>
                                        <p:tgtEl>
                                          <p:spTgt spid="10"/>
                                        </p:tgtEl>
                                      </p:cBhvr>
                                    </p:animEffect>
                                  </p:childTnLst>
                                </p:cTn>
                              </p:par>
                            </p:childTnLst>
                          </p:cTn>
                        </p:par>
                        <p:par>
                          <p:cTn id="32" fill="hold">
                            <p:stCondLst>
                              <p:cond delay="7500"/>
                            </p:stCondLst>
                            <p:childTnLst>
                              <p:par>
                                <p:cTn id="33" presetID="7"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0" fill="hold"/>
                                        <p:tgtEl>
                                          <p:spTgt spid="8"/>
                                        </p:tgtEl>
                                        <p:attrNameLst>
                                          <p:attrName>ppt_x</p:attrName>
                                        </p:attrNameLst>
                                      </p:cBhvr>
                                      <p:tavLst>
                                        <p:tav tm="0">
                                          <p:val>
                                            <p:strVal val="#ppt_x"/>
                                          </p:val>
                                        </p:tav>
                                        <p:tav tm="100000">
                                          <p:val>
                                            <p:strVal val="#ppt_x"/>
                                          </p:val>
                                        </p:tav>
                                      </p:tavLst>
                                    </p:anim>
                                    <p:anim calcmode="lin" valueType="num">
                                      <p:cBhvr additive="base">
                                        <p:cTn id="3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5616" y="404664"/>
            <a:ext cx="7049106" cy="658586"/>
          </a:xfrm>
        </p:spPr>
        <p:txBody>
          <a:bodyPr/>
          <a:lstStyle/>
          <a:p>
            <a:pPr algn="ctr"/>
            <a:r>
              <a:rPr lang="en-US" sz="2800" b="1" dirty="0">
                <a:solidFill>
                  <a:srgbClr val="0070C0"/>
                </a:solidFill>
                <a:latin typeface="Arial Rounded MT Bold" panose="020F0704030504030204" pitchFamily="34" charset="0"/>
              </a:rPr>
              <a:t>Our</a:t>
            </a:r>
            <a:r>
              <a:rPr lang="en-US" dirty="0"/>
              <a:t> </a:t>
            </a:r>
            <a:r>
              <a:rPr lang="en-US" sz="2800" b="1" dirty="0">
                <a:solidFill>
                  <a:srgbClr val="0070C0"/>
                </a:solidFill>
                <a:latin typeface="Arial Rounded MT Bold" panose="020F0704030504030204" pitchFamily="34" charset="0"/>
              </a:rPr>
              <a:t>Traditional</a:t>
            </a:r>
            <a:r>
              <a:rPr lang="en-US" dirty="0"/>
              <a:t> </a:t>
            </a:r>
            <a:r>
              <a:rPr lang="en-US" sz="2800" b="1" dirty="0">
                <a:solidFill>
                  <a:srgbClr val="0070C0"/>
                </a:solidFill>
                <a:latin typeface="Arial Rounded MT Bold" panose="020F0704030504030204" pitchFamily="34" charset="0"/>
              </a:rPr>
              <a:t>foods &amp; drinks</a:t>
            </a:r>
          </a:p>
        </p:txBody>
      </p:sp>
      <p:sp>
        <p:nvSpPr>
          <p:cNvPr id="5" name="Content Placeholder 2"/>
          <p:cNvSpPr>
            <a:spLocks noGrp="1"/>
          </p:cNvSpPr>
          <p:nvPr>
            <p:ph idx="1"/>
          </p:nvPr>
        </p:nvSpPr>
        <p:spPr>
          <a:xfrm>
            <a:off x="395536" y="1340768"/>
            <a:ext cx="4121996" cy="3960440"/>
          </a:xfrm>
        </p:spPr>
        <p:txBody>
          <a:bodyPr>
            <a:noAutofit/>
          </a:bodyPr>
          <a:lstStyle/>
          <a:p>
            <a:pPr marL="0" indent="0">
              <a:buNone/>
            </a:pPr>
            <a:r>
              <a:rPr lang="en-US" sz="2200" b="1" i="1" u="sng" dirty="0" smtClean="0"/>
              <a:t>FOOD:</a:t>
            </a:r>
            <a:endParaRPr lang="en-US" sz="2200" b="1" i="1" u="sng" dirty="0"/>
          </a:p>
          <a:p>
            <a:r>
              <a:rPr lang="en-US" sz="2200" dirty="0"/>
              <a:t>Souvla </a:t>
            </a:r>
          </a:p>
          <a:p>
            <a:r>
              <a:rPr lang="en-US" sz="2200" dirty="0"/>
              <a:t>Souvlakia </a:t>
            </a:r>
          </a:p>
          <a:p>
            <a:r>
              <a:rPr lang="en-US" sz="2200" dirty="0"/>
              <a:t>Sheftialies </a:t>
            </a:r>
          </a:p>
          <a:p>
            <a:r>
              <a:rPr lang="en-US" sz="2200" dirty="0"/>
              <a:t>Makaronia tou fournou </a:t>
            </a:r>
            <a:endParaRPr lang="en-US" sz="2200" dirty="0" smtClean="0"/>
          </a:p>
          <a:p>
            <a:r>
              <a:rPr lang="en-US" sz="2200" dirty="0" smtClean="0"/>
              <a:t>Haloumi</a:t>
            </a:r>
          </a:p>
          <a:p>
            <a:r>
              <a:rPr lang="en-US" sz="2200" dirty="0" smtClean="0"/>
              <a:t>Koupepia </a:t>
            </a:r>
            <a:endParaRPr lang="en-US" sz="2200" dirty="0"/>
          </a:p>
        </p:txBody>
      </p:sp>
      <p:pic>
        <p:nvPicPr>
          <p:cNvPr id="6" name="Picture 4" descr="Image result for traditional souvla cypr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850373">
            <a:off x="2720207" y="1325605"/>
            <a:ext cx="2721672" cy="1818078"/>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AutoShape 2" descr="Image result for grilled hallou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30724" name="AutoShape 4" descr="Image result for grilled hallou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9" name="Picture 8" descr="grilled-halloumi-1.jpg"/>
          <p:cNvPicPr>
            <a:picLocks noChangeAspect="1"/>
          </p:cNvPicPr>
          <p:nvPr/>
        </p:nvPicPr>
        <p:blipFill>
          <a:blip r:embed="rId3" cstate="print"/>
          <a:stretch>
            <a:fillRect/>
          </a:stretch>
        </p:blipFill>
        <p:spPr>
          <a:xfrm rot="21128373">
            <a:off x="5589204" y="1347423"/>
            <a:ext cx="3414032" cy="2293092"/>
          </a:xfrm>
          <a:prstGeom prst="rect">
            <a:avLst/>
          </a:prstGeom>
        </p:spPr>
      </p:pic>
      <p:pic>
        <p:nvPicPr>
          <p:cNvPr id="10" name="Picture 9" descr="koupepia-food.jpg"/>
          <p:cNvPicPr>
            <a:picLocks noChangeAspect="1"/>
          </p:cNvPicPr>
          <p:nvPr/>
        </p:nvPicPr>
        <p:blipFill>
          <a:blip r:embed="rId4" cstate="print"/>
          <a:stretch>
            <a:fillRect/>
          </a:stretch>
        </p:blipFill>
        <p:spPr>
          <a:xfrm rot="20595754">
            <a:off x="4964081" y="4149933"/>
            <a:ext cx="3888432" cy="2596338"/>
          </a:xfrm>
          <a:prstGeom prst="rect">
            <a:avLst/>
          </a:prstGeom>
        </p:spPr>
      </p:pic>
      <p:pic>
        <p:nvPicPr>
          <p:cNvPr id="30726" name="Picture 6" descr="Image result for makaronia tou fournou"/>
          <p:cNvPicPr>
            <a:picLocks noChangeAspect="1" noChangeArrowheads="1"/>
          </p:cNvPicPr>
          <p:nvPr/>
        </p:nvPicPr>
        <p:blipFill>
          <a:blip r:embed="rId5" cstate="print"/>
          <a:srcRect/>
          <a:stretch>
            <a:fillRect/>
          </a:stretch>
        </p:blipFill>
        <p:spPr bwMode="auto">
          <a:xfrm rot="721749">
            <a:off x="1834876" y="4657739"/>
            <a:ext cx="3059832" cy="238759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7"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 presetClass="entr" presetSubtype="10" fill="hold" grpId="1"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heckerboard(across)">
                                      <p:cBhvr>
                                        <p:cTn id="16" dur="500"/>
                                        <p:tgtEl>
                                          <p:spTgt spid="5">
                                            <p:txEl>
                                              <p:pRg st="1" end="1"/>
                                            </p:txEl>
                                          </p:spTgt>
                                        </p:tgtEl>
                                      </p:cBhvr>
                                    </p:animEffect>
                                  </p:childTnLst>
                                </p:cTn>
                              </p:par>
                            </p:childTnLst>
                          </p:cTn>
                        </p:par>
                        <p:par>
                          <p:cTn id="17" fill="hold">
                            <p:stCondLst>
                              <p:cond delay="1000"/>
                            </p:stCondLst>
                            <p:childTnLst>
                              <p:par>
                                <p:cTn id="18" presetID="5" presetClass="entr" presetSubtype="10" fill="hold" grpId="1"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heckerboard(across)">
                                      <p:cBhvr>
                                        <p:cTn id="20" dur="500"/>
                                        <p:tgtEl>
                                          <p:spTgt spid="5">
                                            <p:txEl>
                                              <p:pRg st="2" end="2"/>
                                            </p:txEl>
                                          </p:spTgt>
                                        </p:tgtEl>
                                      </p:cBhvr>
                                    </p:animEffect>
                                  </p:childTnLst>
                                </p:cTn>
                              </p:par>
                            </p:childTnLst>
                          </p:cTn>
                        </p:par>
                        <p:par>
                          <p:cTn id="21" fill="hold">
                            <p:stCondLst>
                              <p:cond delay="1500"/>
                            </p:stCondLst>
                            <p:childTnLst>
                              <p:par>
                                <p:cTn id="22" presetID="5" presetClass="entr" presetSubtype="10" fill="hold" grpId="1"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checkerboard(across)">
                                      <p:cBhvr>
                                        <p:cTn id="24" dur="500"/>
                                        <p:tgtEl>
                                          <p:spTgt spid="5">
                                            <p:txEl>
                                              <p:pRg st="3" end="3"/>
                                            </p:txEl>
                                          </p:spTgt>
                                        </p:tgtEl>
                                      </p:cBhvr>
                                    </p:animEffect>
                                  </p:childTnLst>
                                </p:cTn>
                              </p:par>
                            </p:childTnLst>
                          </p:cTn>
                        </p:par>
                        <p:par>
                          <p:cTn id="25" fill="hold">
                            <p:stCondLst>
                              <p:cond delay="2000"/>
                            </p:stCondLst>
                            <p:childTnLst>
                              <p:par>
                                <p:cTn id="26" presetID="5" presetClass="entr" presetSubtype="10" fill="hold" grpId="1"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heckerboard(across)">
                                      <p:cBhvr>
                                        <p:cTn id="28" dur="500"/>
                                        <p:tgtEl>
                                          <p:spTgt spid="5">
                                            <p:txEl>
                                              <p:pRg st="4" end="4"/>
                                            </p:txEl>
                                          </p:spTgt>
                                        </p:tgtEl>
                                      </p:cBhvr>
                                    </p:animEffect>
                                  </p:childTnLst>
                                </p:cTn>
                              </p:par>
                            </p:childTnLst>
                          </p:cTn>
                        </p:par>
                        <p:par>
                          <p:cTn id="29" fill="hold">
                            <p:stCondLst>
                              <p:cond delay="2500"/>
                            </p:stCondLst>
                            <p:childTnLst>
                              <p:par>
                                <p:cTn id="30" presetID="5" presetClass="entr" presetSubtype="10" fill="hold" grpId="1"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par>
                          <p:cTn id="33" fill="hold">
                            <p:stCondLst>
                              <p:cond delay="3000"/>
                            </p:stCondLst>
                            <p:childTnLst>
                              <p:par>
                                <p:cTn id="34" presetID="5" presetClass="entr" presetSubtype="10" fill="hold" grpId="1"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checkerboard(across)">
                                      <p:cBhvr>
                                        <p:cTn id="36" dur="500"/>
                                        <p:tgtEl>
                                          <p:spTgt spid="5">
                                            <p:txEl>
                                              <p:pRg st="6" end="6"/>
                                            </p:txEl>
                                          </p:spTgt>
                                        </p:tgtEl>
                                      </p:cBhvr>
                                    </p:animEffect>
                                  </p:childTnLst>
                                </p:cTn>
                              </p:par>
                            </p:childTnLst>
                          </p:cTn>
                        </p:par>
                        <p:par>
                          <p:cTn id="37" fill="hold">
                            <p:stCondLst>
                              <p:cond delay="3500"/>
                            </p:stCondLst>
                            <p:childTnLst>
                              <p:par>
                                <p:cTn id="38" presetID="5"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childTnLst>
                          </p:cTn>
                        </p:par>
                        <p:par>
                          <p:cTn id="41" fill="hold">
                            <p:stCondLst>
                              <p:cond delay="4000"/>
                            </p:stCondLst>
                            <p:childTnLst>
                              <p:par>
                                <p:cTn id="42" presetID="21"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2000"/>
                                        <p:tgtEl>
                                          <p:spTgt spid="9"/>
                                        </p:tgtEl>
                                      </p:cBhvr>
                                    </p:animEffect>
                                  </p:childTnLst>
                                </p:cTn>
                              </p:par>
                            </p:childTnLst>
                          </p:cTn>
                        </p:par>
                        <p:par>
                          <p:cTn id="45" fill="hold">
                            <p:stCondLst>
                              <p:cond delay="6000"/>
                            </p:stCondLst>
                            <p:childTnLst>
                              <p:par>
                                <p:cTn id="46" presetID="24" presetClass="entr" presetSubtype="0" fill="hold" nodeType="afterEffect">
                                  <p:stCondLst>
                                    <p:cond delay="0"/>
                                  </p:stCondLst>
                                  <p:childTnLst>
                                    <p:set>
                                      <p:cBhvr>
                                        <p:cTn id="47" dur="1" fill="hold">
                                          <p:stCondLst>
                                            <p:cond delay="0"/>
                                          </p:stCondLst>
                                        </p:cTn>
                                        <p:tgtEl>
                                          <p:spTgt spid="30726"/>
                                        </p:tgtEl>
                                        <p:attrNameLst>
                                          <p:attrName>style.visibility</p:attrName>
                                        </p:attrNameLst>
                                      </p:cBhvr>
                                      <p:to>
                                        <p:strVal val="visible"/>
                                      </p:to>
                                    </p:set>
                                    <p:anim to="" calcmode="lin" valueType="num">
                                      <p:cBhvr>
                                        <p:cTn id="48" dur="1" fill="hold"/>
                                        <p:tgtEl>
                                          <p:spTgt spid="30726"/>
                                        </p:tgtEl>
                                        <p:attrNameLst>
                                          <p:attrName/>
                                        </p:attrNameLst>
                                      </p:cBhvr>
                                    </p:anim>
                                  </p:childTnLst>
                                </p:cTn>
                              </p:par>
                            </p:childTnLst>
                          </p:cTn>
                        </p:par>
                        <p:par>
                          <p:cTn id="49" fill="hold">
                            <p:stCondLst>
                              <p:cond delay="6000"/>
                            </p:stCondLst>
                            <p:childTnLst>
                              <p:par>
                                <p:cTn id="50" presetID="18" presetClass="entr" presetSubtype="12"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down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5"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8C48B4-117C-45D5-B63D-3CF0D0B9FFBE}"/>
              </a:ext>
            </a:extLst>
          </p:cNvPr>
          <p:cNvSpPr>
            <a:spLocks noGrp="1"/>
          </p:cNvSpPr>
          <p:nvPr>
            <p:ph type="title"/>
          </p:nvPr>
        </p:nvSpPr>
        <p:spPr>
          <a:xfrm>
            <a:off x="1394848" y="188640"/>
            <a:ext cx="6571343" cy="1049235"/>
          </a:xfrm>
        </p:spPr>
        <p:txBody>
          <a:bodyPr/>
          <a:lstStyle/>
          <a:p>
            <a:pPr algn="ctr"/>
            <a:r>
              <a:rPr lang="en-US" sz="2800" b="1" dirty="0">
                <a:solidFill>
                  <a:srgbClr val="0070C0"/>
                </a:solidFill>
                <a:latin typeface="Arial Rounded MT Bold" panose="020F0704030504030204" pitchFamily="34" charset="0"/>
              </a:rPr>
              <a:t>OUR SCHOOL: Saint</a:t>
            </a:r>
            <a:r>
              <a:rPr lang="en-US" dirty="0"/>
              <a:t> </a:t>
            </a:r>
            <a:r>
              <a:rPr lang="en-US" sz="2800" b="1" dirty="0">
                <a:solidFill>
                  <a:srgbClr val="0070C0"/>
                </a:solidFill>
                <a:latin typeface="Arial Rounded MT Bold" panose="020F0704030504030204" pitchFamily="34" charset="0"/>
              </a:rPr>
              <a:t>pavlos</a:t>
            </a:r>
            <a:r>
              <a:rPr lang="en-US" dirty="0"/>
              <a:t> </a:t>
            </a:r>
            <a:r>
              <a:rPr lang="en-US" sz="2800" b="1" dirty="0">
                <a:solidFill>
                  <a:srgbClr val="0070C0"/>
                </a:solidFill>
                <a:latin typeface="Arial Rounded MT Bold" panose="020F0704030504030204" pitchFamily="34" charset="0"/>
              </a:rPr>
              <a:t>middle</a:t>
            </a:r>
            <a:r>
              <a:rPr lang="en-US" dirty="0"/>
              <a:t> </a:t>
            </a:r>
            <a:r>
              <a:rPr lang="en-US" sz="2800" b="1" dirty="0">
                <a:solidFill>
                  <a:srgbClr val="0070C0"/>
                </a:solidFill>
                <a:latin typeface="Arial Rounded MT Bold" panose="020F0704030504030204" pitchFamily="34" charset="0"/>
              </a:rPr>
              <a:t>school</a:t>
            </a:r>
            <a:endParaRPr lang="en-GB" sz="2800" b="1" dirty="0">
              <a:solidFill>
                <a:srgbClr val="0070C0"/>
              </a:solidFill>
              <a:latin typeface="Arial Rounded MT Bold" panose="020F07040305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356992"/>
            <a:ext cx="4932040" cy="3129244"/>
          </a:xfrm>
          <a:prstGeom prst="rect">
            <a:avLst/>
          </a:prstGeom>
        </p:spPr>
      </p:pic>
      <p:sp>
        <p:nvSpPr>
          <p:cNvPr id="13" name="Rectangle 1"/>
          <p:cNvSpPr>
            <a:spLocks noChangeArrowheads="1"/>
          </p:cNvSpPr>
          <p:nvPr/>
        </p:nvSpPr>
        <p:spPr bwMode="auto">
          <a:xfrm>
            <a:off x="1781175" y="21828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44444"/>
                </a:solidFill>
                <a:effectLst/>
                <a:latin typeface="Arial" panose="020B0604020202020204" pitchFamily="34" charset="0"/>
              </a:rPr>
              <a:t>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44444"/>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p:cNvSpPr txBox="1"/>
          <p:nvPr/>
        </p:nvSpPr>
        <p:spPr>
          <a:xfrm>
            <a:off x="9756576" y="2190355"/>
            <a:ext cx="1611708" cy="1318195"/>
          </a:xfrm>
          <a:prstGeom prst="rect">
            <a:avLst/>
          </a:prstGeom>
          <a:noFill/>
        </p:spPr>
        <p:txBody>
          <a:bodyPr wrap="square" rtlCol="0">
            <a:spAutoFit/>
          </a:bodyPr>
          <a:lstStyle/>
          <a:p>
            <a:endParaRPr lang="en-US" dirty="0"/>
          </a:p>
        </p:txBody>
      </p:sp>
      <p:pic>
        <p:nvPicPr>
          <p:cNvPr id="9" name="Picture 2">
            <a:extLst>
              <a:ext uri="{FF2B5EF4-FFF2-40B4-BE49-F238E27FC236}">
                <a16:creationId xmlns="" xmlns:a16="http://schemas.microsoft.com/office/drawing/2014/main" id="{B8CF2A90-2BFD-438D-9F3A-704433A3D33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4652" y="3420585"/>
            <a:ext cx="5159348" cy="343741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 xmlns:a16="http://schemas.microsoft.com/office/drawing/2014/main" id="{E59675E6-C072-4512-B848-987AD73EA562}"/>
              </a:ext>
            </a:extLst>
          </p:cNvPr>
          <p:cNvSpPr txBox="1"/>
          <p:nvPr/>
        </p:nvSpPr>
        <p:spPr>
          <a:xfrm>
            <a:off x="5292080" y="1268760"/>
            <a:ext cx="3851921" cy="430887"/>
          </a:xfrm>
          <a:prstGeom prst="rect">
            <a:avLst/>
          </a:prstGeom>
          <a:noFill/>
        </p:spPr>
        <p:txBody>
          <a:bodyPr wrap="square" rtlCol="0">
            <a:spAutoFit/>
          </a:bodyPr>
          <a:lstStyle/>
          <a:p>
            <a:r>
              <a:rPr lang="en-US" sz="2200" dirty="0"/>
              <a:t>This is our school’s timetable:</a:t>
            </a:r>
          </a:p>
        </p:txBody>
      </p:sp>
      <p:graphicFrame>
        <p:nvGraphicFramePr>
          <p:cNvPr id="12" name="Table 11">
            <a:extLst>
              <a:ext uri="{FF2B5EF4-FFF2-40B4-BE49-F238E27FC236}">
                <a16:creationId xmlns="" xmlns:a16="http://schemas.microsoft.com/office/drawing/2014/main" id="{211EA942-8784-4639-95D5-C0A4471BBDB2}"/>
              </a:ext>
            </a:extLst>
          </p:cNvPr>
          <p:cNvGraphicFramePr>
            <a:graphicFrameLocks noGrp="1"/>
          </p:cNvGraphicFramePr>
          <p:nvPr>
            <p:extLst>
              <p:ext uri="{D42A27DB-BD31-4B8C-83A1-F6EECF244321}">
                <p14:modId xmlns:p14="http://schemas.microsoft.com/office/powerpoint/2010/main" xmlns="" val="1507312040"/>
              </p:ext>
            </p:extLst>
          </p:nvPr>
        </p:nvGraphicFramePr>
        <p:xfrm>
          <a:off x="7020272" y="1699647"/>
          <a:ext cx="1965325" cy="3126869"/>
        </p:xfrm>
        <a:graphic>
          <a:graphicData uri="http://schemas.openxmlformats.org/drawingml/2006/table">
            <a:tbl>
              <a:tblPr>
                <a:effectLst>
                  <a:outerShdw blurRad="50800" dist="50800" dir="5400000" algn="ctr" rotWithShape="0">
                    <a:srgbClr val="000000">
                      <a:alpha val="0"/>
                    </a:srgbClr>
                  </a:outerShdw>
                </a:effectLst>
              </a:tblPr>
              <a:tblGrid>
                <a:gridCol w="1965325">
                  <a:extLst>
                    <a:ext uri="{9D8B030D-6E8A-4147-A177-3AD203B41FA5}">
                      <a16:colId xmlns="" xmlns:a16="http://schemas.microsoft.com/office/drawing/2014/main" val="3479017110"/>
                    </a:ext>
                  </a:extLst>
                </a:gridCol>
              </a:tblGrid>
              <a:tr h="0">
                <a:tc>
                  <a:txBody>
                    <a:bodyPr/>
                    <a:lstStyle/>
                    <a:p>
                      <a:pPr algn="ctr" fontAlgn="ctr"/>
                      <a:r>
                        <a:rPr lang="en-US" b="0" dirty="0" smtClean="0">
                          <a:effectLst/>
                          <a:latin typeface="inherit"/>
                        </a:rPr>
                        <a:t>7:30 – 8:15</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501979045"/>
                  </a:ext>
                </a:extLst>
              </a:tr>
              <a:tr h="0">
                <a:tc>
                  <a:txBody>
                    <a:bodyPr/>
                    <a:lstStyle/>
                    <a:p>
                      <a:pPr algn="ctr" fontAlgn="ctr"/>
                      <a:r>
                        <a:rPr lang="en-US" b="0" dirty="0" smtClean="0">
                          <a:effectLst/>
                          <a:latin typeface="inherit"/>
                        </a:rPr>
                        <a:t>8:15 – 9:00</a:t>
                      </a: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2805793763"/>
                  </a:ext>
                </a:extLst>
              </a:tr>
              <a:tr h="0">
                <a:tc>
                  <a:txBody>
                    <a:bodyPr/>
                    <a:lstStyle/>
                    <a:p>
                      <a:pPr algn="ctr" fontAlgn="ctr"/>
                      <a:r>
                        <a:rPr lang="en-US" b="0" dirty="0" smtClean="0">
                          <a:effectLst/>
                          <a:latin typeface="inherit"/>
                        </a:rPr>
                        <a:t>15</a:t>
                      </a:r>
                      <a:r>
                        <a:rPr lang="el-GR" b="0" dirty="0" smtClean="0">
                          <a:effectLst/>
                          <a:latin typeface="inherit"/>
                        </a:rPr>
                        <a:t>΄ </a:t>
                      </a:r>
                      <a:r>
                        <a:rPr lang="en-US" b="0" dirty="0">
                          <a:effectLst/>
                          <a:latin typeface="inherit"/>
                        </a:rPr>
                        <a:t>brake</a:t>
                      </a:r>
                      <a:endParaRPr lang="el-GR"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594063237"/>
                  </a:ext>
                </a:extLst>
              </a:tr>
              <a:tr h="307469">
                <a:tc>
                  <a:txBody>
                    <a:bodyPr/>
                    <a:lstStyle/>
                    <a:p>
                      <a:pPr algn="ctr" fontAlgn="ctr"/>
                      <a:r>
                        <a:rPr lang="en-US" b="0" dirty="0" smtClean="0">
                          <a:effectLst/>
                          <a:latin typeface="inherit"/>
                        </a:rPr>
                        <a:t>9:15 – 10:00</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896009526"/>
                  </a:ext>
                </a:extLst>
              </a:tr>
              <a:tr h="0">
                <a:tc>
                  <a:txBody>
                    <a:bodyPr/>
                    <a:lstStyle/>
                    <a:p>
                      <a:pPr algn="ctr" fontAlgn="ctr"/>
                      <a:r>
                        <a:rPr lang="en-US" b="0" dirty="0" smtClean="0">
                          <a:effectLst/>
                          <a:latin typeface="inherit"/>
                        </a:rPr>
                        <a:t>10:00 – 10:45</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4050523035"/>
                  </a:ext>
                </a:extLst>
              </a:tr>
              <a:tr h="0">
                <a:tc>
                  <a:txBody>
                    <a:bodyPr/>
                    <a:lstStyle/>
                    <a:p>
                      <a:pPr algn="ctr" fontAlgn="ctr"/>
                      <a:r>
                        <a:rPr lang="en-US" b="0" dirty="0" smtClean="0">
                          <a:effectLst/>
                          <a:latin typeface="inherit"/>
                        </a:rPr>
                        <a:t>30</a:t>
                      </a:r>
                      <a:r>
                        <a:rPr lang="el-GR" b="0" dirty="0" smtClean="0">
                          <a:effectLst/>
                          <a:latin typeface="inherit"/>
                        </a:rPr>
                        <a:t>΄ </a:t>
                      </a:r>
                      <a:r>
                        <a:rPr lang="en-US" b="0" dirty="0" smtClean="0">
                          <a:effectLst/>
                          <a:latin typeface="inherit"/>
                        </a:rPr>
                        <a:t>brake</a:t>
                      </a:r>
                      <a:endParaRPr lang="el-GR"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972874812"/>
                  </a:ext>
                </a:extLst>
              </a:tr>
              <a:tr h="0">
                <a:tc>
                  <a:txBody>
                    <a:bodyPr/>
                    <a:lstStyle/>
                    <a:p>
                      <a:pPr algn="ctr" fontAlgn="ctr"/>
                      <a:r>
                        <a:rPr lang="en-US" b="0" dirty="0" smtClean="0">
                          <a:effectLst/>
                          <a:latin typeface="inherit"/>
                        </a:rPr>
                        <a:t>11:15 –12:00</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3953626831"/>
                  </a:ext>
                </a:extLst>
              </a:tr>
              <a:tr h="234300">
                <a:tc>
                  <a:txBody>
                    <a:bodyPr/>
                    <a:lstStyle/>
                    <a:p>
                      <a:pPr algn="ctr" fontAlgn="ctr"/>
                      <a:r>
                        <a:rPr lang="en-US" b="0" dirty="0" smtClean="0">
                          <a:effectLst/>
                          <a:latin typeface="inherit"/>
                        </a:rPr>
                        <a:t>12:00 </a:t>
                      </a:r>
                      <a:r>
                        <a:rPr lang="en-US" b="0" dirty="0">
                          <a:effectLst/>
                          <a:latin typeface="inherit"/>
                        </a:rPr>
                        <a:t>– </a:t>
                      </a:r>
                      <a:r>
                        <a:rPr lang="en-US" b="0" dirty="0" smtClean="0">
                          <a:effectLst/>
                          <a:latin typeface="inherit"/>
                        </a:rPr>
                        <a:t>12:45</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2847049396"/>
                  </a:ext>
                </a:extLst>
              </a:tr>
              <a:tr h="0">
                <a:tc>
                  <a:txBody>
                    <a:bodyPr/>
                    <a:lstStyle/>
                    <a:p>
                      <a:pPr algn="ctr" fontAlgn="ctr"/>
                      <a:r>
                        <a:rPr lang="el-GR" b="0" dirty="0">
                          <a:effectLst/>
                          <a:latin typeface="inherit"/>
                        </a:rPr>
                        <a:t>5΄  </a:t>
                      </a:r>
                      <a:r>
                        <a:rPr lang="en-US" b="0" dirty="0">
                          <a:effectLst/>
                          <a:latin typeface="inherit"/>
                        </a:rPr>
                        <a:t>brake</a:t>
                      </a:r>
                      <a:endParaRPr lang="el-GR"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4276359907"/>
                  </a:ext>
                </a:extLst>
              </a:tr>
              <a:tr h="142669">
                <a:tc>
                  <a:txBody>
                    <a:bodyPr/>
                    <a:lstStyle/>
                    <a:p>
                      <a:pPr algn="ctr" fontAlgn="ctr"/>
                      <a:r>
                        <a:rPr lang="en-US" b="0" dirty="0" smtClean="0">
                          <a:effectLst/>
                          <a:latin typeface="inherit"/>
                        </a:rPr>
                        <a:t>12:50- 13:35</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2549297532"/>
                  </a:ext>
                </a:extLst>
              </a:tr>
              <a:tr h="0">
                <a:tc>
                  <a:txBody>
                    <a:bodyPr/>
                    <a:lstStyle/>
                    <a:p>
                      <a:pPr algn="ctr" fontAlgn="ctr"/>
                      <a:r>
                        <a:rPr lang="en-US" b="0" dirty="0" smtClean="0">
                          <a:effectLst/>
                          <a:latin typeface="inherit"/>
                        </a:rPr>
                        <a:t>-</a:t>
                      </a:r>
                      <a:endParaRPr lang="en-US" b="0" dirty="0">
                        <a:effectLst/>
                        <a:latin typeface="inherit"/>
                      </a:endParaRPr>
                    </a:p>
                  </a:txBody>
                  <a:tcPr marL="47625" marR="95250" marT="38100" marB="381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 xmlns:a16="http://schemas.microsoft.com/office/drawing/2014/main" val="2171701636"/>
                  </a:ext>
                </a:extLst>
              </a:tr>
            </a:tbl>
          </a:graphicData>
        </a:graphic>
      </p:graphicFrame>
      <p:sp>
        <p:nvSpPr>
          <p:cNvPr id="11" name="TextBox 10"/>
          <p:cNvSpPr txBox="1"/>
          <p:nvPr/>
        </p:nvSpPr>
        <p:spPr>
          <a:xfrm>
            <a:off x="611560" y="1196752"/>
            <a:ext cx="4320480" cy="1631216"/>
          </a:xfrm>
          <a:prstGeom prst="rect">
            <a:avLst/>
          </a:prstGeom>
          <a:noFill/>
        </p:spPr>
        <p:txBody>
          <a:bodyPr wrap="square" rtlCol="0">
            <a:spAutoFit/>
          </a:bodyPr>
          <a:lstStyle/>
          <a:p>
            <a:r>
              <a:rPr lang="en-ZA" sz="2000" b="1" i="1" dirty="0" smtClean="0"/>
              <a:t>Our school is the biggest middle school in paphos with over 600 students,3 grades and 30 class rooms . In addition to that we also have special education classes.</a:t>
            </a:r>
            <a:endParaRPr lang="en-ZA" sz="2000" b="1" i="1" dirty="0"/>
          </a:p>
        </p:txBody>
      </p:sp>
    </p:spTree>
    <p:extLst>
      <p:ext uri="{BB962C8B-B14F-4D97-AF65-F5344CB8AC3E}">
        <p14:creationId xmlns:p14="http://schemas.microsoft.com/office/powerpoint/2010/main" xmlns="" val="4235719368"/>
      </p:ext>
    </p:extLst>
  </p:cSld>
  <p:clrMapOvr>
    <a:masterClrMapping/>
  </p:clrMapOvr>
  <mc:AlternateContent xmlns:mc="http://schemas.openxmlformats.org/markup-compatibility/2006">
    <mc:Choice xmlns:p14="http://schemas.microsoft.com/office/powerpoint/2010/main" xmlns="" Requires="p14">
      <p:transition p14:dur="100">
        <p14:switch dir="r"/>
        <p:sndAc>
          <p:stSnd>
            <p:snd r:embed="rId5" name="click.wav"/>
          </p:stSnd>
        </p:sndAc>
      </p:transition>
    </mc:Choice>
    <mc:Fallback>
      <p:transition>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4000"/>
                            </p:stCondLst>
                            <p:childTnLst>
                              <p:par>
                                <p:cTn id="25" presetID="16" presetClass="entr" presetSubtype="2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618C48B4-117C-45D5-B63D-3CF0D0B9FFBE}"/>
              </a:ext>
            </a:extLst>
          </p:cNvPr>
          <p:cNvSpPr>
            <a:spLocks noGrp="1"/>
          </p:cNvSpPr>
          <p:nvPr>
            <p:ph type="title"/>
          </p:nvPr>
        </p:nvSpPr>
        <p:spPr>
          <a:xfrm>
            <a:off x="1394848" y="116632"/>
            <a:ext cx="6571343" cy="1049235"/>
          </a:xfrm>
        </p:spPr>
        <p:txBody>
          <a:bodyPr/>
          <a:lstStyle/>
          <a:p>
            <a:pPr algn="ctr"/>
            <a:r>
              <a:rPr lang="en-US" sz="2800" b="1" dirty="0">
                <a:solidFill>
                  <a:srgbClr val="0070C0"/>
                </a:solidFill>
                <a:latin typeface="Arial Rounded MT Bold" panose="020F0704030504030204" pitchFamily="34" charset="0"/>
              </a:rPr>
              <a:t>OUR SCHOOL: Saint</a:t>
            </a:r>
            <a:r>
              <a:rPr lang="en-US" dirty="0"/>
              <a:t> </a:t>
            </a:r>
            <a:r>
              <a:rPr lang="en-US" sz="2800" b="1" dirty="0">
                <a:solidFill>
                  <a:srgbClr val="0070C0"/>
                </a:solidFill>
                <a:latin typeface="Arial Rounded MT Bold" panose="020F0704030504030204" pitchFamily="34" charset="0"/>
              </a:rPr>
              <a:t>pavlos</a:t>
            </a:r>
            <a:r>
              <a:rPr lang="en-US" dirty="0"/>
              <a:t> </a:t>
            </a:r>
            <a:r>
              <a:rPr lang="en-US" sz="2800" b="1" dirty="0">
                <a:solidFill>
                  <a:srgbClr val="0070C0"/>
                </a:solidFill>
                <a:latin typeface="Arial Rounded MT Bold" panose="020F0704030504030204" pitchFamily="34" charset="0"/>
              </a:rPr>
              <a:t>middle</a:t>
            </a:r>
            <a:r>
              <a:rPr lang="en-US" dirty="0"/>
              <a:t> </a:t>
            </a:r>
            <a:r>
              <a:rPr lang="en-US" sz="2800" b="1" dirty="0">
                <a:solidFill>
                  <a:srgbClr val="0070C0"/>
                </a:solidFill>
                <a:latin typeface="Arial Rounded MT Bold" panose="020F0704030504030204" pitchFamily="34" charset="0"/>
              </a:rPr>
              <a:t>school</a:t>
            </a:r>
            <a:endParaRPr lang="en-GB" sz="2800" b="1" dirty="0">
              <a:solidFill>
                <a:srgbClr val="0070C0"/>
              </a:solidFill>
              <a:latin typeface="Arial Rounded MT Bold" panose="020F0704030504030204" pitchFamily="34" charset="0"/>
            </a:endParaRPr>
          </a:p>
        </p:txBody>
      </p:sp>
      <p:pic>
        <p:nvPicPr>
          <p:cNvPr id="9" name="Picture 2">
            <a:extLst>
              <a:ext uri="{FF2B5EF4-FFF2-40B4-BE49-F238E27FC236}">
                <a16:creationId xmlns="" xmlns:a16="http://schemas.microsoft.com/office/drawing/2014/main" id="{B5D5D5C2-389C-4F3F-B2A7-D8C2590A76C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147" y="1726038"/>
            <a:ext cx="4390646" cy="292709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2762" y="4015622"/>
            <a:ext cx="5527776" cy="3120519"/>
          </a:xfrm>
          <a:prstGeom prst="rect">
            <a:avLst/>
          </a:prstGeom>
        </p:spPr>
      </p:pic>
      <p:sp>
        <p:nvSpPr>
          <p:cNvPr id="10" name="TextBox 9">
            <a:extLst>
              <a:ext uri="{FF2B5EF4-FFF2-40B4-BE49-F238E27FC236}">
                <a16:creationId xmlns="" xmlns:a16="http://schemas.microsoft.com/office/drawing/2014/main" id="{2727FCA1-7C42-458F-B53C-6BA2307E128E}"/>
              </a:ext>
            </a:extLst>
          </p:cNvPr>
          <p:cNvSpPr txBox="1"/>
          <p:nvPr/>
        </p:nvSpPr>
        <p:spPr>
          <a:xfrm>
            <a:off x="4860032" y="1484784"/>
            <a:ext cx="4283968" cy="2462213"/>
          </a:xfrm>
          <a:prstGeom prst="rect">
            <a:avLst/>
          </a:prstGeom>
          <a:noFill/>
        </p:spPr>
        <p:txBody>
          <a:bodyPr wrap="square" rtlCol="0">
            <a:spAutoFit/>
          </a:bodyPr>
          <a:lstStyle/>
          <a:p>
            <a:r>
              <a:rPr lang="en-US" sz="2200" dirty="0"/>
              <a:t>In our school the following subjects are taught:</a:t>
            </a:r>
          </a:p>
          <a:p>
            <a:pPr marL="285750" indent="-285750">
              <a:buFont typeface="Arial" panose="020B0604020202020204" pitchFamily="34" charset="0"/>
              <a:buChar char="•"/>
            </a:pPr>
            <a:r>
              <a:rPr lang="en-US" sz="2200" dirty="0"/>
              <a:t>Maths, Modern Greek,  Ancient Greek Language and Literature, Music, English, History, Science, Physics, R.E., P.E., I.C.T.  </a:t>
            </a:r>
          </a:p>
          <a:p>
            <a:endParaRPr lang="en-US" sz="2200" dirty="0"/>
          </a:p>
        </p:txBody>
      </p:sp>
      <p:pic>
        <p:nvPicPr>
          <p:cNvPr id="8" name="Picture 7" descr="A room full of furniture&#10;&#10;Description automatically generated">
            <a:extLst>
              <a:ext uri="{FF2B5EF4-FFF2-40B4-BE49-F238E27FC236}">
                <a16:creationId xmlns="" xmlns:a16="http://schemas.microsoft.com/office/drawing/2014/main" id="{47F4E13D-87EC-4317-B18B-F89F5368DE5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6449"/>
          <a:stretch/>
        </p:blipFill>
        <p:spPr>
          <a:xfrm>
            <a:off x="0" y="4581128"/>
            <a:ext cx="3543624" cy="2486318"/>
          </a:xfrm>
          <a:prstGeom prst="rect">
            <a:avLst/>
          </a:prstGeom>
        </p:spPr>
      </p:pic>
    </p:spTree>
    <p:extLst>
      <p:ext uri="{BB962C8B-B14F-4D97-AF65-F5344CB8AC3E}">
        <p14:creationId xmlns:p14="http://schemas.microsoft.com/office/powerpoint/2010/main" xmlns="" val="3438823399"/>
      </p:ext>
    </p:extLst>
  </p:cSld>
  <p:clrMapOvr>
    <a:masterClrMapping/>
  </p:clrMapOvr>
  <mc:AlternateContent xmlns:mc="http://schemas.openxmlformats.org/markup-compatibility/2006">
    <mc:Choice xmlns:p14="http://schemas.microsoft.com/office/powerpoint/2010/main" xmlns="" Requires="p14">
      <p:transition p14:dur="250">
        <p:dissolve/>
      </p:transition>
    </mc:Choice>
    <mc:Fallback>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2000"/>
                                        <p:tgtEl>
                                          <p:spTgt spid="9"/>
                                        </p:tgtEl>
                                      </p:cBhvr>
                                    </p:animEffect>
                                  </p:childTnLst>
                                </p:cTn>
                              </p:par>
                            </p:childTnLst>
                          </p:cTn>
                        </p:par>
                        <p:par>
                          <p:cTn id="16" fill="hold">
                            <p:stCondLst>
                              <p:cond delay="4500"/>
                            </p:stCondLst>
                            <p:childTnLst>
                              <p:par>
                                <p:cTn id="17" presetID="18" presetClass="entr" presetSubtype="1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5000"/>
                            </p:stCondLst>
                            <p:childTnLst>
                              <p:par>
                                <p:cTn id="21" presetID="16" presetClass="entr" presetSubtype="2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02F648-F7BE-4A85-A9FE-5248A3192C1E}"/>
              </a:ext>
            </a:extLst>
          </p:cNvPr>
          <p:cNvSpPr>
            <a:spLocks noGrp="1"/>
          </p:cNvSpPr>
          <p:nvPr>
            <p:ph type="title"/>
          </p:nvPr>
        </p:nvSpPr>
        <p:spPr>
          <a:xfrm>
            <a:off x="1907704" y="205091"/>
            <a:ext cx="6571343" cy="1049235"/>
          </a:xfrm>
        </p:spPr>
        <p:txBody>
          <a:bodyPr>
            <a:noAutofit/>
          </a:bodyPr>
          <a:lstStyle/>
          <a:p>
            <a:r>
              <a:rPr lang="en-US" sz="7200" cap="none" dirty="0">
                <a:ln w="0"/>
                <a:solidFill>
                  <a:schemeClr val="accent1"/>
                </a:solidFill>
                <a:effectLst>
                  <a:outerShdw blurRad="38100" dist="25400" dir="5400000" algn="ctr" rotWithShape="0">
                    <a:srgbClr val="6E747A">
                      <a:alpha val="43000"/>
                    </a:srgbClr>
                  </a:outerShdw>
                </a:effectLst>
                <a:latin typeface="+mn-lt"/>
                <a:ea typeface="+mn-ea"/>
                <a:cs typeface="+mn-cs"/>
              </a:rPr>
              <a:t>THANK</a:t>
            </a:r>
            <a:r>
              <a:rPr lang="en-US" sz="7200" cap="none" dirty="0">
                <a:ln w="0"/>
                <a:solidFill>
                  <a:schemeClr val="accent1"/>
                </a:solidFill>
                <a:effectLst>
                  <a:outerShdw blurRad="38100" dist="25400" dir="5400000" algn="ctr" rotWithShape="0">
                    <a:srgbClr val="6E747A">
                      <a:alpha val="43000"/>
                    </a:srgbClr>
                  </a:outerShdw>
                </a:effectLst>
              </a:rPr>
              <a:t> YOU </a:t>
            </a:r>
            <a:endParaRPr lang="en-GB" sz="7200" cap="none"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 xmlns:a16="http://schemas.microsoft.com/office/drawing/2014/main" id="{72DE6A4F-AECC-4E1F-B2CB-0223C11A34DC}"/>
              </a:ext>
            </a:extLst>
          </p:cNvPr>
          <p:cNvSpPr>
            <a:spLocks noGrp="1"/>
          </p:cNvSpPr>
          <p:nvPr>
            <p:ph idx="1"/>
          </p:nvPr>
        </p:nvSpPr>
        <p:spPr>
          <a:xfrm>
            <a:off x="755576" y="1484784"/>
            <a:ext cx="7475282" cy="1413267"/>
          </a:xfrm>
        </p:spPr>
        <p:txBody>
          <a:bodyPr>
            <a:normAutofit/>
          </a:bodyPr>
          <a:lstStyle/>
          <a:p>
            <a:pPr marL="0" indent="0">
              <a:buNone/>
            </a:pPr>
            <a:r>
              <a:rPr lang="en-US" dirty="0">
                <a:latin typeface="Arial" panose="020B0604020202020204" pitchFamily="34" charset="0"/>
                <a:cs typeface="Arial" panose="020B0604020202020204" pitchFamily="34" charset="0"/>
              </a:rPr>
              <a:t>Thank you all for </a:t>
            </a:r>
            <a:r>
              <a:rPr lang="en-US" dirty="0" smtClean="0">
                <a:latin typeface="Arial" panose="020B0604020202020204" pitchFamily="34" charset="0"/>
                <a:cs typeface="Arial" panose="020B0604020202020204" pitchFamily="34" charset="0"/>
              </a:rPr>
              <a:t>welcoming </a:t>
            </a:r>
            <a:r>
              <a:rPr lang="en-US" dirty="0">
                <a:latin typeface="Arial" panose="020B0604020202020204" pitchFamily="34" charset="0"/>
                <a:cs typeface="Arial" panose="020B0604020202020204" pitchFamily="34" charset="0"/>
              </a:rPr>
              <a:t>us into your country with pleasure.</a:t>
            </a:r>
          </a:p>
          <a:p>
            <a:pPr marL="0" indent="0">
              <a:buNone/>
            </a:pPr>
            <a:r>
              <a:rPr lang="en-GB" dirty="0">
                <a:latin typeface="Arial" panose="020B0604020202020204" pitchFamily="34" charset="0"/>
                <a:cs typeface="Arial" panose="020B0604020202020204" pitchFamily="34" charset="0"/>
              </a:rPr>
              <a:t>And thank you for your time and kindness.</a:t>
            </a:r>
          </a:p>
        </p:txBody>
      </p:sp>
      <p:pic>
        <p:nvPicPr>
          <p:cNvPr id="5" name="Picture 4">
            <a:extLst>
              <a:ext uri="{FF2B5EF4-FFF2-40B4-BE49-F238E27FC236}">
                <a16:creationId xmlns="" xmlns:a16="http://schemas.microsoft.com/office/drawing/2014/main" id="{3F2BE0F7-808C-4589-9474-A3097A1B92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20458">
            <a:off x="165112" y="3431314"/>
            <a:ext cx="4731659" cy="3149814"/>
          </a:xfrm>
          <a:prstGeom prst="rect">
            <a:avLst/>
          </a:prstGeom>
        </p:spPr>
      </p:pic>
      <p:pic>
        <p:nvPicPr>
          <p:cNvPr id="7" name="Picture 6">
            <a:extLst>
              <a:ext uri="{FF2B5EF4-FFF2-40B4-BE49-F238E27FC236}">
                <a16:creationId xmlns="" xmlns:a16="http://schemas.microsoft.com/office/drawing/2014/main" id="{0D24F249-B5B9-4BA9-A37F-2F6B2673A2C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29758">
            <a:off x="4130221" y="2974019"/>
            <a:ext cx="4756046" cy="2663386"/>
          </a:xfrm>
          <a:prstGeom prst="rect">
            <a:avLst/>
          </a:prstGeom>
        </p:spPr>
      </p:pic>
    </p:spTree>
    <p:extLst>
      <p:ext uri="{BB962C8B-B14F-4D97-AF65-F5344CB8AC3E}">
        <p14:creationId xmlns:p14="http://schemas.microsoft.com/office/powerpoint/2010/main" xmlns="" val="3547226337"/>
      </p:ext>
    </p:extLst>
  </p:cSld>
  <p:clrMapOvr>
    <a:masterClrMapping/>
  </p:clrMapOvr>
  <mc:AlternateContent xmlns:mc="http://schemas.openxmlformats.org/markup-compatibility/2006">
    <mc:Choice xmlns:p14="http://schemas.microsoft.com/office/powerpoint/2010/main" xmlns="" Requires="p14">
      <p:transition spd="slow" p14:dur="3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79512" y="1484785"/>
            <a:ext cx="8964488" cy="1200329"/>
          </a:xfrm>
        </p:spPr>
        <p:txBody>
          <a:bodyPr>
            <a:normAutofit fontScale="85000" lnSpcReduction="20000"/>
          </a:bodyPr>
          <a:lstStyle/>
          <a:p>
            <a:pPr marL="0" indent="0">
              <a:buNone/>
            </a:pPr>
            <a:r>
              <a:rPr lang="en-GB" sz="2800" dirty="0">
                <a:latin typeface="Arial" panose="020B0604020202020204" pitchFamily="34" charset="0"/>
                <a:cs typeface="Arial" panose="020B0604020202020204" pitchFamily="34" charset="0"/>
              </a:rPr>
              <a:t>Cyprus is the third largest and the most densely populated island in the eastern Mediterranean </a:t>
            </a:r>
            <a:r>
              <a:rPr lang="en-GB" sz="2800" dirty="0" smtClean="0">
                <a:latin typeface="Arial" panose="020B0604020202020204" pitchFamily="34" charset="0"/>
                <a:cs typeface="Arial" panose="020B0604020202020204" pitchFamily="34" charset="0"/>
              </a:rPr>
              <a:t>sea . The </a:t>
            </a:r>
            <a:r>
              <a:rPr lang="en-GB" sz="2800" dirty="0" smtClean="0">
                <a:latin typeface="Arial" panose="020B0604020202020204" pitchFamily="34" charset="0"/>
                <a:cs typeface="Arial" panose="020B0604020202020204" pitchFamily="34" charset="0"/>
              </a:rPr>
              <a:t>island has been an independent country since 1960. </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3429000"/>
            <a:ext cx="3675522" cy="25649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1979712" y="116632"/>
            <a:ext cx="5400600" cy="1200329"/>
          </a:xfrm>
          <a:prstGeom prst="rect">
            <a:avLst/>
          </a:prstGeom>
          <a:noFill/>
        </p:spPr>
        <p:txBody>
          <a:bodyPr wrap="square" rtlCol="0">
            <a:spAutoFit/>
          </a:bodyPr>
          <a:lstStyle/>
          <a:p>
            <a:pPr algn="ctr"/>
            <a:r>
              <a:rPr lang="en-GB"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CYPRUS</a:t>
            </a:r>
          </a:p>
        </p:txBody>
      </p:sp>
      <p:pic>
        <p:nvPicPr>
          <p:cNvPr id="2" name="Picture 1">
            <a:extLst>
              <a:ext uri="{FF2B5EF4-FFF2-40B4-BE49-F238E27FC236}">
                <a16:creationId xmlns="" xmlns:a16="http://schemas.microsoft.com/office/drawing/2014/main" id="{A5FD73E7-32B4-4204-9785-A2FF74C2F18D}"/>
              </a:ext>
            </a:extLst>
          </p:cNvPr>
          <p:cNvPicPr>
            <a:picLocks noChangeAspect="1"/>
          </p:cNvPicPr>
          <p:nvPr/>
        </p:nvPicPr>
        <p:blipFill>
          <a:blip r:embed="rId4" cstate="print"/>
          <a:stretch>
            <a:fillRect/>
          </a:stretch>
        </p:blipFill>
        <p:spPr>
          <a:xfrm>
            <a:off x="4135313" y="2725489"/>
            <a:ext cx="4829175" cy="3971925"/>
          </a:xfrm>
          <a:prstGeom prst="rect">
            <a:avLst/>
          </a:prstGeom>
        </p:spPr>
      </p:pic>
    </p:spTree>
    <p:extLst>
      <p:ext uri="{BB962C8B-B14F-4D97-AF65-F5344CB8AC3E}">
        <p14:creationId xmlns:p14="http://schemas.microsoft.com/office/powerpoint/2010/main" xmlns="" val="4160470810"/>
      </p:ext>
    </p:extLst>
  </p:cSld>
  <p:clrMapOvr>
    <a:masterClrMapping/>
  </p:clrMapOvr>
  <mc:AlternateContent xmlns:mc="http://schemas.openxmlformats.org/markup-compatibility/2006">
    <mc:Choice xmlns:p14="http://schemas.microsoft.com/office/powerpoint/2010/main" xmlns="" Requires="p14">
      <p:transition p14:dur="250">
        <p:dissolve/>
      </p:transition>
    </mc:Choice>
    <mc:Fallback>
      <p:transition>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par>
                          <p:cTn id="17" fill="hold">
                            <p:stCondLst>
                              <p:cond delay="30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594" y="620688"/>
            <a:ext cx="6368812" cy="620688"/>
          </a:xfrm>
        </p:spPr>
        <p:txBody>
          <a:bodyPr>
            <a:normAutofit/>
          </a:bodyPr>
          <a:lstStyle/>
          <a:p>
            <a:pPr algn="ctr"/>
            <a:r>
              <a:rPr lang="en-GB" sz="3600" b="1" dirty="0">
                <a:solidFill>
                  <a:srgbClr val="0070C0"/>
                </a:solidFill>
                <a:latin typeface="Arial Rounded MT Bold" panose="020F0704030504030204" pitchFamily="34" charset="0"/>
              </a:rPr>
              <a:t>Political PROBLEM</a:t>
            </a:r>
          </a:p>
        </p:txBody>
      </p:sp>
      <p:sp>
        <p:nvSpPr>
          <p:cNvPr id="3" name="Content Placeholder 2"/>
          <p:cNvSpPr>
            <a:spLocks noGrp="1"/>
          </p:cNvSpPr>
          <p:nvPr>
            <p:ph idx="1"/>
          </p:nvPr>
        </p:nvSpPr>
        <p:spPr>
          <a:xfrm>
            <a:off x="323527" y="1196752"/>
            <a:ext cx="8543920" cy="2160240"/>
          </a:xfrm>
        </p:spPr>
        <p:txBody>
          <a:bodyPr>
            <a:normAutofit/>
          </a:bodyPr>
          <a:lstStyle/>
          <a:p>
            <a:pPr marL="0" indent="0" algn="ctr">
              <a:buNone/>
            </a:pPr>
            <a:r>
              <a:rPr lang="en-GB" sz="2200" dirty="0"/>
              <a:t>I</a:t>
            </a:r>
            <a:r>
              <a:rPr lang="en-GB" sz="2200" dirty="0" smtClean="0"/>
              <a:t>n 1974 the </a:t>
            </a:r>
            <a:r>
              <a:rPr lang="en-GB" sz="2200" dirty="0"/>
              <a:t>Turkish </a:t>
            </a:r>
            <a:r>
              <a:rPr lang="en-GB" sz="2200" dirty="0" smtClean="0"/>
              <a:t>troops invaded Cyprus </a:t>
            </a:r>
            <a:r>
              <a:rPr lang="en-GB" sz="2200" dirty="0"/>
              <a:t>, </a:t>
            </a:r>
            <a:r>
              <a:rPr lang="en-GB" sz="2200" dirty="0" smtClean="0"/>
              <a:t>occupying 35% of our land, killing thousands and leaving more than a hundred thousand people homeless. Until this day the Greek Cypriots try to stand up for their right of returning to their homeland.</a:t>
            </a:r>
            <a:endParaRPr lang="en-GB" dirty="0"/>
          </a:p>
        </p:txBody>
      </p:sp>
      <p:pic>
        <p:nvPicPr>
          <p:cNvPr id="1026" name="Picture 2" descr="Αποτέλεσμα εικόνας για CYPRUS INVAS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025265"/>
            <a:ext cx="2520280" cy="161658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Σχετική εικόν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990071"/>
            <a:ext cx="2330507" cy="185794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Σχετική εικόνα"/>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3068960"/>
            <a:ext cx="2304312" cy="2525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499162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744"/>
            <a:ext cx="8461494" cy="2592288"/>
          </a:xfrm>
        </p:spPr>
        <p:txBody>
          <a:bodyPr>
            <a:noAutofit/>
          </a:bodyPr>
          <a:lstStyle/>
          <a:p>
            <a:r>
              <a:rPr lang="en-US" sz="2400" cap="none" dirty="0"/>
              <a:t>Paphos is the legendary birthplace of Aphrodite, the Greek goddess of love and beauty. </a:t>
            </a:r>
            <a:r>
              <a:rPr lang="en-US" sz="2400" cap="none" dirty="0" smtClean="0"/>
              <a:t/>
            </a:r>
            <a:br>
              <a:rPr lang="en-US" sz="2400" cap="none" dirty="0" smtClean="0"/>
            </a:br>
            <a:r>
              <a:rPr lang="en-US" sz="2400" cap="none" dirty="0" smtClean="0"/>
              <a:t>That’s </a:t>
            </a:r>
            <a:r>
              <a:rPr lang="en-GB" sz="2400" cap="none" dirty="0"/>
              <a:t>why there are many attractions linked to her in Paphos and </a:t>
            </a:r>
            <a:r>
              <a:rPr lang="en-GB" sz="2400" cap="none" dirty="0" smtClean="0"/>
              <a:t>nearby, such as Petra tou Romiou, and her baths.</a:t>
            </a:r>
            <a:br>
              <a:rPr lang="en-GB" sz="2400" cap="none" dirty="0" smtClean="0"/>
            </a:br>
            <a:endParaRPr lang="en-GB" sz="2400" cap="none" dirty="0"/>
          </a:p>
        </p:txBody>
      </p:sp>
      <p:sp>
        <p:nvSpPr>
          <p:cNvPr id="6" name="Title 1"/>
          <p:cNvSpPr txBox="1">
            <a:spLocks/>
          </p:cNvSpPr>
          <p:nvPr/>
        </p:nvSpPr>
        <p:spPr>
          <a:xfrm>
            <a:off x="1387594" y="620688"/>
            <a:ext cx="7072838" cy="620688"/>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b="1" dirty="0">
                <a:solidFill>
                  <a:srgbClr val="0070C0"/>
                </a:solidFill>
                <a:latin typeface="Arial Rounded MT Bold" panose="020F0704030504030204" pitchFamily="34" charset="0"/>
              </a:rPr>
              <a:t>PAPHOS Sights-attractions </a:t>
            </a:r>
            <a:endParaRPr lang="en-GB" sz="3600" b="1" dirty="0">
              <a:solidFill>
                <a:srgbClr val="0070C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1871037" flipV="1">
            <a:off x="5954442" y="3012178"/>
            <a:ext cx="3234008" cy="2010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Image result for ΛΟΥΤΡΑ ΑΦΡΟΔΙΤΗΣ ΛΑΤΣΙ"/>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80461">
            <a:off x="119148" y="2788346"/>
            <a:ext cx="2611082" cy="3817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6386" name="AutoShape 2" descr="Image result for petra tou romi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16388" name="AutoShape 4" descr="Image result for petra tou romi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16390" name="AutoShape 6" descr="Image result for petra tou romi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16392" name="Picture 8" descr="Image result for petra tou romiou"/>
          <p:cNvPicPr>
            <a:picLocks noChangeAspect="1" noChangeArrowheads="1"/>
          </p:cNvPicPr>
          <p:nvPr/>
        </p:nvPicPr>
        <p:blipFill>
          <a:blip r:embed="rId4" cstate="print"/>
          <a:srcRect/>
          <a:stretch>
            <a:fillRect/>
          </a:stretch>
        </p:blipFill>
        <p:spPr bwMode="auto">
          <a:xfrm>
            <a:off x="2771800" y="4509120"/>
            <a:ext cx="3744416" cy="2142527"/>
          </a:xfrm>
          <a:prstGeom prst="rect">
            <a:avLst/>
          </a:prstGeom>
          <a:noFill/>
        </p:spPr>
      </p:pic>
    </p:spTree>
    <p:extLst>
      <p:ext uri="{BB962C8B-B14F-4D97-AF65-F5344CB8AC3E}">
        <p14:creationId xmlns:p14="http://schemas.microsoft.com/office/powerpoint/2010/main" xmlns="" val="1341658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6392"/>
                                        </p:tgtEl>
                                        <p:attrNameLst>
                                          <p:attrName>style.visibility</p:attrName>
                                        </p:attrNameLst>
                                      </p:cBhvr>
                                      <p:to>
                                        <p:strVal val="visible"/>
                                      </p:to>
                                    </p:set>
                                    <p:animEffect transition="in" filter="checkerboard(across)">
                                      <p:cBhvr>
                                        <p:cTn id="23" dur="500"/>
                                        <p:tgtEl>
                                          <p:spTgt spid="1639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571343" cy="1049235"/>
          </a:xfrm>
        </p:spPr>
        <p:txBody>
          <a:bodyPr>
            <a:normAutofit/>
          </a:bodyPr>
          <a:lstStyle/>
          <a:p>
            <a:pPr algn="ctr"/>
            <a:r>
              <a:rPr lang="en-ZA" sz="3300" b="1" dirty="0" smtClean="0">
                <a:solidFill>
                  <a:srgbClr val="0070C0"/>
                </a:solidFill>
                <a:latin typeface="Arial Rounded MT Bold" panose="020F0704030504030204" pitchFamily="34" charset="0"/>
              </a:rPr>
              <a:t>AKAMAS </a:t>
            </a:r>
            <a:r>
              <a:rPr lang="en-ZA" sz="3300" b="1" dirty="0" smtClean="0">
                <a:solidFill>
                  <a:srgbClr val="0070C0"/>
                </a:solidFill>
                <a:latin typeface="Arial Rounded MT Bold" panose="020F0704030504030204" pitchFamily="34" charset="0"/>
              </a:rPr>
              <a:t>PAPHOS</a:t>
            </a:r>
            <a:endParaRPr lang="en-ZA" sz="3300" b="1" dirty="0">
              <a:solidFill>
                <a:srgbClr val="0070C0"/>
              </a:solidFill>
              <a:latin typeface="Arial Rounded MT Bold" panose="020F0704030504030204" pitchFamily="34" charset="0"/>
            </a:endParaRPr>
          </a:p>
        </p:txBody>
      </p:sp>
      <p:sp>
        <p:nvSpPr>
          <p:cNvPr id="3" name="Content Placeholder 2"/>
          <p:cNvSpPr>
            <a:spLocks noGrp="1"/>
          </p:cNvSpPr>
          <p:nvPr>
            <p:ph idx="1"/>
          </p:nvPr>
        </p:nvSpPr>
        <p:spPr>
          <a:xfrm>
            <a:off x="1403648" y="1124745"/>
            <a:ext cx="6571343" cy="2232248"/>
          </a:xfrm>
        </p:spPr>
        <p:txBody>
          <a:bodyPr>
            <a:normAutofit lnSpcReduction="10000"/>
          </a:bodyPr>
          <a:lstStyle/>
          <a:p>
            <a:pPr>
              <a:buNone/>
            </a:pPr>
            <a:r>
              <a:rPr lang="en-ZA" dirty="0" smtClean="0"/>
              <a:t>The akamas peninsula is located in the western angle of Cyprus in Paphos and its considered as one of the most popular places to visit.The name akamas originate from an Athenian warrior,the son of Theasus who came to the peninsula after the Trojan war.</a:t>
            </a:r>
          </a:p>
          <a:p>
            <a:pPr>
              <a:buNone/>
            </a:pPr>
            <a:r>
              <a:rPr lang="en-ZA" dirty="0" smtClean="0"/>
              <a:t> </a:t>
            </a:r>
          </a:p>
        </p:txBody>
      </p:sp>
      <p:sp>
        <p:nvSpPr>
          <p:cNvPr id="34818" name="AutoShape 2" descr="Image result for akamas penins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34820" name="AutoShape 4" descr="Image result for akamas penins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34822" name="AutoShape 6" descr="Image result for akamas peninsu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8" name="Picture 7" descr="latchi-charters-blue-lagoon.jpg"/>
          <p:cNvPicPr>
            <a:picLocks noChangeAspect="1"/>
          </p:cNvPicPr>
          <p:nvPr/>
        </p:nvPicPr>
        <p:blipFill>
          <a:blip r:embed="rId2" cstate="print"/>
          <a:stretch>
            <a:fillRect/>
          </a:stretch>
        </p:blipFill>
        <p:spPr>
          <a:xfrm rot="945480">
            <a:off x="207643" y="4044009"/>
            <a:ext cx="4836769" cy="2198532"/>
          </a:xfrm>
          <a:prstGeom prst="rect">
            <a:avLst/>
          </a:prstGeom>
        </p:spPr>
      </p:pic>
      <p:pic>
        <p:nvPicPr>
          <p:cNvPr id="34824" name="Picture 8" descr="Image result for akamas wildlife animals"/>
          <p:cNvPicPr>
            <a:picLocks noChangeAspect="1" noChangeArrowheads="1"/>
          </p:cNvPicPr>
          <p:nvPr/>
        </p:nvPicPr>
        <p:blipFill>
          <a:blip r:embed="rId3" cstate="print"/>
          <a:srcRect/>
          <a:stretch>
            <a:fillRect/>
          </a:stretch>
        </p:blipFill>
        <p:spPr bwMode="auto">
          <a:xfrm rot="20833763">
            <a:off x="5559383" y="2714519"/>
            <a:ext cx="3550429" cy="2164303"/>
          </a:xfrm>
          <a:prstGeom prst="rect">
            <a:avLst/>
          </a:prstGeom>
          <a:noFill/>
        </p:spPr>
      </p:pic>
      <p:pic>
        <p:nvPicPr>
          <p:cNvPr id="34826" name="Picture 10" descr="Image result for akamas wildlife animals"/>
          <p:cNvPicPr>
            <a:picLocks noChangeAspect="1" noChangeArrowheads="1"/>
          </p:cNvPicPr>
          <p:nvPr/>
        </p:nvPicPr>
        <p:blipFill>
          <a:blip r:embed="rId4" cstate="print"/>
          <a:srcRect/>
          <a:stretch>
            <a:fillRect/>
          </a:stretch>
        </p:blipFill>
        <p:spPr bwMode="auto">
          <a:xfrm>
            <a:off x="6228184" y="5101145"/>
            <a:ext cx="2728292" cy="175685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 presetClass="entr" presetSubtype="16" fill="hold" nodeType="afterEffect">
                                  <p:stCondLst>
                                    <p:cond delay="0"/>
                                  </p:stCondLst>
                                  <p:childTnLst>
                                    <p:set>
                                      <p:cBhvr>
                                        <p:cTn id="20" dur="1" fill="hold">
                                          <p:stCondLst>
                                            <p:cond delay="0"/>
                                          </p:stCondLst>
                                        </p:cTn>
                                        <p:tgtEl>
                                          <p:spTgt spid="34824"/>
                                        </p:tgtEl>
                                        <p:attrNameLst>
                                          <p:attrName>style.visibility</p:attrName>
                                        </p:attrNameLst>
                                      </p:cBhvr>
                                      <p:to>
                                        <p:strVal val="visible"/>
                                      </p:to>
                                    </p:set>
                                    <p:animEffect transition="in" filter="box(in)">
                                      <p:cBhvr>
                                        <p:cTn id="21" dur="500"/>
                                        <p:tgtEl>
                                          <p:spTgt spid="34824"/>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34826"/>
                                        </p:tgtEl>
                                        <p:attrNameLst>
                                          <p:attrName>style.visibility</p:attrName>
                                        </p:attrNameLst>
                                      </p:cBhvr>
                                      <p:to>
                                        <p:strVal val="visible"/>
                                      </p:to>
                                    </p:set>
                                    <p:animEffect transition="in" filter="diamond(in)">
                                      <p:cBhvr>
                                        <p:cTn id="25" dur="20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6571343" cy="1049235"/>
          </a:xfrm>
        </p:spPr>
        <p:txBody>
          <a:bodyPr>
            <a:normAutofit/>
          </a:bodyPr>
          <a:lstStyle/>
          <a:p>
            <a:pPr algn="ctr"/>
            <a:r>
              <a:rPr lang="en-US" b="1" dirty="0">
                <a:solidFill>
                  <a:srgbClr val="0070C0"/>
                </a:solidFill>
                <a:latin typeface="Arial Rounded MT Bold" panose="020F0704030504030204" pitchFamily="34" charset="0"/>
              </a:rPr>
              <a:t>PAPHOS Sights-attractions </a:t>
            </a:r>
            <a:r>
              <a:rPr lang="en-GB" b="1" dirty="0">
                <a:solidFill>
                  <a:srgbClr val="0070C0"/>
                </a:solidFill>
                <a:latin typeface="Arial Rounded MT Bold" panose="020F0704030504030204" pitchFamily="34" charset="0"/>
              </a:rPr>
              <a:t/>
            </a:r>
            <a:br>
              <a:rPr lang="en-GB" b="1" dirty="0">
                <a:solidFill>
                  <a:srgbClr val="0070C0"/>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1475656" y="1196753"/>
            <a:ext cx="6571343" cy="1440160"/>
          </a:xfrm>
        </p:spPr>
        <p:txBody>
          <a:bodyPr>
            <a:normAutofit fontScale="85000" lnSpcReduction="10000"/>
          </a:bodyPr>
          <a:lstStyle/>
          <a:p>
            <a:r>
              <a:rPr lang="en-GB" dirty="0"/>
              <a:t>Paphos was the capital of Cyprus for many centuries, called </a:t>
            </a:r>
            <a:r>
              <a:rPr lang="en-GB" dirty="0" smtClean="0"/>
              <a:t>Palaipaphos it was said to be established by either </a:t>
            </a:r>
            <a:r>
              <a:rPr lang="en-GB" dirty="0"/>
              <a:t>king </a:t>
            </a:r>
            <a:r>
              <a:rPr lang="en-GB" dirty="0" smtClean="0"/>
              <a:t>Kiniras </a:t>
            </a:r>
            <a:r>
              <a:rPr lang="en-GB" dirty="0"/>
              <a:t>in the 12</a:t>
            </a:r>
            <a:r>
              <a:rPr lang="en-GB" baseline="30000" dirty="0"/>
              <a:t>th</a:t>
            </a:r>
            <a:r>
              <a:rPr lang="en-GB" dirty="0"/>
              <a:t> cetury </a:t>
            </a:r>
            <a:r>
              <a:rPr lang="en-GB" dirty="0" smtClean="0"/>
              <a:t>B.C, or King Agapinor of Peloponese.</a:t>
            </a:r>
            <a:r>
              <a:rPr lang="en-GB" dirty="0"/>
              <a:t/>
            </a:r>
            <a:br>
              <a:rPr lang="en-GB" dirty="0"/>
            </a:br>
            <a:endParaRPr lang="en-US" dirty="0"/>
          </a:p>
        </p:txBody>
      </p:sp>
      <p:pic>
        <p:nvPicPr>
          <p:cNvPr id="3074" name="Picture 2" descr="Αποτέλεσμα εικόνας για παλαίπαφο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24166">
            <a:off x="119669" y="3482105"/>
            <a:ext cx="4923269" cy="318371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Αποτέλεσμα εικόνας για παλαίπαφο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67233">
            <a:off x="5294831" y="3598913"/>
            <a:ext cx="3484668" cy="2543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5251183"/>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anim calcmode="lin" valueType="num">
                                      <p:cBhvr additive="base">
                                        <p:cTn id="20" dur="500" fill="hold"/>
                                        <p:tgtEl>
                                          <p:spTgt spid="3076"/>
                                        </p:tgtEl>
                                        <p:attrNameLst>
                                          <p:attrName>ppt_x</p:attrName>
                                        </p:attrNameLst>
                                      </p:cBhvr>
                                      <p:tavLst>
                                        <p:tav tm="0">
                                          <p:val>
                                            <p:strVal val="#ppt_x"/>
                                          </p:val>
                                        </p:tav>
                                        <p:tav tm="100000">
                                          <p:val>
                                            <p:strVal val="#ppt_x"/>
                                          </p:val>
                                        </p:tav>
                                      </p:tavLst>
                                    </p:anim>
                                    <p:anim calcmode="lin" valueType="num">
                                      <p:cBhvr additive="base">
                                        <p:cTn id="2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1242" y="517322"/>
            <a:ext cx="4993045" cy="523220"/>
          </a:xfrm>
          <a:prstGeom prst="rect">
            <a:avLst/>
          </a:prstGeom>
        </p:spPr>
        <p:txBody>
          <a:bodyPr wrap="square">
            <a:spAutoFit/>
          </a:bodyPr>
          <a:lstStyle/>
          <a:p>
            <a:r>
              <a:rPr lang="en-US" sz="2800" b="1" dirty="0">
                <a:solidFill>
                  <a:srgbClr val="0070C0"/>
                </a:solidFill>
                <a:latin typeface="Arial Rounded MT Bold" panose="020F0704030504030204" pitchFamily="34" charset="0"/>
              </a:rPr>
              <a:t>PAPHOS Sights-attractions </a:t>
            </a:r>
            <a:endParaRPr lang="en-GB" sz="2800" b="1" dirty="0">
              <a:solidFill>
                <a:srgbClr val="0070C0"/>
              </a:solidFill>
              <a:latin typeface="Arial Rounded MT Bold" panose="020F0704030504030204" pitchFamily="34" charset="0"/>
            </a:endParaRPr>
          </a:p>
        </p:txBody>
      </p:sp>
      <p:sp>
        <p:nvSpPr>
          <p:cNvPr id="10" name="Rectangle 9"/>
          <p:cNvSpPr/>
          <p:nvPr/>
        </p:nvSpPr>
        <p:spPr>
          <a:xfrm>
            <a:off x="1403648" y="1322184"/>
            <a:ext cx="6408712" cy="1323439"/>
          </a:xfrm>
          <a:prstGeom prst="rect">
            <a:avLst/>
          </a:prstGeom>
        </p:spPr>
        <p:txBody>
          <a:bodyPr wrap="square">
            <a:spAutoFit/>
          </a:bodyPr>
          <a:lstStyle/>
          <a:p>
            <a:r>
              <a:rPr lang="en-GB" sz="2000" dirty="0" smtClean="0"/>
              <a:t>The </a:t>
            </a:r>
            <a:r>
              <a:rPr lang="en-GB" sz="2000" dirty="0"/>
              <a:t>Tombs of the Kings is a large necropolis lying about two kilometres north of Paphos harbour in Cyprus. It is a UNESCO World Heritage Site.</a:t>
            </a:r>
            <a:endParaRPr lang="en-US" sz="2000" dirty="0"/>
          </a:p>
          <a:p>
            <a:r>
              <a:rPr lang="en-US" sz="2000" dirty="0" smtClean="0"/>
              <a:t>ancient </a:t>
            </a:r>
            <a:r>
              <a:rPr lang="en-US" sz="2000" dirty="0"/>
              <a:t>Egyptian </a:t>
            </a:r>
            <a:r>
              <a:rPr lang="en-US" sz="2000" dirty="0" smtClean="0"/>
              <a:t>tradition.</a:t>
            </a:r>
            <a:endParaRPr lang="en-US" sz="20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056366">
            <a:off x="5070781" y="3067457"/>
            <a:ext cx="3868882" cy="2901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Image result for tombs of the kings paphos"/>
          <p:cNvPicPr>
            <a:picLocks noChangeAspect="1" noChangeArrowheads="1"/>
          </p:cNvPicPr>
          <p:nvPr/>
        </p:nvPicPr>
        <p:blipFill>
          <a:blip r:embed="rId3" cstate="print"/>
          <a:srcRect/>
          <a:stretch>
            <a:fillRect/>
          </a:stretch>
        </p:blipFill>
        <p:spPr bwMode="auto">
          <a:xfrm rot="201123">
            <a:off x="77829" y="3692735"/>
            <a:ext cx="4176464" cy="2784310"/>
          </a:xfrm>
          <a:prstGeom prst="rect">
            <a:avLst/>
          </a:prstGeom>
          <a:noFill/>
        </p:spPr>
      </p:pic>
    </p:spTree>
    <p:extLst>
      <p:ext uri="{BB962C8B-B14F-4D97-AF65-F5344CB8AC3E}">
        <p14:creationId xmlns:p14="http://schemas.microsoft.com/office/powerpoint/2010/main" xmlns="" val="1244120125"/>
      </p:ext>
    </p:extLst>
  </p:cSld>
  <p:clrMapOvr>
    <a:masterClrMapping/>
  </p:clrMapOvr>
  <mc:AlternateContent xmlns:mc="http://schemas.openxmlformats.org/markup-compatibility/2006">
    <mc:Choice xmlns:p14="http://schemas.microsoft.com/office/powerpoint/2010/main" xmlns="" Requires="p14">
      <p:transition p14:dur="250" advClick="0" advTm="10000">
        <p:dissolve/>
      </p:transition>
    </mc:Choice>
    <mc:Fallback>
      <p:transition advClick="0"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box(in)">
                                      <p:cBhvr>
                                        <p:cTn id="16" dur="500"/>
                                        <p:tgtEl>
                                          <p:spTgt spid="14338"/>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checkerboard(across)">
                                      <p:cBhvr>
                                        <p:cTn id="2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contrast="-49000"/>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27BCC6-5A79-4BBB-BFDD-4697BF9C4273}"/>
              </a:ext>
            </a:extLst>
          </p:cNvPr>
          <p:cNvSpPr>
            <a:spLocks noGrp="1"/>
          </p:cNvSpPr>
          <p:nvPr>
            <p:ph type="title"/>
          </p:nvPr>
        </p:nvSpPr>
        <p:spPr>
          <a:xfrm>
            <a:off x="2699792" y="476672"/>
            <a:ext cx="4320480" cy="648072"/>
          </a:xfrm>
        </p:spPr>
        <p:txBody>
          <a:bodyPr>
            <a:normAutofit/>
          </a:bodyPr>
          <a:lstStyle/>
          <a:p>
            <a:r>
              <a:rPr lang="en-US" sz="2800" b="1" dirty="0">
                <a:solidFill>
                  <a:srgbClr val="0070C0"/>
                </a:solidFill>
                <a:latin typeface="Arial Rounded MT Bold" panose="020F0704030504030204" pitchFamily="34" charset="0"/>
              </a:rPr>
              <a:t>Modern</a:t>
            </a:r>
            <a:r>
              <a:rPr lang="en-US" dirty="0"/>
              <a:t> </a:t>
            </a:r>
            <a:r>
              <a:rPr lang="en-US" sz="2800" b="1" dirty="0">
                <a:solidFill>
                  <a:srgbClr val="0070C0"/>
                </a:solidFill>
                <a:latin typeface="Arial Rounded MT Bold" panose="020F0704030504030204" pitchFamily="34" charset="0"/>
              </a:rPr>
              <a:t>Paphos</a:t>
            </a:r>
            <a:endParaRPr lang="en-GB" sz="2800" b="1" dirty="0">
              <a:solidFill>
                <a:srgbClr val="0070C0"/>
              </a:solidFill>
              <a:latin typeface="Arial Rounded MT Bold" panose="020F0704030504030204" pitchFamily="34" charset="0"/>
            </a:endParaRPr>
          </a:p>
        </p:txBody>
      </p:sp>
      <p:sp>
        <p:nvSpPr>
          <p:cNvPr id="6" name="TextBox 5">
            <a:extLst>
              <a:ext uri="{FF2B5EF4-FFF2-40B4-BE49-F238E27FC236}">
                <a16:creationId xmlns="" xmlns:a16="http://schemas.microsoft.com/office/drawing/2014/main" id="{E7F74025-5123-4013-8BE5-6FB5498FB500}"/>
              </a:ext>
            </a:extLst>
          </p:cNvPr>
          <p:cNvSpPr txBox="1"/>
          <p:nvPr/>
        </p:nvSpPr>
        <p:spPr>
          <a:xfrm>
            <a:off x="431540" y="1400627"/>
            <a:ext cx="8280919" cy="2123658"/>
          </a:xfrm>
          <a:prstGeom prst="rect">
            <a:avLst/>
          </a:prstGeom>
          <a:noFill/>
        </p:spPr>
        <p:txBody>
          <a:bodyPr wrap="square" rtlCol="0">
            <a:spAutoFit/>
          </a:bodyPr>
          <a:lstStyle/>
          <a:p>
            <a:r>
              <a:rPr lang="en-US" sz="2200" b="1" dirty="0"/>
              <a:t>In 2017, Paphos was chosen as the cultural capital of Europe, and many extravagant </a:t>
            </a:r>
            <a:r>
              <a:rPr lang="en-US" sz="2200" b="1" dirty="0" smtClean="0"/>
              <a:t>projects and events took place during </a:t>
            </a:r>
            <a:r>
              <a:rPr lang="en-US" sz="2200" b="1" dirty="0"/>
              <a:t>the process. This is one of our city’s biggest accomplishments since it caused tourism to blow up, and made us, the citizens, proud of these </a:t>
            </a:r>
            <a:r>
              <a:rPr lang="en-US" sz="2200" b="1" dirty="0" smtClean="0"/>
              <a:t>changes . This gave Paphos the opportunity to construct numerous sites. </a:t>
            </a:r>
            <a:endParaRPr lang="en-US" sz="2200" b="1" dirty="0"/>
          </a:p>
        </p:txBody>
      </p:sp>
      <p:pic>
        <p:nvPicPr>
          <p:cNvPr id="9" name="Picture 8">
            <a:extLst>
              <a:ext uri="{FF2B5EF4-FFF2-40B4-BE49-F238E27FC236}">
                <a16:creationId xmlns="" xmlns:a16="http://schemas.microsoft.com/office/drawing/2014/main" id="{70C899ED-504B-4DD6-9A7E-CBE6827040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95705">
            <a:off x="4777273" y="4401596"/>
            <a:ext cx="4453414" cy="2533727"/>
          </a:xfrm>
          <a:prstGeom prst="rect">
            <a:avLst/>
          </a:prstGeom>
        </p:spPr>
      </p:pic>
      <p:pic>
        <p:nvPicPr>
          <p:cNvPr id="1028" name="Picture 4" descr="Image result for εισοδος της παφου"/>
          <p:cNvPicPr>
            <a:picLocks noChangeAspect="1" noChangeArrowheads="1"/>
          </p:cNvPicPr>
          <p:nvPr/>
        </p:nvPicPr>
        <p:blipFill>
          <a:blip r:embed="rId4" cstate="print"/>
          <a:srcRect/>
          <a:stretch>
            <a:fillRect/>
          </a:stretch>
        </p:blipFill>
        <p:spPr bwMode="auto">
          <a:xfrm rot="614552">
            <a:off x="-224261" y="4493474"/>
            <a:ext cx="4896544" cy="2376708"/>
          </a:xfrm>
          <a:prstGeom prst="rect">
            <a:avLst/>
          </a:prstGeom>
          <a:noFill/>
        </p:spPr>
      </p:pic>
    </p:spTree>
    <p:extLst>
      <p:ext uri="{BB962C8B-B14F-4D97-AF65-F5344CB8AC3E}">
        <p14:creationId xmlns:p14="http://schemas.microsoft.com/office/powerpoint/2010/main" xmlns="" val="398180863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par>
                          <p:cTn id="13" fill="hold">
                            <p:stCondLst>
                              <p:cond delay="2500"/>
                            </p:stCondLst>
                            <p:childTnLst>
                              <p:par>
                                <p:cTn id="14" presetID="26"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par>
                          <p:cTn id="30" fill="hold">
                            <p:stCondLst>
                              <p:cond delay="4500"/>
                            </p:stCondLst>
                            <p:childTnLst>
                              <p:par>
                                <p:cTn id="31" presetID="5" presetClass="entr" presetSubtype="10"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checkerboard(across)">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6714B7-1B8B-42BA-A911-1A371D3A21B0}"/>
              </a:ext>
            </a:extLst>
          </p:cNvPr>
          <p:cNvSpPr>
            <a:spLocks noGrp="1"/>
          </p:cNvSpPr>
          <p:nvPr>
            <p:ph type="title"/>
          </p:nvPr>
        </p:nvSpPr>
        <p:spPr>
          <a:xfrm>
            <a:off x="2015717" y="324852"/>
            <a:ext cx="4068452" cy="504056"/>
          </a:xfrm>
        </p:spPr>
        <p:txBody>
          <a:bodyPr vert="horz" lIns="91440" tIns="45720" rIns="91440" bIns="45720" rtlCol="0" anchor="t">
            <a:noAutofit/>
          </a:bodyPr>
          <a:lstStyle/>
          <a:p>
            <a:r>
              <a:rPr lang="en-US" sz="4400" b="1" dirty="0">
                <a:solidFill>
                  <a:srgbClr val="0070C0"/>
                </a:solidFill>
                <a:latin typeface="Arial Rounded MT Bold" panose="020F0704030504030204" pitchFamily="34" charset="0"/>
              </a:rPr>
              <a:t>HISTORY</a:t>
            </a:r>
            <a:r>
              <a:rPr lang="el-GR" sz="4400" b="1" dirty="0">
                <a:solidFill>
                  <a:srgbClr val="0070C0"/>
                </a:solidFill>
              </a:rPr>
              <a:t>(1/2</a:t>
            </a:r>
            <a:r>
              <a:rPr lang="en-ZA" sz="4400" b="1" dirty="0">
                <a:solidFill>
                  <a:srgbClr val="0070C0"/>
                </a:solidFill>
                <a:latin typeface="Arial Rounded MT Bold" panose="020F0704030504030204" pitchFamily="34" charset="0"/>
              </a:rPr>
              <a:t>)</a:t>
            </a:r>
            <a:endParaRPr lang="en-GB" sz="4400" b="1" dirty="0">
              <a:solidFill>
                <a:srgbClr val="0070C0"/>
              </a:solidFill>
              <a:latin typeface="Arial Rounded MT Bold" panose="020F0704030504030204" pitchFamily="34" charset="0"/>
            </a:endParaRPr>
          </a:p>
        </p:txBody>
      </p:sp>
      <p:sp>
        <p:nvSpPr>
          <p:cNvPr id="3" name="Content Placeholder 2">
            <a:extLst>
              <a:ext uri="{FF2B5EF4-FFF2-40B4-BE49-F238E27FC236}">
                <a16:creationId xmlns="" xmlns:a16="http://schemas.microsoft.com/office/drawing/2014/main" id="{E6FE51AB-EEAB-4207-A9BA-9A2EB49F997D}"/>
              </a:ext>
            </a:extLst>
          </p:cNvPr>
          <p:cNvSpPr>
            <a:spLocks noGrp="1"/>
          </p:cNvSpPr>
          <p:nvPr>
            <p:ph idx="1"/>
          </p:nvPr>
        </p:nvSpPr>
        <p:spPr>
          <a:xfrm>
            <a:off x="467544" y="1196752"/>
            <a:ext cx="8496944" cy="1918277"/>
          </a:xfrm>
        </p:spPr>
        <p:txBody>
          <a:bodyPr>
            <a:normAutofit fontScale="92500" lnSpcReduction="20000"/>
          </a:bodyPr>
          <a:lstStyle/>
          <a:p>
            <a:pPr marL="0" indent="0">
              <a:buNone/>
            </a:pPr>
            <a:r>
              <a:rPr lang="en-US" sz="2400" dirty="0"/>
              <a:t>The history of Cyprus is a long and complicated affair. Cyprus's history goes back to </a:t>
            </a:r>
            <a:r>
              <a:rPr lang="en-GB" sz="2400" dirty="0"/>
              <a:t>the Neolithic Age (10 000 B.C.)</a:t>
            </a:r>
          </a:p>
          <a:p>
            <a:pPr marL="0" indent="0">
              <a:buNone/>
            </a:pPr>
            <a:r>
              <a:rPr lang="en-GB" sz="2400" dirty="0" smtClean="0"/>
              <a:t>One </a:t>
            </a:r>
            <a:r>
              <a:rPr lang="en-GB" sz="2400" dirty="0"/>
              <a:t>of our most characteristic arts are cross shaped figurines dating </a:t>
            </a:r>
            <a:r>
              <a:rPr lang="fr-FR" sz="2400" dirty="0" smtClean="0"/>
              <a:t>back </a:t>
            </a:r>
            <a:r>
              <a:rPr lang="fr-FR" sz="2400" dirty="0"/>
              <a:t>to the Bronze Age (around 3000 B.C.).</a:t>
            </a:r>
            <a:r>
              <a:rPr lang="en-GB" sz="2400" dirty="0"/>
              <a:t>  These are some examples of art and life during Cypriot Antiquity.</a:t>
            </a:r>
          </a:p>
          <a:p>
            <a:pPr marL="0" indent="0">
              <a:buNone/>
            </a:pPr>
            <a:endParaRPr lang="en-GB" dirty="0"/>
          </a:p>
          <a:p>
            <a:pPr marL="0" indent="0">
              <a:buNone/>
            </a:pPr>
            <a:endParaRPr lang="en-GB" dirty="0"/>
          </a:p>
        </p:txBody>
      </p:sp>
      <p:pic>
        <p:nvPicPr>
          <p:cNvPr id="5" name="Picture 4">
            <a:extLst>
              <a:ext uri="{FF2B5EF4-FFF2-40B4-BE49-F238E27FC236}">
                <a16:creationId xmlns="" xmlns:a16="http://schemas.microsoft.com/office/drawing/2014/main" id="{9CDFE393-162B-4440-A70F-BA140583FF6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70" y="3779286"/>
            <a:ext cx="2543138" cy="2764990"/>
          </a:xfrm>
          <a:prstGeom prst="rect">
            <a:avLst/>
          </a:prstGeom>
        </p:spPr>
      </p:pic>
      <p:pic>
        <p:nvPicPr>
          <p:cNvPr id="7" name="Picture 6">
            <a:extLst>
              <a:ext uri="{FF2B5EF4-FFF2-40B4-BE49-F238E27FC236}">
                <a16:creationId xmlns="" xmlns:a16="http://schemas.microsoft.com/office/drawing/2014/main" id="{2AD34549-A212-44AC-81F0-EFCFF4CAF44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23966" y="3469009"/>
            <a:ext cx="3784099" cy="314415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868009">
            <a:off x="4965883" y="3425190"/>
            <a:ext cx="4281729" cy="21408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a:extLst>
              <a:ext uri="{FF2B5EF4-FFF2-40B4-BE49-F238E27FC236}">
                <a16:creationId xmlns="" xmlns:a16="http://schemas.microsoft.com/office/drawing/2014/main" id="{80AD59EC-4F82-4AE2-8C42-71A318A25FC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0582018">
            <a:off x="6980974" y="5264868"/>
            <a:ext cx="1838261" cy="14447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64140158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 presetClass="entr" presetSubtype="1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1404</TotalTime>
  <Words>672</Words>
  <Application>Microsoft Office PowerPoint</Application>
  <PresentationFormat>On-screen Show (4:3)</PresentationFormat>
  <Paragraphs>76</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Gallery</vt:lpstr>
      <vt:lpstr>Slide 1</vt:lpstr>
      <vt:lpstr>Slide 2</vt:lpstr>
      <vt:lpstr>Political PROBLEM</vt:lpstr>
      <vt:lpstr>Paphos is the legendary birthplace of Aphrodite, the Greek goddess of love and beauty.  That’s why there are many attractions linked to her in Paphos and nearby, such as Petra tou Romiou, and her baths. </vt:lpstr>
      <vt:lpstr>AKAMAS PAPHOS</vt:lpstr>
      <vt:lpstr>PAPHOS Sights-attractions  </vt:lpstr>
      <vt:lpstr>Slide 7</vt:lpstr>
      <vt:lpstr>Modern Paphos</vt:lpstr>
      <vt:lpstr>HISTORY(1/2)</vt:lpstr>
      <vt:lpstr>Slide 10</vt:lpstr>
      <vt:lpstr>OUR every day life</vt:lpstr>
      <vt:lpstr>Slide 12</vt:lpstr>
      <vt:lpstr>Slide 13</vt:lpstr>
      <vt:lpstr>Our Traditional foods &amp; drinks</vt:lpstr>
      <vt:lpstr>Our Traditional foods &amp; drinks</vt:lpstr>
      <vt:lpstr>OUR SCHOOL: Saint pavlos middle school</vt:lpstr>
      <vt:lpstr>OUR SCHOOL: Saint pavlos middle school</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Ariadni Charalambous</dc:creator>
  <cp:lastModifiedBy>Alexander Prince</cp:lastModifiedBy>
  <cp:revision>124</cp:revision>
  <dcterms:created xsi:type="dcterms:W3CDTF">2019-10-12T01:27:05Z</dcterms:created>
  <dcterms:modified xsi:type="dcterms:W3CDTF">2019-10-18T13:59:48Z</dcterms:modified>
</cp:coreProperties>
</file>