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305" r:id="rId5"/>
    <p:sldId id="259" r:id="rId6"/>
    <p:sldId id="306" r:id="rId7"/>
    <p:sldId id="313" r:id="rId8"/>
    <p:sldId id="317" r:id="rId9"/>
    <p:sldId id="318" r:id="rId10"/>
    <p:sldId id="319" r:id="rId11"/>
    <p:sldId id="320" r:id="rId12"/>
    <p:sldId id="314" r:id="rId13"/>
    <p:sldId id="321" r:id="rId14"/>
    <p:sldId id="322" r:id="rId15"/>
    <p:sldId id="31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879" autoAdjust="0"/>
  </p:normalViewPr>
  <p:slideViewPr>
    <p:cSldViewPr snapToGrid="0">
      <p:cViewPr>
        <p:scale>
          <a:sx n="91" d="100"/>
          <a:sy n="91" d="100"/>
        </p:scale>
        <p:origin x="370" y="-11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8/21/2022</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8/21/2022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2</a:t>
            </a:fld>
            <a:endParaRPr lang="en-US" dirty="0"/>
          </a:p>
        </p:txBody>
      </p:sp>
    </p:spTree>
    <p:extLst>
      <p:ext uri="{BB962C8B-B14F-4D97-AF65-F5344CB8AC3E}">
        <p14:creationId xmlns:p14="http://schemas.microsoft.com/office/powerpoint/2010/main" val="12428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theculturetrip.com/europe/greece/articles/a-history-of-ouzo-greeces-national-drink-in-1-minute/" TargetMode="External"/><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p:txBody>
          <a:bodyPr/>
          <a:lstStyle/>
          <a:p>
            <a:r>
              <a:rPr lang="en-US" dirty="0"/>
              <a:t>Cypriot Superstitions</a:t>
            </a:r>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25FF9-2546-D296-91F9-1A615721266F}"/>
              </a:ext>
            </a:extLst>
          </p:cNvPr>
          <p:cNvSpPr>
            <a:spLocks noGrp="1"/>
          </p:cNvSpPr>
          <p:nvPr>
            <p:ph type="title"/>
          </p:nvPr>
        </p:nvSpPr>
        <p:spPr>
          <a:xfrm>
            <a:off x="327171" y="2265027"/>
            <a:ext cx="11207691" cy="2583809"/>
          </a:xfrm>
        </p:spPr>
        <p:txBody>
          <a:bodyPr>
            <a:normAutofit fontScale="90000"/>
          </a:bodyPr>
          <a:lstStyle/>
          <a:p>
            <a:pPr lvl="0" algn="l">
              <a:lnSpc>
                <a:spcPct val="107000"/>
              </a:lnSpc>
              <a:spcAft>
                <a:spcPts val="800"/>
              </a:spcAft>
              <a:buSzPts val="1000"/>
              <a:tabLst>
                <a:tab pos="457200" algn="l"/>
              </a:tabLst>
            </a:pPr>
            <a:r>
              <a:rPr lang="en-US" sz="1800" dirty="0">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en-US" sz="1800" dirty="0" err="1">
                <a:effectLst/>
                <a:latin typeface="Calibri" panose="020F0502020204030204" pitchFamily="34" charset="0"/>
                <a:ea typeface="Calibri" panose="020F0502020204030204" pitchFamily="34" charset="0"/>
                <a:cs typeface="Calibri" panose="020F0502020204030204" pitchFamily="34" charset="0"/>
              </a:rPr>
              <a:t>Αδκει</a:t>
            </a:r>
            <a:r>
              <a:rPr lang="en-US" sz="1800" dirty="0">
                <a:effectLst/>
                <a:latin typeface="Calibri" panose="020F0502020204030204" pitchFamily="34" charset="0"/>
                <a:ea typeface="Calibri" panose="020F0502020204030204" pitchFamily="34" charset="0"/>
                <a:cs typeface="Calibri" panose="020F0502020204030204" pitchFamily="34" charset="0"/>
              </a:rPr>
              <a:t>ασερός παπάς, θάβκει τζαι τους ζωντανούς"</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  "A priest without a job buries the living"		         </a:t>
            </a:r>
            <a:br>
              <a:rPr lang="en-US" sz="1800" dirty="0">
                <a:effectLst/>
                <a:latin typeface="Calibri" panose="020F0502020204030204" pitchFamily="34" charset="0"/>
                <a:ea typeface="Calibri" panose="020F0502020204030204" pitchFamily="34" charset="0"/>
                <a:cs typeface="Calibri" panose="020F0502020204030204" pitchFamily="34" charset="0"/>
              </a:rPr>
            </a:b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Meaning: whoever doesn’t have a job does the unnecessary</a:t>
            </a:r>
            <a:br>
              <a:rPr lang="en-US" sz="1800" b="1" dirty="0">
                <a:effectLst/>
                <a:latin typeface="Calibri" panose="020F0502020204030204" pitchFamily="34" charset="0"/>
                <a:ea typeface="Calibri" panose="020F0502020204030204" pitchFamily="34" charset="0"/>
                <a:cs typeface="Calibri" panose="020F0502020204030204" pitchFamily="34" charset="0"/>
              </a:rPr>
            </a:b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When you see a black cat means bad luck.</a:t>
            </a:r>
            <a:br>
              <a:rPr lang="en-US" sz="1800" dirty="0">
                <a:effectLst/>
                <a:latin typeface="Calibri" panose="020F0502020204030204" pitchFamily="34" charset="0"/>
                <a:ea typeface="Calibri" panose="020F0502020204030204" pitchFamily="34" charset="0"/>
                <a:cs typeface="Calibri" panose="020F0502020204030204" pitchFamily="34" charset="0"/>
              </a:rPr>
            </a:b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GB" sz="1800" b="1"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When you visit a house, leave by the door you</a:t>
            </a:r>
            <a:r>
              <a:rPr lang="en-GB" sz="180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b="1"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came in </a:t>
            </a:r>
            <a:r>
              <a:rPr lang="en-GB" sz="180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 Otherwise, the embassies are spoiled. </a:t>
            </a:r>
            <a:br>
              <a:rPr lang="en-GB" sz="18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br>
            <a:r>
              <a:rPr lang="en-GB" sz="18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 </a:t>
            </a:r>
            <a:r>
              <a:rPr lang="en-GB" sz="1800" b="1"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At night, you don't carry olive oil. </a:t>
            </a:r>
            <a:br>
              <a:rPr lang="en-GB" sz="1800" b="1"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br>
            <a:r>
              <a:rPr lang="en-GB" sz="1800" b="1"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 When the pregnant woman is hungry, she must eat the food of her desire</a:t>
            </a:r>
            <a:r>
              <a:rPr lang="en-GB" sz="180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 – Otherwise, a mark will appear on the child</a:t>
            </a:r>
            <a:br>
              <a:rPr lang="en-GB" sz="18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br>
            <a:r>
              <a:rPr lang="en-GB" sz="18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 </a:t>
            </a:r>
            <a:r>
              <a:rPr lang="en-GB" sz="1800" b="1"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Don't walk over a baby</a:t>
            </a:r>
            <a:r>
              <a:rPr lang="en-GB" sz="180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 – Stay short</a:t>
            </a:r>
            <a:br>
              <a:rPr lang="en-GB" sz="1800" dirty="0">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br>
            <a:br>
              <a:rPr lang="en-GB" sz="1800" dirty="0">
                <a:solidFill>
                  <a:srgbClr val="212529"/>
                </a:solidFill>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Text Placeholder 2">
            <a:extLst>
              <a:ext uri="{FF2B5EF4-FFF2-40B4-BE49-F238E27FC236}">
                <a16:creationId xmlns:a16="http://schemas.microsoft.com/office/drawing/2014/main" id="{1B1A87F6-AA78-F63C-6246-E3A7D6852BFD}"/>
              </a:ext>
            </a:extLst>
          </p:cNvPr>
          <p:cNvSpPr>
            <a:spLocks noGrp="1"/>
          </p:cNvSpPr>
          <p:nvPr>
            <p:ph type="body" idx="1"/>
          </p:nvPr>
        </p:nvSpPr>
        <p:spPr>
          <a:xfrm>
            <a:off x="-402671" y="1947672"/>
            <a:ext cx="5767485" cy="457200"/>
          </a:xfrm>
        </p:spPr>
        <p:txBody>
          <a:bodyPr>
            <a:noAutofit/>
          </a:bodyPr>
          <a:lstStyle/>
          <a:p>
            <a:r>
              <a:rPr lang="en-US" sz="1800" u="sng" dirty="0">
                <a:latin typeface="Calibri" panose="020F0502020204030204" pitchFamily="34" charset="0"/>
                <a:ea typeface="Calibri" panose="020F0502020204030204" pitchFamily="34" charset="0"/>
                <a:cs typeface="Times New Roman" panose="02020603050405020304" pitchFamily="18" charset="0"/>
              </a:rPr>
              <a:t>Some daily proverbs and superstitions:</a:t>
            </a:r>
            <a:br>
              <a:rPr lang="en-GB" sz="1800" u="sng" dirty="0">
                <a:latin typeface="Calibri" panose="020F0502020204030204" pitchFamily="34" charset="0"/>
                <a:ea typeface="Calibri" panose="020F0502020204030204" pitchFamily="34" charset="0"/>
                <a:cs typeface="Times New Roman" panose="02020603050405020304" pitchFamily="18" charset="0"/>
              </a:rPr>
            </a:br>
            <a:endParaRPr lang="en-GB" sz="1800" dirty="0"/>
          </a:p>
        </p:txBody>
      </p:sp>
    </p:spTree>
    <p:extLst>
      <p:ext uri="{BB962C8B-B14F-4D97-AF65-F5344CB8AC3E}">
        <p14:creationId xmlns:p14="http://schemas.microsoft.com/office/powerpoint/2010/main" val="2118420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04A80-E697-9DBE-AC19-020375C1248C}"/>
              </a:ext>
            </a:extLst>
          </p:cNvPr>
          <p:cNvSpPr>
            <a:spLocks noGrp="1"/>
          </p:cNvSpPr>
          <p:nvPr>
            <p:ph type="title"/>
          </p:nvPr>
        </p:nvSpPr>
        <p:spPr>
          <a:xfrm>
            <a:off x="545284" y="2105637"/>
            <a:ext cx="10964410" cy="2835479"/>
          </a:xfrm>
        </p:spPr>
        <p:txBody>
          <a:bodyPr>
            <a:normAutofit fontScale="90000"/>
          </a:bodyPr>
          <a:lstStyle/>
          <a:p>
            <a:pPr algn="l">
              <a:lnSpc>
                <a:spcPct val="107000"/>
              </a:lnSpc>
              <a:spcAft>
                <a:spcPts val="1500"/>
              </a:spcAft>
            </a:pPr>
            <a:br>
              <a:rPr lang="en-GB" sz="1800" dirty="0">
                <a:effectLst/>
                <a:latin typeface="Calibri" panose="020F0502020204030204" pitchFamily="34" charset="0"/>
                <a:ea typeface="Calibri" panose="020F0502020204030204" pitchFamily="34" charset="0"/>
                <a:cs typeface="Calibri" panose="020F0502020204030204" pitchFamily="34" charset="0"/>
              </a:rPr>
            </a:br>
            <a:r>
              <a:rPr lang="en-GB" sz="190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If your nose eats you, you will cry.</a:t>
            </a:r>
            <a:br>
              <a:rPr lang="en-GB" sz="19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br>
            <a:r>
              <a:rPr lang="en-GB" sz="190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If your right hand eats you, you will give money.</a:t>
            </a:r>
            <a:br>
              <a:rPr lang="en-GB" sz="19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br>
            <a:r>
              <a:rPr lang="en-GB" sz="190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If your left hand eats you, you will get money.</a:t>
            </a:r>
            <a:br>
              <a:rPr lang="en-GB" sz="19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br>
            <a:r>
              <a:rPr lang="en-GB" sz="190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If your back eats you someone will beat you.</a:t>
            </a:r>
            <a:br>
              <a:rPr lang="en-GB" sz="19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br>
            <a:r>
              <a:rPr lang="en-GB" sz="190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If your right eye closes, you will see a loved one.</a:t>
            </a:r>
            <a:br>
              <a:rPr lang="en-GB" sz="19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br>
            <a:r>
              <a:rPr lang="en-GB" sz="190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If your left eye closes, you will see someone you don't like.</a:t>
            </a:r>
            <a:br>
              <a:rPr lang="en-GB" sz="19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br>
            <a:r>
              <a:rPr lang="en-GB" sz="190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If your right ear whistles you are praised, if your left ear they curse you.</a:t>
            </a:r>
            <a:br>
              <a:rPr lang="en-GB" sz="19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br>
            <a:r>
              <a:rPr lang="en-GB" sz="190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If a bud (a type of butterfly) comes to your house, you will have visitors.</a:t>
            </a:r>
            <a:br>
              <a:rPr lang="en-GB" sz="19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br>
            <a:r>
              <a:rPr lang="en-GB" sz="190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Friday's laughter in Saturday's tears.</a:t>
            </a:r>
            <a:br>
              <a:rPr lang="en-GB" sz="18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br>
            <a:endParaRPr lang="en-GB"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0C16C809-481B-23C5-81BC-A8F3E4F98750}"/>
              </a:ext>
            </a:extLst>
          </p:cNvPr>
          <p:cNvSpPr>
            <a:spLocks noGrp="1"/>
          </p:cNvSpPr>
          <p:nvPr>
            <p:ph type="body" idx="1"/>
          </p:nvPr>
        </p:nvSpPr>
        <p:spPr>
          <a:xfrm>
            <a:off x="-906011" y="1833713"/>
            <a:ext cx="7277504" cy="457200"/>
          </a:xfrm>
        </p:spPr>
        <p:txBody>
          <a:bodyPr>
            <a:normAutofit/>
          </a:bodyPr>
          <a:lstStyle/>
          <a:p>
            <a:r>
              <a:rPr lang="en-GB" sz="1900" b="1" dirty="0">
                <a:solidFill>
                  <a:schemeClr val="tx1"/>
                </a:solidFill>
                <a:latin typeface="Calibri" panose="020F0502020204030204" pitchFamily="34" charset="0"/>
                <a:ea typeface="Times New Roman" panose="02020603050405020304" pitchFamily="18" charset="0"/>
                <a:cs typeface="Calibri" panose="020F0502020204030204" pitchFamily="34" charset="0"/>
              </a:rPr>
              <a:t>Superstitions that were also told to children</a:t>
            </a:r>
            <a:endParaRPr lang="en-GB" sz="19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3725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B5DC-8C2B-5750-6E12-9A35C0FFBA00}"/>
              </a:ext>
            </a:extLst>
          </p:cNvPr>
          <p:cNvSpPr>
            <a:spLocks noGrp="1"/>
          </p:cNvSpPr>
          <p:nvPr>
            <p:ph type="title"/>
          </p:nvPr>
        </p:nvSpPr>
        <p:spPr/>
        <p:txBody>
          <a:bodyPr/>
          <a:lstStyle/>
          <a:p>
            <a:r>
              <a:rPr lang="en-US" dirty="0"/>
              <a:t>Thank you</a:t>
            </a:r>
          </a:p>
        </p:txBody>
      </p:sp>
      <p:sp>
        <p:nvSpPr>
          <p:cNvPr id="5" name="Content Placeholder 4">
            <a:extLst>
              <a:ext uri="{FF2B5EF4-FFF2-40B4-BE49-F238E27FC236}">
                <a16:creationId xmlns:a16="http://schemas.microsoft.com/office/drawing/2014/main" id="{AAF5CF3F-E5EF-5769-3F83-24ADB4412BBF}"/>
              </a:ext>
            </a:extLst>
          </p:cNvPr>
          <p:cNvSpPr>
            <a:spLocks noGrp="1"/>
          </p:cNvSpPr>
          <p:nvPr>
            <p:ph idx="1"/>
          </p:nvPr>
        </p:nvSpPr>
        <p:spPr/>
        <p:txBody>
          <a:bodyPr/>
          <a:lstStyle/>
          <a:p>
            <a:r>
              <a:rPr lang="en-US" dirty="0"/>
              <a:t>Simoni </a:t>
            </a:r>
            <a:r>
              <a:rPr lang="en-US" dirty="0" err="1"/>
              <a:t>Papanearchou</a:t>
            </a:r>
            <a:endParaRPr lang="en-US" dirty="0"/>
          </a:p>
          <a:p>
            <a:r>
              <a:rPr lang="en-US" dirty="0"/>
              <a:t>Eleni </a:t>
            </a:r>
            <a:r>
              <a:rPr lang="en-US" dirty="0" err="1"/>
              <a:t>Omirou</a:t>
            </a:r>
            <a:endParaRPr lang="en-US" dirty="0"/>
          </a:p>
        </p:txBody>
      </p:sp>
    </p:spTree>
    <p:extLst>
      <p:ext uri="{BB962C8B-B14F-4D97-AF65-F5344CB8AC3E}">
        <p14:creationId xmlns:p14="http://schemas.microsoft.com/office/powerpoint/2010/main" val="2790251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1147482" y="3836894"/>
            <a:ext cx="10392873" cy="2019748"/>
          </a:xfrm>
        </p:spPr>
        <p:txBody>
          <a:bodyPr>
            <a:normAutofit/>
          </a:bodyPr>
          <a:lstStyle/>
          <a:p>
            <a:r>
              <a:rPr lang="en-US" sz="4400" dirty="0">
                <a:latin typeface="Forte" panose="03060902040502070203" pitchFamily="66" charset="0"/>
              </a:rPr>
              <a:t>Everyone’s a little bit superstitious sometimes…</a:t>
            </a:r>
            <a:br>
              <a:rPr lang="en-US" sz="4400" dirty="0">
                <a:latin typeface="Forte" panose="03060902040502070203" pitchFamily="66" charset="0"/>
              </a:rPr>
            </a:br>
            <a:endParaRPr lang="en-US" dirty="0"/>
          </a:p>
        </p:txBody>
      </p:sp>
    </p:spTree>
    <p:extLst>
      <p:ext uri="{BB962C8B-B14F-4D97-AF65-F5344CB8AC3E}">
        <p14:creationId xmlns:p14="http://schemas.microsoft.com/office/powerpoint/2010/main" val="3446797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797288" y="1741581"/>
            <a:ext cx="8189393" cy="2695948"/>
          </a:xfrm>
        </p:spPr>
        <p:txBody>
          <a:bodyPr>
            <a:noAutofit/>
          </a:bodyPr>
          <a:lstStyle/>
          <a:p>
            <a:r>
              <a:rPr lang="en-US" sz="2400" b="0" i="0" dirty="0">
                <a:solidFill>
                  <a:srgbClr val="595959"/>
                </a:solidFill>
                <a:effectLst/>
                <a:latin typeface="ProximaNova-Regular"/>
              </a:rPr>
              <a:t>Quirky and bizarre superstitions that </a:t>
            </a:r>
            <a:r>
              <a:rPr lang="en-US" sz="2400" dirty="0">
                <a:solidFill>
                  <a:srgbClr val="595959"/>
                </a:solidFill>
                <a:latin typeface="ProximaNova-Regular"/>
              </a:rPr>
              <a:t>Cypriot</a:t>
            </a:r>
            <a:r>
              <a:rPr lang="en-US" sz="2400" b="0" i="0" dirty="0">
                <a:solidFill>
                  <a:srgbClr val="595959"/>
                </a:solidFill>
                <a:effectLst/>
                <a:latin typeface="ProximaNova-Regular"/>
              </a:rPr>
              <a:t>s/Greeks believe are legion. While the younger generations don’t believe them as strongly as their elders, superstitions have been passed down from one generation to another and are part of the country’s cultural identity. Here are some Cypriot/Greeks superstitions that might make you smile or surprise you.</a:t>
            </a:r>
            <a:endParaRPr lang="en-US" sz="2700" dirty="0">
              <a:latin typeface="Forte" panose="03060902040502070203" pitchFamily="66" charset="0"/>
            </a:endParaRP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3</a:t>
            </a:fld>
            <a:endParaRPr lang="en-US" dirty="0"/>
          </a:p>
        </p:txBody>
      </p:sp>
    </p:spTree>
    <p:extLst>
      <p:ext uri="{BB962C8B-B14F-4D97-AF65-F5344CB8AC3E}">
        <p14:creationId xmlns:p14="http://schemas.microsoft.com/office/powerpoint/2010/main" val="1732999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Greek evil eye symbol protection Royalty Free Vector Image">
            <a:extLst>
              <a:ext uri="{FF2B5EF4-FFF2-40B4-BE49-F238E27FC236}">
                <a16:creationId xmlns:a16="http://schemas.microsoft.com/office/drawing/2014/main" id="{03B222E6-8AED-802A-CA11-C5E40CAC75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40" b="9708"/>
          <a:stretch/>
        </p:blipFill>
        <p:spPr bwMode="auto">
          <a:xfrm>
            <a:off x="9287435" y="308834"/>
            <a:ext cx="2311220" cy="22714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vil Eye Protection Amulet Bracelet – House of Intuition">
            <a:extLst>
              <a:ext uri="{FF2B5EF4-FFF2-40B4-BE49-F238E27FC236}">
                <a16:creationId xmlns:a16="http://schemas.microsoft.com/office/drawing/2014/main" id="{DA206786-F710-B956-58CE-51041B7AF6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8164" y="3234018"/>
            <a:ext cx="2877671" cy="28776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a:xfrm>
            <a:off x="838200" y="587637"/>
            <a:ext cx="10515600" cy="1196340"/>
          </a:xfrm>
        </p:spPr>
        <p:txBody>
          <a:bodyPr>
            <a:normAutofit/>
          </a:bodyPr>
          <a:lstStyle/>
          <a:p>
            <a:r>
              <a:rPr lang="en-US" sz="4200" b="0" i="0" dirty="0">
                <a:solidFill>
                  <a:srgbClr val="121416"/>
                </a:solidFill>
                <a:effectLst/>
                <a:latin typeface="ProximaNova-Bold"/>
              </a:rPr>
              <a:t>The evil eye (to </a:t>
            </a:r>
            <a:r>
              <a:rPr lang="en-US" sz="4200" b="0" i="0" dirty="0" err="1">
                <a:solidFill>
                  <a:srgbClr val="121416"/>
                </a:solidFill>
                <a:effectLst/>
                <a:latin typeface="ProximaNova-Bold"/>
              </a:rPr>
              <a:t>mati</a:t>
            </a:r>
            <a:r>
              <a:rPr lang="en-US" sz="4200" b="0" i="0" dirty="0">
                <a:solidFill>
                  <a:srgbClr val="121416"/>
                </a:solidFill>
                <a:effectLst/>
                <a:latin typeface="ProximaNova-Bold"/>
              </a:rPr>
              <a:t>)</a:t>
            </a:r>
            <a:endParaRPr lang="en-US" sz="4200" dirty="0"/>
          </a:p>
        </p:txBody>
      </p:sp>
      <p:sp>
        <p:nvSpPr>
          <p:cNvPr id="7" name="Footer Placeholder 6">
            <a:extLst>
              <a:ext uri="{FF2B5EF4-FFF2-40B4-BE49-F238E27FC236}">
                <a16:creationId xmlns:a16="http://schemas.microsoft.com/office/drawing/2014/main" id="{69D875C8-4D19-8AF8-6F98-F151E309145E}"/>
              </a:ext>
            </a:extLst>
          </p:cNvPr>
          <p:cNvSpPr>
            <a:spLocks noGrp="1"/>
          </p:cNvSpPr>
          <p:nvPr>
            <p:ph type="ftr" sz="quarter" idx="11"/>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fld id="{294A09A9-5501-47C1-A89A-A340965A2BE2}" type="slidenum">
              <a:rPr lang="en-US" smtClean="0"/>
              <a:t>4</a:t>
            </a:fld>
            <a:endParaRPr lang="en-US" dirty="0"/>
          </a:p>
        </p:txBody>
      </p:sp>
      <p:sp>
        <p:nvSpPr>
          <p:cNvPr id="14" name="Content Placeholder 13">
            <a:extLst>
              <a:ext uri="{FF2B5EF4-FFF2-40B4-BE49-F238E27FC236}">
                <a16:creationId xmlns:a16="http://schemas.microsoft.com/office/drawing/2014/main" id="{2C137559-3EA2-F5A7-96D5-366D0C12BFFE}"/>
              </a:ext>
            </a:extLst>
          </p:cNvPr>
          <p:cNvSpPr>
            <a:spLocks noGrp="1"/>
          </p:cNvSpPr>
          <p:nvPr>
            <p:ph sz="half" idx="2"/>
          </p:nvPr>
        </p:nvSpPr>
        <p:spPr>
          <a:xfrm>
            <a:off x="839788" y="2537445"/>
            <a:ext cx="9283312" cy="2570413"/>
          </a:xfrm>
        </p:spPr>
        <p:txBody>
          <a:bodyPr>
            <a:normAutofit lnSpcReduction="10000"/>
          </a:bodyPr>
          <a:lstStyle/>
          <a:p>
            <a:pPr algn="l"/>
            <a:r>
              <a:rPr lang="en-US" sz="2300" b="0" i="0" dirty="0">
                <a:solidFill>
                  <a:srgbClr val="121416"/>
                </a:solidFill>
                <a:effectLst/>
                <a:latin typeface="ProximaNova-Regular"/>
              </a:rPr>
              <a:t>One of the well-known superstitions in Cyprus but also in numerous other countries, the ‘evil eye’ is believed to be caused by a compliment or jealousy. Repercussions range from illness, misfortune, harm and sometimes even death. To ward off any curse, people wear charms in the shape of an eye; to remove the curse, the receiver usually asks an elder woman (mother, aunt, even a priestess) to recite a secret prayer. Other techniques include spitting (don’t worry, no actual saliva is required), or by throwing salt over the shoulder.</a:t>
            </a:r>
          </a:p>
          <a:p>
            <a:endParaRPr lang="en-GB" dirty="0"/>
          </a:p>
        </p:txBody>
      </p:sp>
    </p:spTree>
    <p:extLst>
      <p:ext uri="{BB962C8B-B14F-4D97-AF65-F5344CB8AC3E}">
        <p14:creationId xmlns:p14="http://schemas.microsoft.com/office/powerpoint/2010/main" val="2068121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D6529E1-877A-5481-9939-0B14F99A4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2705" y="3836689"/>
            <a:ext cx="3487830" cy="23252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5043273-A53D-24F7-4534-6C5806C3DB73}"/>
              </a:ext>
            </a:extLst>
          </p:cNvPr>
          <p:cNvSpPr>
            <a:spLocks noGrp="1"/>
          </p:cNvSpPr>
          <p:nvPr>
            <p:ph type="title"/>
          </p:nvPr>
        </p:nvSpPr>
        <p:spPr>
          <a:xfrm>
            <a:off x="839788" y="627529"/>
            <a:ext cx="10515600" cy="1063159"/>
          </a:xfrm>
        </p:spPr>
        <p:txBody>
          <a:bodyPr>
            <a:normAutofit fontScale="90000"/>
          </a:bodyPr>
          <a:lstStyle/>
          <a:p>
            <a:r>
              <a:rPr lang="en-US" dirty="0">
                <a:solidFill>
                  <a:srgbClr val="121416"/>
                </a:solidFill>
                <a:latin typeface="ProximaNova-Bold"/>
              </a:rPr>
              <a:t>Spitting to bring good fortune</a:t>
            </a:r>
            <a:br>
              <a:rPr lang="en-US" dirty="0">
                <a:solidFill>
                  <a:srgbClr val="121416"/>
                </a:solidFill>
                <a:latin typeface="ProximaNova-Bold"/>
              </a:rPr>
            </a:br>
            <a:endParaRPr lang="en-GB" dirty="0"/>
          </a:p>
        </p:txBody>
      </p:sp>
      <p:sp>
        <p:nvSpPr>
          <p:cNvPr id="4" name="Content Placeholder 3">
            <a:extLst>
              <a:ext uri="{FF2B5EF4-FFF2-40B4-BE49-F238E27FC236}">
                <a16:creationId xmlns:a16="http://schemas.microsoft.com/office/drawing/2014/main" id="{3632CCDE-706B-4550-3C9C-1E5E90CE57B4}"/>
              </a:ext>
            </a:extLst>
          </p:cNvPr>
          <p:cNvSpPr>
            <a:spLocks noGrp="1"/>
          </p:cNvSpPr>
          <p:nvPr>
            <p:ph sz="half" idx="2"/>
          </p:nvPr>
        </p:nvSpPr>
        <p:spPr>
          <a:xfrm>
            <a:off x="839788" y="2162952"/>
            <a:ext cx="10230676" cy="2247684"/>
          </a:xfrm>
        </p:spPr>
        <p:txBody>
          <a:bodyPr/>
          <a:lstStyle/>
          <a:p>
            <a:pPr algn="l"/>
            <a:r>
              <a:rPr lang="en-US" sz="2400" b="0" i="0" dirty="0">
                <a:solidFill>
                  <a:srgbClr val="121416"/>
                </a:solidFill>
                <a:effectLst/>
                <a:latin typeface="ProximaNova-Regular"/>
              </a:rPr>
              <a:t>Spitting, or rather the spitting sound (</a:t>
            </a:r>
            <a:r>
              <a:rPr lang="en-US" sz="2400" b="0" i="1" dirty="0" err="1">
                <a:solidFill>
                  <a:srgbClr val="121416"/>
                </a:solidFill>
                <a:effectLst/>
                <a:latin typeface="ProximaNova-Regular"/>
              </a:rPr>
              <a:t>ftou</a:t>
            </a:r>
            <a:r>
              <a:rPr lang="en-US" sz="2400" b="0" i="1" dirty="0">
                <a:solidFill>
                  <a:srgbClr val="121416"/>
                </a:solidFill>
                <a:effectLst/>
                <a:latin typeface="ProximaNova-Regular"/>
              </a:rPr>
              <a:t> </a:t>
            </a:r>
            <a:r>
              <a:rPr lang="en-US" sz="2400" b="0" i="1" dirty="0" err="1">
                <a:solidFill>
                  <a:srgbClr val="121416"/>
                </a:solidFill>
                <a:effectLst/>
                <a:latin typeface="ProximaNova-Regular"/>
              </a:rPr>
              <a:t>ftou</a:t>
            </a:r>
            <a:r>
              <a:rPr lang="en-US" sz="2400" b="0" i="1" dirty="0">
                <a:solidFill>
                  <a:srgbClr val="121416"/>
                </a:solidFill>
                <a:effectLst/>
                <a:latin typeface="ProximaNova-Regular"/>
              </a:rPr>
              <a:t> </a:t>
            </a:r>
            <a:r>
              <a:rPr lang="en-US" sz="2400" b="0" i="1" dirty="0" err="1">
                <a:solidFill>
                  <a:srgbClr val="121416"/>
                </a:solidFill>
                <a:effectLst/>
                <a:latin typeface="ProximaNova-Regular"/>
              </a:rPr>
              <a:t>ftou</a:t>
            </a:r>
            <a:r>
              <a:rPr lang="en-US" sz="2400" b="0" i="0" dirty="0">
                <a:solidFill>
                  <a:srgbClr val="121416"/>
                </a:solidFill>
                <a:effectLst/>
                <a:latin typeface="ProximaNova-Regular"/>
              </a:rPr>
              <a:t>, always three times to represent the Holy Trinity) is believed to protect against the curse of the evil eye. It is not rare to also hear someone say ‘</a:t>
            </a:r>
            <a:r>
              <a:rPr lang="en-US" sz="2400" b="0" i="1" dirty="0" err="1">
                <a:solidFill>
                  <a:srgbClr val="121416"/>
                </a:solidFill>
                <a:effectLst/>
                <a:latin typeface="ProximaNova-Regular"/>
              </a:rPr>
              <a:t>ftou</a:t>
            </a:r>
            <a:r>
              <a:rPr lang="en-US" sz="2400" b="0" i="1" dirty="0">
                <a:solidFill>
                  <a:srgbClr val="121416"/>
                </a:solidFill>
                <a:effectLst/>
                <a:latin typeface="ProximaNova-Regular"/>
              </a:rPr>
              <a:t> </a:t>
            </a:r>
            <a:r>
              <a:rPr lang="en-US" sz="2400" b="0" i="1" dirty="0" err="1">
                <a:solidFill>
                  <a:srgbClr val="121416"/>
                </a:solidFill>
                <a:effectLst/>
                <a:latin typeface="ProximaNova-Regular"/>
              </a:rPr>
              <a:t>ftou</a:t>
            </a:r>
            <a:r>
              <a:rPr lang="en-US" sz="2400" b="0" i="1" dirty="0">
                <a:solidFill>
                  <a:srgbClr val="121416"/>
                </a:solidFill>
                <a:effectLst/>
                <a:latin typeface="ProximaNova-Regular"/>
              </a:rPr>
              <a:t> </a:t>
            </a:r>
            <a:r>
              <a:rPr lang="en-US" sz="2400" b="0" i="1" dirty="0" err="1">
                <a:solidFill>
                  <a:srgbClr val="121416"/>
                </a:solidFill>
                <a:effectLst/>
                <a:latin typeface="ProximaNova-Regular"/>
              </a:rPr>
              <a:t>ftou</a:t>
            </a:r>
            <a:r>
              <a:rPr lang="en-US" sz="2400" b="0" i="0" dirty="0">
                <a:solidFill>
                  <a:srgbClr val="121416"/>
                </a:solidFill>
                <a:effectLst/>
                <a:latin typeface="ProximaNova-Regular"/>
              </a:rPr>
              <a:t>’ when they hear about someone’s misery or misfortune to protect themselves or their loved ones from it. But the most common occurrence is with babies, where people make the spiting sound to protect the child from any harm.</a:t>
            </a:r>
          </a:p>
          <a:p>
            <a:endParaRPr lang="en-GB" dirty="0"/>
          </a:p>
        </p:txBody>
      </p:sp>
      <p:sp>
        <p:nvSpPr>
          <p:cNvPr id="7" name="Footer Placeholder 6">
            <a:extLst>
              <a:ext uri="{FF2B5EF4-FFF2-40B4-BE49-F238E27FC236}">
                <a16:creationId xmlns:a16="http://schemas.microsoft.com/office/drawing/2014/main" id="{B25342FA-1318-44AC-9D52-4B7C64B44D8F}"/>
              </a:ext>
            </a:extLst>
          </p:cNvPr>
          <p:cNvSpPr>
            <a:spLocks noGrp="1"/>
          </p:cNvSpPr>
          <p:nvPr>
            <p:ph type="ftr" sz="quarter" idx="11"/>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A27D499C-1F6C-DBF8-F060-F3595B8B0AEF}"/>
              </a:ext>
            </a:extLst>
          </p:cNvPr>
          <p:cNvSpPr>
            <a:spLocks noGrp="1"/>
          </p:cNvSpPr>
          <p:nvPr>
            <p:ph type="sldNum" sz="quarter" idx="12"/>
          </p:nvPr>
        </p:nvSpPr>
        <p:spPr/>
        <p:txBody>
          <a:bodyPr/>
          <a:lstStyle/>
          <a:p>
            <a:fld id="{294A09A9-5501-47C1-A89A-A340965A2BE2}" type="slidenum">
              <a:rPr lang="en-US" smtClean="0"/>
              <a:t>5</a:t>
            </a:fld>
            <a:endParaRPr lang="en-US" dirty="0"/>
          </a:p>
        </p:txBody>
      </p:sp>
    </p:spTree>
    <p:extLst>
      <p:ext uri="{BB962C8B-B14F-4D97-AF65-F5344CB8AC3E}">
        <p14:creationId xmlns:p14="http://schemas.microsoft.com/office/powerpoint/2010/main" val="3118507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D038A-F280-4E22-507E-279CD076488D}"/>
              </a:ext>
            </a:extLst>
          </p:cNvPr>
          <p:cNvSpPr>
            <a:spLocks noGrp="1"/>
          </p:cNvSpPr>
          <p:nvPr>
            <p:ph type="title"/>
          </p:nvPr>
        </p:nvSpPr>
        <p:spPr/>
        <p:txBody>
          <a:bodyPr>
            <a:normAutofit fontScale="90000"/>
          </a:bodyPr>
          <a:lstStyle/>
          <a:p>
            <a:br>
              <a:rPr lang="en-US" dirty="0">
                <a:solidFill>
                  <a:srgbClr val="121416"/>
                </a:solidFill>
                <a:latin typeface="ProximaNova-Bold"/>
              </a:rPr>
            </a:br>
            <a:r>
              <a:rPr lang="en-US" dirty="0">
                <a:solidFill>
                  <a:srgbClr val="121416"/>
                </a:solidFill>
                <a:latin typeface="ProximaNova-Bold"/>
              </a:rPr>
              <a:t>Sneezing</a:t>
            </a:r>
            <a:br>
              <a:rPr lang="en-US" dirty="0">
                <a:solidFill>
                  <a:srgbClr val="121416"/>
                </a:solidFill>
                <a:latin typeface="ProximaNova-Bold"/>
              </a:rPr>
            </a:br>
            <a:endParaRPr lang="en-GB" dirty="0"/>
          </a:p>
        </p:txBody>
      </p:sp>
      <p:sp>
        <p:nvSpPr>
          <p:cNvPr id="4" name="Content Placeholder 3">
            <a:extLst>
              <a:ext uri="{FF2B5EF4-FFF2-40B4-BE49-F238E27FC236}">
                <a16:creationId xmlns:a16="http://schemas.microsoft.com/office/drawing/2014/main" id="{54455833-034A-C586-1E0C-9DC193800E25}"/>
              </a:ext>
            </a:extLst>
          </p:cNvPr>
          <p:cNvSpPr>
            <a:spLocks noGrp="1"/>
          </p:cNvSpPr>
          <p:nvPr>
            <p:ph sz="half" idx="2"/>
          </p:nvPr>
        </p:nvSpPr>
        <p:spPr>
          <a:xfrm>
            <a:off x="1124712" y="2629116"/>
            <a:ext cx="9695688" cy="3320861"/>
          </a:xfrm>
        </p:spPr>
        <p:txBody>
          <a:bodyPr/>
          <a:lstStyle/>
          <a:p>
            <a:pPr marL="0" indent="0" algn="l">
              <a:buNone/>
            </a:pPr>
            <a:r>
              <a:rPr lang="en-US" sz="2300" b="0" i="0" dirty="0">
                <a:solidFill>
                  <a:srgbClr val="121416"/>
                </a:solidFill>
                <a:effectLst/>
                <a:latin typeface="ProximaNova-Regular"/>
              </a:rPr>
              <a:t>According to an old superstition, sneezing is thought to mean that someone is talking or thinking about you. To know who that person is, simply ask someone to give you a three-digit number; add each digit together and find the corresponding letter in the alphabet, and that’s the first initial of the person thinking about you.</a:t>
            </a:r>
          </a:p>
          <a:p>
            <a:endParaRPr lang="en-GB" dirty="0"/>
          </a:p>
        </p:txBody>
      </p:sp>
      <p:sp>
        <p:nvSpPr>
          <p:cNvPr id="7" name="Footer Placeholder 6">
            <a:extLst>
              <a:ext uri="{FF2B5EF4-FFF2-40B4-BE49-F238E27FC236}">
                <a16:creationId xmlns:a16="http://schemas.microsoft.com/office/drawing/2014/main" id="{4FBC32EA-B545-5E1D-C82A-AE63C67A27F3}"/>
              </a:ext>
            </a:extLst>
          </p:cNvPr>
          <p:cNvSpPr>
            <a:spLocks noGrp="1"/>
          </p:cNvSpPr>
          <p:nvPr>
            <p:ph type="ftr" sz="quarter" idx="11"/>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7E259994-7EC6-8A4C-7202-AB9262DD812F}"/>
              </a:ext>
            </a:extLst>
          </p:cNvPr>
          <p:cNvSpPr>
            <a:spLocks noGrp="1"/>
          </p:cNvSpPr>
          <p:nvPr>
            <p:ph type="sldNum" sz="quarter" idx="12"/>
          </p:nvPr>
        </p:nvSpPr>
        <p:spPr/>
        <p:txBody>
          <a:bodyPr/>
          <a:lstStyle/>
          <a:p>
            <a:fld id="{294A09A9-5501-47C1-A89A-A340965A2BE2}" type="slidenum">
              <a:rPr lang="en-US" smtClean="0"/>
              <a:t>6</a:t>
            </a:fld>
            <a:endParaRPr lang="en-US" dirty="0"/>
          </a:p>
        </p:txBody>
      </p:sp>
    </p:spTree>
    <p:extLst>
      <p:ext uri="{BB962C8B-B14F-4D97-AF65-F5344CB8AC3E}">
        <p14:creationId xmlns:p14="http://schemas.microsoft.com/office/powerpoint/2010/main" val="1539582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1483B691-0745-E241-77D5-016B16AFEE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1431" y="3429000"/>
            <a:ext cx="3146352" cy="26988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0D56BD9-816A-2A6A-37BF-D1A07288F5E3}"/>
              </a:ext>
            </a:extLst>
          </p:cNvPr>
          <p:cNvSpPr>
            <a:spLocks noGrp="1"/>
          </p:cNvSpPr>
          <p:nvPr>
            <p:ph type="title"/>
          </p:nvPr>
        </p:nvSpPr>
        <p:spPr/>
        <p:txBody>
          <a:bodyPr>
            <a:normAutofit fontScale="90000"/>
          </a:bodyPr>
          <a:lstStyle/>
          <a:p>
            <a:br>
              <a:rPr lang="en-US" dirty="0">
                <a:solidFill>
                  <a:srgbClr val="121416"/>
                </a:solidFill>
                <a:latin typeface="ProximaNova-Bold"/>
              </a:rPr>
            </a:br>
            <a:r>
              <a:rPr lang="en-US" dirty="0">
                <a:solidFill>
                  <a:srgbClr val="121416"/>
                </a:solidFill>
                <a:latin typeface="ProximaNova-Bold"/>
              </a:rPr>
              <a:t>Touch red (</a:t>
            </a:r>
            <a:r>
              <a:rPr lang="en-US" dirty="0" err="1">
                <a:solidFill>
                  <a:srgbClr val="121416"/>
                </a:solidFill>
                <a:latin typeface="ProximaNova-Bold"/>
              </a:rPr>
              <a:t>piase</a:t>
            </a:r>
            <a:r>
              <a:rPr lang="en-US" dirty="0">
                <a:solidFill>
                  <a:srgbClr val="121416"/>
                </a:solidFill>
                <a:latin typeface="ProximaNova-Bold"/>
              </a:rPr>
              <a:t> </a:t>
            </a:r>
            <a:r>
              <a:rPr lang="en-US" dirty="0" err="1">
                <a:solidFill>
                  <a:srgbClr val="121416"/>
                </a:solidFill>
                <a:latin typeface="ProximaNova-Bold"/>
              </a:rPr>
              <a:t>kokkino</a:t>
            </a:r>
            <a:r>
              <a:rPr lang="en-US" dirty="0">
                <a:solidFill>
                  <a:srgbClr val="121416"/>
                </a:solidFill>
                <a:latin typeface="ProximaNova-Bold"/>
              </a:rPr>
              <a:t>)</a:t>
            </a:r>
            <a:br>
              <a:rPr lang="en-US" dirty="0">
                <a:solidFill>
                  <a:srgbClr val="121416"/>
                </a:solidFill>
                <a:latin typeface="ProximaNova-Bold"/>
              </a:rPr>
            </a:br>
            <a:endParaRPr lang="en-GB" dirty="0"/>
          </a:p>
        </p:txBody>
      </p:sp>
      <p:sp>
        <p:nvSpPr>
          <p:cNvPr id="4" name="Content Placeholder 3">
            <a:extLst>
              <a:ext uri="{FF2B5EF4-FFF2-40B4-BE49-F238E27FC236}">
                <a16:creationId xmlns:a16="http://schemas.microsoft.com/office/drawing/2014/main" id="{63A94439-8258-9D90-F836-0F832D9D41F8}"/>
              </a:ext>
            </a:extLst>
          </p:cNvPr>
          <p:cNvSpPr>
            <a:spLocks noGrp="1"/>
          </p:cNvSpPr>
          <p:nvPr>
            <p:ph sz="half" idx="2"/>
          </p:nvPr>
        </p:nvSpPr>
        <p:spPr>
          <a:xfrm>
            <a:off x="839788" y="2458787"/>
            <a:ext cx="9910841" cy="3320861"/>
          </a:xfrm>
        </p:spPr>
        <p:txBody>
          <a:bodyPr/>
          <a:lstStyle/>
          <a:p>
            <a:pPr marL="0" indent="0" algn="l">
              <a:buNone/>
            </a:pPr>
            <a:r>
              <a:rPr lang="en-US" sz="2300" b="0" i="0" dirty="0">
                <a:solidFill>
                  <a:srgbClr val="121416"/>
                </a:solidFill>
                <a:effectLst/>
                <a:latin typeface="ProximaNova-Regular"/>
              </a:rPr>
              <a:t>When two people speak the same words at the same time, </a:t>
            </a:r>
            <a:r>
              <a:rPr lang="en-US" sz="2300" b="0" i="0" dirty="0" err="1">
                <a:solidFill>
                  <a:srgbClr val="121416"/>
                </a:solidFill>
                <a:effectLst/>
                <a:latin typeface="ProximaNova-Regular"/>
              </a:rPr>
              <a:t>CypriotGreeks</a:t>
            </a:r>
            <a:r>
              <a:rPr lang="en-US" sz="2300" b="0" i="0" dirty="0">
                <a:solidFill>
                  <a:srgbClr val="121416"/>
                </a:solidFill>
                <a:effectLst/>
                <a:latin typeface="ProximaNova-Regular"/>
              </a:rPr>
              <a:t> believe this to be a sign that the two will get into a fight. To avoid the argument, they have to touch something that is red (</a:t>
            </a:r>
            <a:r>
              <a:rPr lang="en-US" sz="2300" b="0" i="1" dirty="0" err="1">
                <a:solidFill>
                  <a:srgbClr val="121416"/>
                </a:solidFill>
                <a:effectLst/>
                <a:latin typeface="ProximaNova-Regular"/>
              </a:rPr>
              <a:t>piase</a:t>
            </a:r>
            <a:r>
              <a:rPr lang="en-US" sz="2300" b="0" i="1" dirty="0">
                <a:solidFill>
                  <a:srgbClr val="121416"/>
                </a:solidFill>
                <a:effectLst/>
                <a:latin typeface="ProximaNova-Regular"/>
              </a:rPr>
              <a:t> </a:t>
            </a:r>
            <a:r>
              <a:rPr lang="en-US" sz="2300" b="0" i="1" dirty="0" err="1">
                <a:solidFill>
                  <a:srgbClr val="121416"/>
                </a:solidFill>
                <a:effectLst/>
                <a:latin typeface="ProximaNova-Regular"/>
              </a:rPr>
              <a:t>kokkino</a:t>
            </a:r>
            <a:r>
              <a:rPr lang="en-US" sz="2300" b="0" i="0" dirty="0">
                <a:solidFill>
                  <a:srgbClr val="121416"/>
                </a:solidFill>
                <a:effectLst/>
                <a:latin typeface="ProximaNova-Regular"/>
              </a:rPr>
              <a:t>) immediately.</a:t>
            </a:r>
          </a:p>
          <a:p>
            <a:endParaRPr lang="en-GB" dirty="0"/>
          </a:p>
        </p:txBody>
      </p:sp>
      <p:sp>
        <p:nvSpPr>
          <p:cNvPr id="7" name="Footer Placeholder 6">
            <a:extLst>
              <a:ext uri="{FF2B5EF4-FFF2-40B4-BE49-F238E27FC236}">
                <a16:creationId xmlns:a16="http://schemas.microsoft.com/office/drawing/2014/main" id="{781D3E31-FEFC-6883-77BB-BE82A910E588}"/>
              </a:ext>
            </a:extLst>
          </p:cNvPr>
          <p:cNvSpPr>
            <a:spLocks noGrp="1"/>
          </p:cNvSpPr>
          <p:nvPr>
            <p:ph type="ftr" sz="quarter" idx="11"/>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4672F6A1-4060-97FE-6942-B20C81040718}"/>
              </a:ext>
            </a:extLst>
          </p:cNvPr>
          <p:cNvSpPr>
            <a:spLocks noGrp="1"/>
          </p:cNvSpPr>
          <p:nvPr>
            <p:ph type="sldNum" sz="quarter" idx="12"/>
          </p:nvPr>
        </p:nvSpPr>
        <p:spPr/>
        <p:txBody>
          <a:bodyPr/>
          <a:lstStyle/>
          <a:p>
            <a:fld id="{294A09A9-5501-47C1-A89A-A340965A2BE2}" type="slidenum">
              <a:rPr lang="en-US" smtClean="0"/>
              <a:t>7</a:t>
            </a:fld>
            <a:endParaRPr lang="en-US" dirty="0"/>
          </a:p>
        </p:txBody>
      </p:sp>
    </p:spTree>
    <p:extLst>
      <p:ext uri="{BB962C8B-B14F-4D97-AF65-F5344CB8AC3E}">
        <p14:creationId xmlns:p14="http://schemas.microsoft.com/office/powerpoint/2010/main" val="2443875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452 Greek Cheers Stock Photos, Pictures &amp; Royalty-Free Images - iStock">
            <a:extLst>
              <a:ext uri="{FF2B5EF4-FFF2-40B4-BE49-F238E27FC236}">
                <a16:creationId xmlns:a16="http://schemas.microsoft.com/office/drawing/2014/main" id="{42DD241E-F84A-AF91-7B24-C229C230A7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3819" y="2759978"/>
            <a:ext cx="2226369" cy="33395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2EF2E9D-281F-CC72-C13C-B1FA5DC30D7C}"/>
              </a:ext>
            </a:extLst>
          </p:cNvPr>
          <p:cNvSpPr>
            <a:spLocks noGrp="1"/>
          </p:cNvSpPr>
          <p:nvPr>
            <p:ph type="title"/>
          </p:nvPr>
        </p:nvSpPr>
        <p:spPr>
          <a:xfrm>
            <a:off x="838200" y="643225"/>
            <a:ext cx="10515600" cy="1325563"/>
          </a:xfrm>
        </p:spPr>
        <p:txBody>
          <a:bodyPr/>
          <a:lstStyle/>
          <a:p>
            <a:r>
              <a:rPr lang="en-US" dirty="0">
                <a:solidFill>
                  <a:srgbClr val="121416"/>
                </a:solidFill>
                <a:latin typeface="ProximaNova-Bold"/>
              </a:rPr>
              <a:t>Cheers (Gia mas)</a:t>
            </a:r>
            <a:br>
              <a:rPr lang="en-US" dirty="0">
                <a:solidFill>
                  <a:srgbClr val="121416"/>
                </a:solidFill>
                <a:latin typeface="ProximaNova-Bold"/>
              </a:rPr>
            </a:br>
            <a:endParaRPr lang="en-GB" dirty="0"/>
          </a:p>
        </p:txBody>
      </p:sp>
      <p:sp>
        <p:nvSpPr>
          <p:cNvPr id="4" name="Content Placeholder 3">
            <a:extLst>
              <a:ext uri="{FF2B5EF4-FFF2-40B4-BE49-F238E27FC236}">
                <a16:creationId xmlns:a16="http://schemas.microsoft.com/office/drawing/2014/main" id="{EB5D954D-3C67-8C88-ECB1-2913FF5938DB}"/>
              </a:ext>
            </a:extLst>
          </p:cNvPr>
          <p:cNvSpPr>
            <a:spLocks noGrp="1"/>
          </p:cNvSpPr>
          <p:nvPr>
            <p:ph sz="half" idx="2"/>
          </p:nvPr>
        </p:nvSpPr>
        <p:spPr>
          <a:xfrm>
            <a:off x="940511" y="2612755"/>
            <a:ext cx="8267497" cy="1632490"/>
          </a:xfrm>
        </p:spPr>
        <p:txBody>
          <a:bodyPr/>
          <a:lstStyle/>
          <a:p>
            <a:pPr marL="0" indent="0" algn="l">
              <a:buNone/>
            </a:pPr>
            <a:r>
              <a:rPr lang="en-US" sz="2300" b="0" i="0" dirty="0">
                <a:solidFill>
                  <a:srgbClr val="121416"/>
                </a:solidFill>
                <a:effectLst/>
                <a:latin typeface="ProximaNova-Regular"/>
              </a:rPr>
              <a:t>Just like anywhere in the world, Greeks cheer by saying “</a:t>
            </a:r>
            <a:r>
              <a:rPr lang="en-US" sz="2300" b="0" i="1" dirty="0">
                <a:solidFill>
                  <a:srgbClr val="121416"/>
                </a:solidFill>
                <a:effectLst/>
                <a:latin typeface="ProximaNova-Regular"/>
              </a:rPr>
              <a:t>Gia mas</a:t>
            </a:r>
            <a:r>
              <a:rPr lang="en-US" sz="2300" b="0" i="0" dirty="0">
                <a:solidFill>
                  <a:srgbClr val="121416"/>
                </a:solidFill>
                <a:effectLst/>
                <a:latin typeface="ProximaNova-Regular"/>
              </a:rPr>
              <a:t>” with alcohol, be it with wine</a:t>
            </a:r>
            <a:r>
              <a:rPr lang="el-GR" sz="2300" b="0" i="0" dirty="0">
                <a:solidFill>
                  <a:srgbClr val="121416"/>
                </a:solidFill>
                <a:effectLst/>
                <a:latin typeface="ProximaNova-Regular"/>
              </a:rPr>
              <a:t>, </a:t>
            </a:r>
            <a:r>
              <a:rPr lang="en-US" sz="2300" b="0" i="0" dirty="0">
                <a:solidFill>
                  <a:srgbClr val="121416"/>
                </a:solidFill>
                <a:effectLst/>
                <a:latin typeface="ProximaNova-Regular"/>
              </a:rPr>
              <a:t>zivania, </a:t>
            </a:r>
            <a:r>
              <a:rPr lang="en-US" sz="2300" b="0" i="1" u="none" strike="noStrike" dirty="0">
                <a:solidFill>
                  <a:srgbClr val="121416"/>
                </a:solidFill>
                <a:effectLst/>
                <a:latin typeface="ProximaNova-Regular"/>
                <a:hlinkClick r:id="rId3"/>
              </a:rPr>
              <a:t>ouzo</a:t>
            </a:r>
            <a:r>
              <a:rPr lang="en-US" sz="2300" b="0" i="0" dirty="0">
                <a:solidFill>
                  <a:srgbClr val="121416"/>
                </a:solidFill>
                <a:effectLst/>
                <a:latin typeface="ProximaNova-Regular"/>
              </a:rPr>
              <a:t>, beer or </a:t>
            </a:r>
            <a:r>
              <a:rPr lang="en-US" sz="2300" b="0" i="1" dirty="0" err="1">
                <a:solidFill>
                  <a:srgbClr val="121416"/>
                </a:solidFill>
                <a:effectLst/>
                <a:latin typeface="ProximaNova-Regular"/>
              </a:rPr>
              <a:t>tsipouro</a:t>
            </a:r>
            <a:r>
              <a:rPr lang="en-US" sz="2300" b="0" i="0" dirty="0">
                <a:solidFill>
                  <a:srgbClr val="121416"/>
                </a:solidFill>
                <a:effectLst/>
                <a:latin typeface="ProximaNova-Regular"/>
              </a:rPr>
              <a:t>. But one thing they will never do is cheer with coffee, which is said to bring bad luck.</a:t>
            </a:r>
          </a:p>
          <a:p>
            <a:pPr marL="0" indent="0">
              <a:buNone/>
            </a:pPr>
            <a:endParaRPr lang="en-GB" dirty="0"/>
          </a:p>
        </p:txBody>
      </p:sp>
      <p:sp>
        <p:nvSpPr>
          <p:cNvPr id="7" name="Footer Placeholder 6">
            <a:extLst>
              <a:ext uri="{FF2B5EF4-FFF2-40B4-BE49-F238E27FC236}">
                <a16:creationId xmlns:a16="http://schemas.microsoft.com/office/drawing/2014/main" id="{FDFCFB33-18D2-5778-4E11-0A1441AD6D0F}"/>
              </a:ext>
            </a:extLst>
          </p:cNvPr>
          <p:cNvSpPr>
            <a:spLocks noGrp="1"/>
          </p:cNvSpPr>
          <p:nvPr>
            <p:ph type="ftr" sz="quarter" idx="11"/>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F21B326A-ECD3-1016-97E7-347816E2D157}"/>
              </a:ext>
            </a:extLst>
          </p:cNvPr>
          <p:cNvSpPr>
            <a:spLocks noGrp="1"/>
          </p:cNvSpPr>
          <p:nvPr>
            <p:ph type="sldNum" sz="quarter" idx="12"/>
          </p:nvPr>
        </p:nvSpPr>
        <p:spPr/>
        <p:txBody>
          <a:bodyPr/>
          <a:lstStyle/>
          <a:p>
            <a:fld id="{294A09A9-5501-47C1-A89A-A340965A2BE2}" type="slidenum">
              <a:rPr lang="en-US" smtClean="0"/>
              <a:t>8</a:t>
            </a:fld>
            <a:endParaRPr lang="en-US" dirty="0"/>
          </a:p>
        </p:txBody>
      </p:sp>
    </p:spTree>
    <p:extLst>
      <p:ext uri="{BB962C8B-B14F-4D97-AF65-F5344CB8AC3E}">
        <p14:creationId xmlns:p14="http://schemas.microsoft.com/office/powerpoint/2010/main" val="3824719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DDD04FB5-BB61-AC1C-F135-0AF4ED58AE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2075" y="2406952"/>
            <a:ext cx="2940984" cy="25684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2C7E564-4283-8AE2-ADD2-7B3FFCFA26C7}"/>
              </a:ext>
            </a:extLst>
          </p:cNvPr>
          <p:cNvSpPr>
            <a:spLocks noGrp="1"/>
          </p:cNvSpPr>
          <p:nvPr>
            <p:ph type="title"/>
          </p:nvPr>
        </p:nvSpPr>
        <p:spPr>
          <a:xfrm>
            <a:off x="528918" y="1705624"/>
            <a:ext cx="9277812" cy="3269787"/>
          </a:xfrm>
        </p:spPr>
        <p:txBody>
          <a:bodyPr>
            <a:normAutofit/>
          </a:bodyPr>
          <a:lstStyle/>
          <a:p>
            <a:pPr algn="l"/>
            <a:br>
              <a:rPr lang="en-US" b="0" i="0" dirty="0">
                <a:solidFill>
                  <a:srgbClr val="121416"/>
                </a:solidFill>
                <a:effectLst/>
                <a:latin typeface="ProximaNova-Bold"/>
              </a:rPr>
            </a:br>
            <a:r>
              <a:rPr lang="en-US" sz="2400" b="0" i="0" dirty="0">
                <a:solidFill>
                  <a:srgbClr val="121416"/>
                </a:solidFill>
                <a:effectLst/>
                <a:latin typeface="ProximaNova-Regular"/>
              </a:rPr>
              <a:t>Tradition has it that if a single woman places the bag of </a:t>
            </a:r>
            <a:r>
              <a:rPr lang="en-US" sz="2400" b="0" i="1" dirty="0" err="1">
                <a:solidFill>
                  <a:srgbClr val="121416"/>
                </a:solidFill>
                <a:effectLst/>
                <a:latin typeface="ProximaNova-Regular"/>
              </a:rPr>
              <a:t>dragées</a:t>
            </a:r>
            <a:r>
              <a:rPr lang="en-US" sz="2400" b="0" i="0" dirty="0">
                <a:solidFill>
                  <a:srgbClr val="121416"/>
                </a:solidFill>
                <a:effectLst/>
                <a:latin typeface="ProximaNova-Regular"/>
              </a:rPr>
              <a:t> (sugared almonds given as wedding favors) from a wedding under her pillow before sleeping, she will dream of the man she will marry.</a:t>
            </a:r>
            <a:br>
              <a:rPr lang="en-US" sz="3100" b="0" i="0" dirty="0">
                <a:solidFill>
                  <a:srgbClr val="121416"/>
                </a:solidFill>
                <a:effectLst/>
                <a:latin typeface="ProximaNova-Regular"/>
              </a:rPr>
            </a:br>
            <a:endParaRPr lang="en-US" sz="3100" dirty="0"/>
          </a:p>
        </p:txBody>
      </p:sp>
      <p:sp>
        <p:nvSpPr>
          <p:cNvPr id="3" name="Text Placeholder 2">
            <a:extLst>
              <a:ext uri="{FF2B5EF4-FFF2-40B4-BE49-F238E27FC236}">
                <a16:creationId xmlns:a16="http://schemas.microsoft.com/office/drawing/2014/main" id="{C9CFA000-38C2-F344-E543-42483390408A}"/>
              </a:ext>
            </a:extLst>
          </p:cNvPr>
          <p:cNvSpPr>
            <a:spLocks noGrp="1"/>
          </p:cNvSpPr>
          <p:nvPr>
            <p:ph type="body" idx="1"/>
          </p:nvPr>
        </p:nvSpPr>
        <p:spPr>
          <a:xfrm>
            <a:off x="-717176" y="1815287"/>
            <a:ext cx="5168332" cy="457200"/>
          </a:xfrm>
        </p:spPr>
        <p:txBody>
          <a:bodyPr>
            <a:normAutofit/>
          </a:bodyPr>
          <a:lstStyle/>
          <a:p>
            <a:r>
              <a:rPr lang="en-US" sz="2600" b="1" u="sng" dirty="0" err="1"/>
              <a:t>Dragees</a:t>
            </a:r>
            <a:r>
              <a:rPr lang="en-US" sz="2600" b="1" u="sng" dirty="0"/>
              <a:t> (</a:t>
            </a:r>
            <a:r>
              <a:rPr lang="en-US" sz="2600" b="1" u="sng" dirty="0" err="1"/>
              <a:t>koufettes</a:t>
            </a:r>
            <a:r>
              <a:rPr lang="en-US" sz="2600" b="1" u="sng" dirty="0"/>
              <a:t>)</a:t>
            </a:r>
          </a:p>
        </p:txBody>
      </p:sp>
    </p:spTree>
    <p:extLst>
      <p:ext uri="{BB962C8B-B14F-4D97-AF65-F5344CB8AC3E}">
        <p14:creationId xmlns:p14="http://schemas.microsoft.com/office/powerpoint/2010/main" val="1563980609"/>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9ACE2AAA-C718-435C-B4E6-95A08ACAC441}">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{87AFCB41-65C3-41C8-A04F-5C6F95D258B4}tf56410444_win32</Template>
  <TotalTime>128</TotalTime>
  <Words>787</Words>
  <Application>Microsoft Office PowerPoint</Application>
  <PresentationFormat>Widescreen</PresentationFormat>
  <Paragraphs>35</Paragraphs>
  <Slides>12</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Arial</vt:lpstr>
      <vt:lpstr>Baskerville</vt:lpstr>
      <vt:lpstr>Baskerville Old Face</vt:lpstr>
      <vt:lpstr>Calibri</vt:lpstr>
      <vt:lpstr>Forte</vt:lpstr>
      <vt:lpstr>Gill Sans Light</vt:lpstr>
      <vt:lpstr>Gill Sans Nova</vt:lpstr>
      <vt:lpstr>Gill Sans Nova Light</vt:lpstr>
      <vt:lpstr>ProximaNova-Bold</vt:lpstr>
      <vt:lpstr>ProximaNova-Regular</vt:lpstr>
      <vt:lpstr>Office Theme</vt:lpstr>
      <vt:lpstr>Cypriot Superstitions</vt:lpstr>
      <vt:lpstr>Everyone’s a little bit superstitious sometimes… </vt:lpstr>
      <vt:lpstr>PowerPoint Presentation</vt:lpstr>
      <vt:lpstr>The evil eye (to mati)</vt:lpstr>
      <vt:lpstr>Spitting to bring good fortune </vt:lpstr>
      <vt:lpstr> Sneezing </vt:lpstr>
      <vt:lpstr> Touch red (piase kokkino) </vt:lpstr>
      <vt:lpstr>Cheers (Gia mas) </vt:lpstr>
      <vt:lpstr> Tradition has it that if a single woman places the bag of dragées (sugared almonds given as wedding favors) from a wedding under her pillow before sleeping, she will dream of the man she will marry. </vt:lpstr>
      <vt:lpstr>- "Αδκειασερός παπάς, θάβκει τζαι τους ζωντανούς"    "A priest without a job buries the living"                Meaning: whoever doesn’t have a job does the unnecessary - When you see a black cat means bad luck. - When you visit a house, leave by the door you came in - Otherwise, the embassies are spoiled.  - At night, you don't carry olive oil.  - When the pregnant woman is hungry, she must eat the food of her desire – Otherwise, a mark will appear on the child - Don't walk over a baby – Stay short    </vt:lpstr>
      <vt:lpstr> If your nose eats you, you will cry. If your right hand eats you, you will give money. If your left hand eats you, you will get money. If your back eats you someone will beat you. If your right eye closes, you will see a loved one. If your left eye closes, you will see someone you don't like. If your right ear whistles you are praised, if your left ear they curse you. If a bud (a type of butterfly) comes to your house, you will have visitors. Friday's laughter in Saturday's tears.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Cypriot Superstitions</dc:title>
  <dc:creator>omerou.m@outlook.com</dc:creator>
  <cp:lastModifiedBy>omerou.m@outlook.com</cp:lastModifiedBy>
  <cp:revision>10</cp:revision>
  <dcterms:created xsi:type="dcterms:W3CDTF">2022-08-21T07:10:39Z</dcterms:created>
  <dcterms:modified xsi:type="dcterms:W3CDTF">2022-08-21T09:19:18Z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