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86" r:id="rId4"/>
    <p:sldId id="284" r:id="rId5"/>
    <p:sldId id="301"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1"/>
            <a:ext cx="217028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026" y="152400"/>
            <a:ext cx="3512608" cy="1828800"/>
          </a:xfrm>
          <a:prstGeom prst="rect">
            <a:avLst/>
          </a:prstGeom>
        </p:spPr>
      </p:pic>
      <p:sp>
        <p:nvSpPr>
          <p:cNvPr id="6" name="Rectangle 5"/>
          <p:cNvSpPr/>
          <p:nvPr/>
        </p:nvSpPr>
        <p:spPr>
          <a:xfrm>
            <a:off x="0" y="1600201"/>
            <a:ext cx="9144000" cy="1323439"/>
          </a:xfrm>
          <a:prstGeom prst="rect">
            <a:avLst/>
          </a:prstGeom>
        </p:spPr>
        <p:txBody>
          <a:bodyPr wrap="square">
            <a:spAutoFit/>
          </a:bodyPr>
          <a:lstStyle/>
          <a:p>
            <a:pPr algn="ctr"/>
            <a:endParaRPr lang="ro-RO" sz="800" b="1" dirty="0">
              <a:latin typeface="Times New Roman" pitchFamily="18" charset="0"/>
              <a:cs typeface="Times New Roman" pitchFamily="18" charset="0"/>
            </a:endParaRPr>
          </a:p>
          <a:p>
            <a:pPr algn="ctr"/>
            <a:r>
              <a:rPr lang="it-IT" sz="3600" b="1" dirty="0" smtClean="0">
                <a:latin typeface="Times New Roman" pitchFamily="18" charset="0"/>
                <a:cs typeface="Times New Roman" pitchFamily="18" charset="0"/>
              </a:rPr>
              <a:t>Diseminarea mobilit</a:t>
            </a:r>
            <a:r>
              <a:rPr lang="ro-RO" sz="3600" b="1" dirty="0" smtClean="0">
                <a:latin typeface="Times New Roman" pitchFamily="18" charset="0"/>
                <a:cs typeface="Times New Roman" pitchFamily="18" charset="0"/>
              </a:rPr>
              <a:t>ăț</a:t>
            </a:r>
            <a:r>
              <a:rPr lang="it-IT" sz="3600" b="1" dirty="0" smtClean="0">
                <a:latin typeface="Times New Roman" pitchFamily="18" charset="0"/>
                <a:cs typeface="Times New Roman" pitchFamily="18" charset="0"/>
              </a:rPr>
              <a:t>ii </a:t>
            </a:r>
            <a:r>
              <a:rPr lang="it-IT" sz="3600" b="1" dirty="0">
                <a:latin typeface="Times New Roman" pitchFamily="18" charset="0"/>
                <a:cs typeface="Times New Roman" pitchFamily="18" charset="0"/>
              </a:rPr>
              <a:t>din </a:t>
            </a:r>
            <a:r>
              <a:rPr lang="ro-RO" sz="3600" b="1" dirty="0" smtClean="0">
                <a:latin typeface="Times New Roman" pitchFamily="18" charset="0"/>
                <a:cs typeface="Times New Roman" pitchFamily="18" charset="0"/>
              </a:rPr>
              <a:t>Gran Canaria</a:t>
            </a:r>
          </a:p>
          <a:p>
            <a:pPr algn="ctr"/>
            <a:r>
              <a:rPr lang="it-IT" sz="3600" b="1" dirty="0" smtClean="0">
                <a:latin typeface="Times New Roman" pitchFamily="18" charset="0"/>
                <a:cs typeface="Times New Roman" pitchFamily="18" charset="0"/>
              </a:rPr>
              <a:t> </a:t>
            </a:r>
            <a:r>
              <a:rPr lang="ro-RO" sz="3600" b="1" dirty="0">
                <a:latin typeface="Times New Roman" pitchFamily="18" charset="0"/>
                <a:cs typeface="Times New Roman" pitchFamily="18" charset="0"/>
              </a:rPr>
              <a:t>î</a:t>
            </a:r>
            <a:r>
              <a:rPr lang="it-IT" sz="3600" b="1" dirty="0" smtClean="0">
                <a:latin typeface="Times New Roman" pitchFamily="18" charset="0"/>
                <a:cs typeface="Times New Roman" pitchFamily="18" charset="0"/>
              </a:rPr>
              <a:t>n </a:t>
            </a:r>
            <a:r>
              <a:rPr lang="it-IT" sz="3600" b="1" dirty="0">
                <a:latin typeface="Times New Roman" pitchFamily="18" charset="0"/>
                <a:cs typeface="Times New Roman" pitchFamily="18" charset="0"/>
              </a:rPr>
              <a:t>cadrul proiectului Erasmus</a:t>
            </a:r>
            <a:r>
              <a:rPr lang="it-IT"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7" name="Rectangle 6"/>
          <p:cNvSpPr/>
          <p:nvPr/>
        </p:nvSpPr>
        <p:spPr>
          <a:xfrm>
            <a:off x="0" y="5791200"/>
            <a:ext cx="9143999" cy="646331"/>
          </a:xfrm>
          <a:prstGeom prst="rect">
            <a:avLst/>
          </a:prstGeom>
        </p:spPr>
        <p:txBody>
          <a:bodyPr wrap="square">
            <a:spAutoFit/>
          </a:bodyPr>
          <a:lstStyle/>
          <a:p>
            <a:pPr algn="ctr"/>
            <a:r>
              <a:rPr lang="ro-RO" sz="3600" b="1" dirty="0" smtClean="0">
                <a:latin typeface="Times New Roman" pitchFamily="18" charset="0"/>
                <a:cs typeface="Times New Roman" pitchFamily="18" charset="0"/>
              </a:rPr>
              <a:t>”</a:t>
            </a:r>
            <a:r>
              <a:rPr lang="en-US" sz="3600" b="1" dirty="0" err="1" smtClean="0">
                <a:latin typeface="Times New Roman" pitchFamily="18" charset="0"/>
                <a:cs typeface="Times New Roman" pitchFamily="18" charset="0"/>
              </a:rPr>
              <a:t>Folklorica</a:t>
            </a:r>
            <a:r>
              <a:rPr lang="ro-RO"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2019-202</a:t>
            </a:r>
            <a:r>
              <a:rPr lang="ro-RO"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581401"/>
            <a:ext cx="152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581401"/>
            <a:ext cx="1524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384" y="5791200"/>
            <a:ext cx="5762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9163" y="5900956"/>
            <a:ext cx="579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1" y="2819400"/>
            <a:ext cx="6286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3206" y="2882718"/>
            <a:ext cx="6286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escription: C:\Users\Gabriela\Downloads\Sigla bun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23900"/>
            <a:ext cx="23780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Gabriela\Downloads\273781241_911483836189129_278880167677501770_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3363" y="2923640"/>
            <a:ext cx="4952732"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9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e\Folklorika Erasmus 2'\Mobilitate Spania\poze\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6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Folklorika Erasmus 2'\Mobilitate Spania\poz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36" y="304799"/>
            <a:ext cx="3515264" cy="26410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e\Folklorika Erasmus 2'\Mobilitate Spania\poz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7867"/>
            <a:ext cx="4063296" cy="30527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Folklorika Erasmus 2'\Mobilitate Spania\poze\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28" y="3200400"/>
            <a:ext cx="3961872" cy="297656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e\Folklorika Erasmus 2'\Mobilitate Spania\poze\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3433" y="3870630"/>
            <a:ext cx="3074767" cy="230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5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305800" cy="2308324"/>
          </a:xfrm>
          <a:prstGeom prst="rect">
            <a:avLst/>
          </a:prstGeom>
          <a:noFill/>
        </p:spPr>
        <p:txBody>
          <a:bodyPr wrap="square" rtlCol="0">
            <a:spAutoFit/>
          </a:bodyPr>
          <a:lstStyle/>
          <a:p>
            <a:pPr algn="just"/>
            <a:r>
              <a:rPr lang="vi-VN" dirty="0">
                <a:latin typeface="Arial" pitchFamily="34" charset="0"/>
                <a:cs typeface="Arial" pitchFamily="34" charset="0"/>
              </a:rPr>
              <a:t>Pentru a </a:t>
            </a:r>
            <a:r>
              <a:rPr lang="ro-RO" dirty="0" smtClean="0">
                <a:latin typeface="Arial" pitchFamily="34" charset="0"/>
                <a:cs typeface="Arial" pitchFamily="34" charset="0"/>
              </a:rPr>
              <a:t>patra </a:t>
            </a:r>
            <a:r>
              <a:rPr lang="vi-VN" dirty="0" smtClean="0">
                <a:latin typeface="Arial" pitchFamily="34" charset="0"/>
                <a:cs typeface="Arial" pitchFamily="34" charset="0"/>
              </a:rPr>
              <a:t>zi </a:t>
            </a:r>
            <a:r>
              <a:rPr lang="vi-VN" dirty="0">
                <a:latin typeface="Arial" pitchFamily="34" charset="0"/>
                <a:cs typeface="Arial" pitchFamily="34" charset="0"/>
              </a:rPr>
              <a:t>a vizitei am plecat spre partea de nord a insulei. Ne-am oprit mai întâi în orașul Gáldar, care este o zonă care a format unul dintre cele două regate în care insula a fost împărțită în timpurile aborigenilor. Aici am vizitat muzeul Cueva Pintada. </a:t>
            </a:r>
            <a:endParaRPr lang="ro-RO" dirty="0" smtClean="0">
              <a:latin typeface="Arial" pitchFamily="34" charset="0"/>
              <a:cs typeface="Arial" pitchFamily="34" charset="0"/>
            </a:endParaRPr>
          </a:p>
          <a:p>
            <a:pPr algn="just"/>
            <a:r>
              <a:rPr lang="vi-VN" dirty="0" smtClean="0">
                <a:latin typeface="Arial" pitchFamily="34" charset="0"/>
                <a:cs typeface="Arial" pitchFamily="34" charset="0"/>
              </a:rPr>
              <a:t>După </a:t>
            </a:r>
            <a:r>
              <a:rPr lang="vi-VN" dirty="0">
                <a:latin typeface="Arial" pitchFamily="34" charset="0"/>
                <a:cs typeface="Arial" pitchFamily="34" charset="0"/>
              </a:rPr>
              <a:t>aceea, am călătorit la Arucas, un oraș foarte aproape de orașul Las Palmas de Gran Canaria, unde am vizitat Iglesia Matriz de San Juan Bautista, o biserică impresionantă de stil neogotic care este și unul dintre simbolurile Gran Canaria. </a:t>
            </a:r>
            <a:endParaRPr lang="en-US" dirty="0">
              <a:latin typeface="Arial" pitchFamily="34" charset="0"/>
              <a:cs typeface="Arial" pitchFamily="34" charset="0"/>
            </a:endParaRPr>
          </a:p>
        </p:txBody>
      </p:sp>
      <p:pic>
        <p:nvPicPr>
          <p:cNvPr id="12290" name="Picture 2" descr="D:\e\Folklorika Erasmus 2'\Mobilitate Spania\poze\poze din telefon\IMG_20220217_095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0"/>
            <a:ext cx="4069751" cy="305231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e\Folklorika Erasmus 2'\Mobilitate Spania\poze\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62377"/>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7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Folklorika Erasmus 2'\Mobilitate Spania\poze\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599"/>
            <a:ext cx="3505200" cy="637002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e\Folklorika Erasmus 2'\Mobilitate Spania\poze\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343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0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Folklorika Erasmus 2'\Mobilitate Spania\poz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3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229" y="424934"/>
            <a:ext cx="8310469" cy="1754326"/>
          </a:xfrm>
          <a:prstGeom prst="rect">
            <a:avLst/>
          </a:prstGeom>
          <a:noFill/>
        </p:spPr>
        <p:txBody>
          <a:bodyPr wrap="square" rtlCol="0">
            <a:spAutoFit/>
          </a:bodyPr>
          <a:lstStyle/>
          <a:p>
            <a:r>
              <a:rPr lang="vi-VN" dirty="0">
                <a:solidFill>
                  <a:srgbClr val="050505"/>
                </a:solidFill>
                <a:latin typeface="Arial" pitchFamily="34" charset="0"/>
                <a:cs typeface="Arial" pitchFamily="34" charset="0"/>
              </a:rPr>
              <a:t>Ultima </a:t>
            </a:r>
            <a:r>
              <a:rPr lang="vi-VN" dirty="0" smtClean="0">
                <a:solidFill>
                  <a:srgbClr val="050505"/>
                </a:solidFill>
                <a:latin typeface="Arial" pitchFamily="34" charset="0"/>
                <a:cs typeface="Arial" pitchFamily="34" charset="0"/>
              </a:rPr>
              <a:t>zi</a:t>
            </a:r>
            <a:r>
              <a:rPr lang="ro-RO" dirty="0" smtClean="0">
                <a:solidFill>
                  <a:srgbClr val="050505"/>
                </a:solidFill>
                <a:latin typeface="Arial" pitchFamily="34" charset="0"/>
                <a:cs typeface="Arial" pitchFamily="34" charset="0"/>
              </a:rPr>
              <a:t>,</a:t>
            </a:r>
            <a:r>
              <a:rPr lang="vi-VN" dirty="0" smtClean="0">
                <a:solidFill>
                  <a:srgbClr val="050505"/>
                </a:solidFill>
                <a:latin typeface="Arial" pitchFamily="34" charset="0"/>
                <a:cs typeface="Arial" pitchFamily="34" charset="0"/>
              </a:rPr>
              <a:t> </a:t>
            </a:r>
            <a:r>
              <a:rPr lang="vi-VN" dirty="0">
                <a:solidFill>
                  <a:srgbClr val="050505"/>
                </a:solidFill>
                <a:latin typeface="Arial" pitchFamily="34" charset="0"/>
                <a:cs typeface="Arial" pitchFamily="34" charset="0"/>
              </a:rPr>
              <a:t>elevii și profesorii au petrecut ziua de rămas bun la liceu. </a:t>
            </a:r>
            <a:endParaRPr lang="en-US" dirty="0" smtClean="0">
              <a:solidFill>
                <a:srgbClr val="050505"/>
              </a:solidFill>
              <a:latin typeface="Arial" pitchFamily="34" charset="0"/>
              <a:cs typeface="Arial" pitchFamily="34" charset="0"/>
            </a:endParaRPr>
          </a:p>
          <a:p>
            <a:r>
              <a:rPr lang="vi-VN" dirty="0" smtClean="0">
                <a:solidFill>
                  <a:srgbClr val="050505"/>
                </a:solidFill>
                <a:latin typeface="Arial" pitchFamily="34" charset="0"/>
                <a:cs typeface="Arial" pitchFamily="34" charset="0"/>
              </a:rPr>
              <a:t>Prima or</a:t>
            </a:r>
            <a:r>
              <a:rPr lang="ro-RO" dirty="0" smtClean="0">
                <a:solidFill>
                  <a:srgbClr val="050505"/>
                </a:solidFill>
                <a:latin typeface="Arial" pitchFamily="34" charset="0"/>
                <a:cs typeface="Arial" pitchFamily="34" charset="0"/>
              </a:rPr>
              <a:t>ă</a:t>
            </a:r>
            <a:r>
              <a:rPr lang="vi-VN" dirty="0" smtClean="0">
                <a:solidFill>
                  <a:srgbClr val="050505"/>
                </a:solidFill>
                <a:latin typeface="Arial" pitchFamily="34" charset="0"/>
                <a:cs typeface="Arial" pitchFamily="34" charset="0"/>
              </a:rPr>
              <a:t> </a:t>
            </a:r>
            <a:r>
              <a:rPr lang="vi-VN" dirty="0">
                <a:solidFill>
                  <a:srgbClr val="050505"/>
                </a:solidFill>
                <a:latin typeface="Arial" pitchFamily="34" charset="0"/>
                <a:cs typeface="Arial" pitchFamily="34" charset="0"/>
              </a:rPr>
              <a:t>pe care am </a:t>
            </a:r>
            <a:r>
              <a:rPr lang="vi-VN" dirty="0" smtClean="0">
                <a:solidFill>
                  <a:srgbClr val="050505"/>
                </a:solidFill>
                <a:latin typeface="Arial" pitchFamily="34" charset="0"/>
                <a:cs typeface="Arial" pitchFamily="34" charset="0"/>
              </a:rPr>
              <a:t>petrecut-o</a:t>
            </a:r>
            <a:r>
              <a:rPr lang="ro-RO" dirty="0" smtClean="0">
                <a:solidFill>
                  <a:srgbClr val="050505"/>
                </a:solidFill>
                <a:latin typeface="Arial" pitchFamily="34" charset="0"/>
                <a:cs typeface="Arial" pitchFamily="34" charset="0"/>
              </a:rPr>
              <a:t> a fost </a:t>
            </a:r>
            <a:r>
              <a:rPr lang="vi-VN" dirty="0" smtClean="0">
                <a:solidFill>
                  <a:srgbClr val="050505"/>
                </a:solidFill>
                <a:latin typeface="Arial" pitchFamily="34" charset="0"/>
                <a:cs typeface="Arial" pitchFamily="34" charset="0"/>
              </a:rPr>
              <a:t> </a:t>
            </a:r>
            <a:r>
              <a:rPr lang="vi-VN" dirty="0">
                <a:solidFill>
                  <a:srgbClr val="050505"/>
                </a:solidFill>
                <a:latin typeface="Arial" pitchFamily="34" charset="0"/>
                <a:cs typeface="Arial" pitchFamily="34" charset="0"/>
              </a:rPr>
              <a:t>învățând </a:t>
            </a:r>
            <a:r>
              <a:rPr lang="vi-VN" dirty="0" smtClean="0">
                <a:solidFill>
                  <a:srgbClr val="050505"/>
                </a:solidFill>
                <a:latin typeface="Arial" pitchFamily="34" charset="0"/>
                <a:cs typeface="Arial" pitchFamily="34" charset="0"/>
              </a:rPr>
              <a:t>dansul </a:t>
            </a:r>
            <a:r>
              <a:rPr lang="vi-VN" dirty="0">
                <a:solidFill>
                  <a:srgbClr val="050505"/>
                </a:solidFill>
                <a:latin typeface="Arial" pitchFamily="34" charset="0"/>
                <a:cs typeface="Arial" pitchFamily="34" charset="0"/>
              </a:rPr>
              <a:t>“Berlina”, </a:t>
            </a:r>
            <a:r>
              <a:rPr lang="vi-VN" dirty="0" smtClean="0">
                <a:solidFill>
                  <a:srgbClr val="050505"/>
                </a:solidFill>
                <a:latin typeface="Arial" pitchFamily="34" charset="0"/>
                <a:cs typeface="Arial" pitchFamily="34" charset="0"/>
              </a:rPr>
              <a:t>un </a:t>
            </a:r>
            <a:r>
              <a:rPr lang="vi-VN" dirty="0">
                <a:solidFill>
                  <a:srgbClr val="050505"/>
                </a:solidFill>
                <a:latin typeface="Arial" pitchFamily="34" charset="0"/>
                <a:cs typeface="Arial" pitchFamily="34" charset="0"/>
              </a:rPr>
              <a:t>dans folcloric tipic de pe insula La Palma</a:t>
            </a:r>
            <a:r>
              <a:rPr lang="vi-VN" dirty="0" smtClean="0">
                <a:solidFill>
                  <a:srgbClr val="050505"/>
                </a:solidFill>
                <a:latin typeface="Arial" pitchFamily="34" charset="0"/>
                <a:cs typeface="Arial" pitchFamily="34" charset="0"/>
              </a:rPr>
              <a:t>.</a:t>
            </a:r>
            <a:r>
              <a:rPr lang="ro-RO" dirty="0" smtClean="0">
                <a:solidFill>
                  <a:srgbClr val="050505"/>
                </a:solidFill>
                <a:latin typeface="Arial" pitchFamily="34" charset="0"/>
                <a:cs typeface="Arial" pitchFamily="34" charset="0"/>
              </a:rPr>
              <a:t> Î</a:t>
            </a:r>
            <a:r>
              <a:rPr lang="vi-VN" dirty="0" smtClean="0">
                <a:solidFill>
                  <a:srgbClr val="050505"/>
                </a:solidFill>
                <a:latin typeface="Arial" pitchFamily="34" charset="0"/>
                <a:cs typeface="Arial" pitchFamily="34" charset="0"/>
              </a:rPr>
              <a:t>n </a:t>
            </a:r>
            <a:r>
              <a:rPr lang="vi-VN" dirty="0">
                <a:solidFill>
                  <a:srgbClr val="050505"/>
                </a:solidFill>
                <a:latin typeface="Arial" pitchFamily="34" charset="0"/>
                <a:cs typeface="Arial" pitchFamily="34" charset="0"/>
              </a:rPr>
              <a:t>timp ce profesorii au avut ședința finală a personalului, elevii au putut participa la un atelier de carnaval organizat de elevii VET ai liceului cu scopul de a comemora celebrul carnaval din Las Palmas de Gran </a:t>
            </a:r>
            <a:r>
              <a:rPr lang="vi-VN" dirty="0" smtClean="0">
                <a:solidFill>
                  <a:srgbClr val="050505"/>
                </a:solidFill>
                <a:latin typeface="Arial" pitchFamily="34" charset="0"/>
                <a:cs typeface="Arial" pitchFamily="34" charset="0"/>
              </a:rPr>
              <a:t>Canaria</a:t>
            </a:r>
            <a:r>
              <a:rPr lang="ro-RO" dirty="0" smtClean="0">
                <a:solidFill>
                  <a:srgbClr val="050505"/>
                </a:solidFill>
                <a:latin typeface="Arial" pitchFamily="34" charset="0"/>
                <a:cs typeface="Arial" pitchFamily="34" charset="0"/>
              </a:rPr>
              <a:t>.</a:t>
            </a:r>
            <a:r>
              <a:rPr lang="vi-VN" dirty="0" smtClean="0">
                <a:solidFill>
                  <a:srgbClr val="050505"/>
                </a:solidFill>
                <a:latin typeface="Arial" pitchFamily="34" charset="0"/>
                <a:cs typeface="Arial" pitchFamily="34" charset="0"/>
              </a:rPr>
              <a:t> </a:t>
            </a:r>
            <a:endParaRPr lang="en-US" dirty="0">
              <a:latin typeface="Arial" pitchFamily="34" charset="0"/>
              <a:cs typeface="Arial" pitchFamily="34" charset="0"/>
            </a:endParaRPr>
          </a:p>
        </p:txBody>
      </p:sp>
      <p:pic>
        <p:nvPicPr>
          <p:cNvPr id="15362" name="Picture 2" descr="D:\e\Folklorika Erasmus 2'\Mobilitate Spania\poze\poze din telefon\IMG_20220218_093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90800"/>
            <a:ext cx="3092570" cy="412342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e\Folklorika Erasmus 2'\Mobilitate Spania\poze\poze din telefon\IMG_20220218_095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399" y="2971800"/>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e\Folklorika Erasmus 2'\Mobilitate Spania\poze\poze din telefon\IMG_20220218_0952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971800"/>
            <a:ext cx="2271086" cy="30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Folklorika Erasmus 2'\Mobilitate Spania\poze\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39624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D:\e\Folklorika Erasmus 2'\Mobilitate Spania\poze\poze din telefon\IMG_20220218_100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67200"/>
            <a:ext cx="16573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e\Folklorika Erasmus 2'\Mobilitate Spania\poze\poze din telefon\IMG_20220218_1217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815" y="406160"/>
            <a:ext cx="325755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D:\e\Folklorika Erasmus 2'\Mobilitate Spania\poze\poze din telefon\IMG_20220218_1410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3962400"/>
            <a:ext cx="1838325"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5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Folklorika Erasmus 2'\Mobilitate Spania\poz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2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Folklorika Erasmus 2'\Mobilitate Spania\poz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019800"/>
            <a:ext cx="3810000" cy="369332"/>
          </a:xfrm>
          <a:prstGeom prst="rect">
            <a:avLst/>
          </a:prstGeom>
          <a:noFill/>
        </p:spPr>
        <p:txBody>
          <a:bodyPr wrap="square" rtlCol="0">
            <a:spAutoFit/>
          </a:bodyPr>
          <a:lstStyle/>
          <a:p>
            <a:r>
              <a:rPr lang="ro-RO" dirty="0" smtClean="0"/>
              <a:t>Vă mulțumesc pentru atenție!</a:t>
            </a:r>
            <a:endParaRPr lang="en-US" dirty="0"/>
          </a:p>
        </p:txBody>
      </p:sp>
    </p:spTree>
    <p:extLst>
      <p:ext uri="{BB962C8B-B14F-4D97-AF65-F5344CB8AC3E}">
        <p14:creationId xmlns:p14="http://schemas.microsoft.com/office/powerpoint/2010/main" val="124842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ro-RO" sz="2400" b="1" dirty="0">
                <a:solidFill>
                  <a:prstClr val="black"/>
                </a:solidFill>
                <a:ea typeface="+mn-ea"/>
                <a:cs typeface="+mn-cs"/>
              </a:rPr>
              <a:t> </a:t>
            </a:r>
            <a:r>
              <a:rPr lang="ro-RO" sz="2400" b="1" dirty="0" smtClean="0">
                <a:solidFill>
                  <a:prstClr val="black"/>
                </a:solidFill>
                <a:ea typeface="+mn-ea"/>
                <a:cs typeface="+mn-cs"/>
              </a:rPr>
              <a:t/>
            </a:r>
            <a:br>
              <a:rPr lang="ro-RO" sz="2400" b="1" dirty="0" smtClean="0">
                <a:solidFill>
                  <a:prstClr val="black"/>
                </a:solidFill>
                <a:ea typeface="+mn-ea"/>
                <a:cs typeface="+mn-cs"/>
              </a:rPr>
            </a:br>
            <a:r>
              <a:rPr lang="ro-RO" sz="2400" b="1" dirty="0">
                <a:solidFill>
                  <a:prstClr val="black"/>
                </a:solidFill>
                <a:ea typeface="+mn-ea"/>
                <a:cs typeface="+mn-cs"/>
              </a:rPr>
              <a:t/>
            </a:r>
            <a:br>
              <a:rPr lang="ro-RO" sz="2400" b="1" dirty="0">
                <a:solidFill>
                  <a:prstClr val="black"/>
                </a:solidFill>
                <a:ea typeface="+mn-ea"/>
                <a:cs typeface="+mn-cs"/>
              </a:rPr>
            </a:br>
            <a:r>
              <a:rPr lang="ro-RO" sz="2400" b="1" dirty="0" smtClean="0">
                <a:solidFill>
                  <a:prstClr val="black"/>
                </a:solidFill>
                <a:ea typeface="+mn-ea"/>
                <a:cs typeface="+mn-cs"/>
              </a:rPr>
              <a:t/>
            </a:r>
            <a:br>
              <a:rPr lang="ro-RO" sz="2400" b="1" dirty="0" smtClean="0">
                <a:solidFill>
                  <a:prstClr val="black"/>
                </a:solidFill>
                <a:ea typeface="+mn-ea"/>
                <a:cs typeface="+mn-cs"/>
              </a:rPr>
            </a:br>
            <a:r>
              <a:rPr lang="ro-RO" sz="2400" dirty="0" smtClean="0">
                <a:solidFill>
                  <a:prstClr val="black"/>
                </a:solidFill>
                <a:ea typeface="+mn-ea"/>
                <a:cs typeface="+mn-cs"/>
              </a:rPr>
              <a:t>Prima </a:t>
            </a:r>
            <a:r>
              <a:rPr lang="ro-RO" sz="2400" dirty="0">
                <a:solidFill>
                  <a:prstClr val="black"/>
                </a:solidFill>
                <a:ea typeface="+mn-ea"/>
                <a:cs typeface="+mn-cs"/>
              </a:rPr>
              <a:t>zi a schimbului pe termen scurt de grupuri de elevi a început cu o primire călduroasă la școală. Toți oaspeții au fost întâmpinați cu amabilitate de echipa spaniolă și de autoritățile școlare. După discursurile de bun venit ale coordonatorului spaniol și ale directorului IES </a:t>
            </a:r>
            <a:r>
              <a:rPr lang="ro-RO" sz="2400" dirty="0" err="1">
                <a:solidFill>
                  <a:prstClr val="black"/>
                </a:solidFill>
                <a:ea typeface="+mn-ea"/>
                <a:cs typeface="+mn-cs"/>
              </a:rPr>
              <a:t>Peres</a:t>
            </a:r>
            <a:r>
              <a:rPr lang="ro-RO" sz="2400" dirty="0">
                <a:solidFill>
                  <a:prstClr val="black"/>
                </a:solidFill>
                <a:ea typeface="+mn-ea"/>
                <a:cs typeface="+mn-cs"/>
              </a:rPr>
              <a:t> </a:t>
            </a:r>
            <a:r>
              <a:rPr lang="ro-RO" sz="2400" dirty="0" err="1">
                <a:solidFill>
                  <a:prstClr val="black"/>
                </a:solidFill>
                <a:ea typeface="+mn-ea"/>
                <a:cs typeface="+mn-cs"/>
              </a:rPr>
              <a:t>Galdós</a:t>
            </a:r>
            <a:r>
              <a:rPr lang="ro-RO" sz="2400" dirty="0">
                <a:solidFill>
                  <a:prstClr val="black"/>
                </a:solidFill>
                <a:ea typeface="+mn-ea"/>
                <a:cs typeface="+mn-cs"/>
              </a:rPr>
              <a:t>, a venit timpul pentru prezentări pe tema carnavalului și Ziua Sfântului Valentin în țările partenere, pregătite și prezentate de fiecare grup participant. </a:t>
            </a:r>
            <a:endParaRPr lang="en-US" dirty="0"/>
          </a:p>
        </p:txBody>
      </p:sp>
      <p:sp>
        <p:nvSpPr>
          <p:cNvPr id="3" name="Content Placeholder 2"/>
          <p:cNvSpPr>
            <a:spLocks noGrp="1"/>
          </p:cNvSpPr>
          <p:nvPr>
            <p:ph idx="1"/>
          </p:nvPr>
        </p:nvSpPr>
        <p:spPr/>
        <p:txBody>
          <a:bodyPr/>
          <a:lstStyle/>
          <a:p>
            <a:pPr marL="0" indent="0">
              <a:buNone/>
            </a:pPr>
            <a:r>
              <a:rPr lang="ro-RO" dirty="0" smtClean="0"/>
              <a:t>                                                                                                     </a:t>
            </a:r>
            <a:endParaRPr lang="en-US" dirty="0"/>
          </a:p>
        </p:txBody>
      </p:sp>
      <p:pic>
        <p:nvPicPr>
          <p:cNvPr id="4" name="Picture 3"/>
          <p:cNvPicPr>
            <a:picLocks noChangeAspect="1"/>
          </p:cNvPicPr>
          <p:nvPr/>
        </p:nvPicPr>
        <p:blipFill>
          <a:blip r:embed="rId2"/>
          <a:stretch>
            <a:fillRect/>
          </a:stretch>
        </p:blipFill>
        <p:spPr>
          <a:xfrm>
            <a:off x="685800" y="2514600"/>
            <a:ext cx="2566638" cy="3426249"/>
          </a:xfrm>
          <a:prstGeom prst="rect">
            <a:avLst/>
          </a:prstGeom>
        </p:spPr>
      </p:pic>
      <p:pic>
        <p:nvPicPr>
          <p:cNvPr id="5" name="Picture 4"/>
          <p:cNvPicPr>
            <a:picLocks noChangeAspect="1"/>
          </p:cNvPicPr>
          <p:nvPr/>
        </p:nvPicPr>
        <p:blipFill>
          <a:blip r:embed="rId3"/>
          <a:stretch>
            <a:fillRect/>
          </a:stretch>
        </p:blipFill>
        <p:spPr>
          <a:xfrm>
            <a:off x="6172200" y="2362200"/>
            <a:ext cx="2639797" cy="1981372"/>
          </a:xfrm>
          <a:prstGeom prst="rect">
            <a:avLst/>
          </a:prstGeom>
        </p:spPr>
      </p:pic>
      <p:pic>
        <p:nvPicPr>
          <p:cNvPr id="6" name="Picture 5"/>
          <p:cNvPicPr>
            <a:picLocks noChangeAspect="1"/>
          </p:cNvPicPr>
          <p:nvPr/>
        </p:nvPicPr>
        <p:blipFill>
          <a:blip r:embed="rId4"/>
          <a:stretch>
            <a:fillRect/>
          </a:stretch>
        </p:blipFill>
        <p:spPr>
          <a:xfrm>
            <a:off x="3498455" y="4388319"/>
            <a:ext cx="3407959" cy="1920406"/>
          </a:xfrm>
          <a:prstGeom prst="rect">
            <a:avLst/>
          </a:prstGeom>
        </p:spPr>
      </p:pic>
    </p:spTree>
    <p:extLst>
      <p:ext uri="{BB962C8B-B14F-4D97-AF65-F5344CB8AC3E}">
        <p14:creationId xmlns:p14="http://schemas.microsoft.com/office/powerpoint/2010/main" val="122742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e\Folklorika Erasmus 2'\Mobilitate Spania\poze\poze din telefon\IMG_20220214_0938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69536" cy="3502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e\Folklorika Erasmus 2'\Mobilitate Spania\poze\poze din telefon\IMG_20220214_0903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536" y="0"/>
            <a:ext cx="4474464" cy="350215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D:\e\Folklorika Erasmus 2'\Mobilitate Spania\poze\poze din telefon\IMG_20220214_1025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2" y="3502152"/>
            <a:ext cx="4525992" cy="3355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Folklorika Erasmus 2'\Mobilitate Spania\poze\poze din telefon\IMG_20220214_1021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502152"/>
            <a:ext cx="4648200" cy="335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0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915400" cy="2308324"/>
          </a:xfrm>
          <a:prstGeom prst="rect">
            <a:avLst/>
          </a:prstGeom>
          <a:noFill/>
        </p:spPr>
        <p:txBody>
          <a:bodyPr wrap="square" rtlCol="0">
            <a:spAutoFit/>
          </a:bodyPr>
          <a:lstStyle/>
          <a:p>
            <a:pPr lvl="0"/>
            <a:r>
              <a:rPr lang="ro-RO" sz="2400" dirty="0">
                <a:solidFill>
                  <a:prstClr val="black"/>
                </a:solidFill>
              </a:rPr>
              <a:t>În timpul unei excursii în jurul școlii, toți oaspeții au fost impresionați de decorațiunile școlii legate de sărbătorirea Zilei Îndrăgostiților, precum și de repetiția piesei care arată originea și evoluția acestui festival. Participanților la întâlnire li s-a arătat și sălile de clasă și au luat, din cauza restricțiilor COVID-19, o parte foarte scurtă la lecții de diferite materii. </a:t>
            </a:r>
            <a:endParaRPr lang="ro-RO" sz="2400" b="1" dirty="0">
              <a:solidFill>
                <a:prstClr val="black"/>
              </a:solidFill>
            </a:endParaRPr>
          </a:p>
        </p:txBody>
      </p:sp>
      <p:pic>
        <p:nvPicPr>
          <p:cNvPr id="3080" name="Picture 8" descr="D:\e\Folklorika Erasmus 2'\Mobilitate Spania\poz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68" y="2689324"/>
            <a:ext cx="2641600" cy="39400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e\Folklorika Erasmus 2'\Mobilitate Spania\poz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0" y="236220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D:\e\Folklorika Erasmus 2'\Mobilitate Spania\poz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286000"/>
            <a:ext cx="2641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Folklorika Erasmus 2'\Mobilitate Spania\poze\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658" y="4876800"/>
            <a:ext cx="3398884" cy="191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7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3" name="Content Placeholder 2"/>
          <p:cNvSpPr>
            <a:spLocks noGrp="1"/>
          </p:cNvSpPr>
          <p:nvPr>
            <p:ph idx="1"/>
          </p:nvPr>
        </p:nvSpPr>
        <p:spPr/>
        <p:txBody>
          <a:bodyPr/>
          <a:lstStyle/>
          <a:p>
            <a:pPr marL="0" indent="0">
              <a:buNone/>
            </a:pPr>
            <a:r>
              <a:rPr lang="ro-RO" dirty="0" smtClean="0"/>
              <a:t>                                                                                                    </a:t>
            </a:r>
            <a:endParaRPr lang="en-US" dirty="0"/>
          </a:p>
        </p:txBody>
      </p:sp>
      <p:sp>
        <p:nvSpPr>
          <p:cNvPr id="4" name="Rectangle 3"/>
          <p:cNvSpPr/>
          <p:nvPr/>
        </p:nvSpPr>
        <p:spPr>
          <a:xfrm>
            <a:off x="304800" y="152400"/>
            <a:ext cx="8763000" cy="1200329"/>
          </a:xfrm>
          <a:prstGeom prst="rect">
            <a:avLst/>
          </a:prstGeom>
        </p:spPr>
        <p:txBody>
          <a:bodyPr wrap="square">
            <a:spAutoFit/>
          </a:bodyPr>
          <a:lstStyle/>
          <a:p>
            <a:pPr lvl="0"/>
            <a:r>
              <a:rPr lang="ro-RO" b="1" i="1" dirty="0">
                <a:solidFill>
                  <a:prstClr val="black"/>
                </a:solidFill>
                <a:latin typeface="Arial" pitchFamily="34" charset="0"/>
                <a:cs typeface="Arial" pitchFamily="34" charset="0"/>
              </a:rPr>
              <a:t>Turul </a:t>
            </a:r>
            <a:r>
              <a:rPr lang="ro-RO" b="1" i="1" dirty="0" err="1">
                <a:solidFill>
                  <a:prstClr val="black"/>
                </a:solidFill>
                <a:latin typeface="Arial" pitchFamily="34" charset="0"/>
                <a:cs typeface="Arial" pitchFamily="34" charset="0"/>
              </a:rPr>
              <a:t>Vegueta</a:t>
            </a:r>
            <a:r>
              <a:rPr lang="ro-RO" b="1" i="1" dirty="0">
                <a:solidFill>
                  <a:prstClr val="black"/>
                </a:solidFill>
                <a:latin typeface="Arial" pitchFamily="34" charset="0"/>
                <a:cs typeface="Arial" pitchFamily="34" charset="0"/>
              </a:rPr>
              <a:t> (Orașul Vechi din Las Palmas</a:t>
            </a:r>
            <a:r>
              <a:rPr lang="ro-RO" b="1" i="1" dirty="0" smtClean="0">
                <a:solidFill>
                  <a:prstClr val="black"/>
                </a:solidFill>
                <a:latin typeface="Arial" pitchFamily="34" charset="0"/>
                <a:cs typeface="Arial" pitchFamily="34" charset="0"/>
              </a:rPr>
              <a:t>)</a:t>
            </a:r>
            <a:endParaRPr lang="en-US" b="1" i="1" dirty="0">
              <a:solidFill>
                <a:prstClr val="black"/>
              </a:solidFill>
              <a:latin typeface="Arial" pitchFamily="34" charset="0"/>
              <a:cs typeface="Arial" pitchFamily="34" charset="0"/>
            </a:endParaRPr>
          </a:p>
          <a:p>
            <a:pPr lvl="0"/>
            <a:r>
              <a:rPr lang="ro-RO" dirty="0">
                <a:solidFill>
                  <a:prstClr val="black"/>
                </a:solidFill>
                <a:latin typeface="Arial" pitchFamily="34" charset="0"/>
                <a:cs typeface="Arial" pitchFamily="34" charset="0"/>
              </a:rPr>
              <a:t> Am admirat frumusețea arhitecturii din </a:t>
            </a:r>
            <a:r>
              <a:rPr lang="ro-RO" dirty="0" err="1">
                <a:solidFill>
                  <a:prstClr val="black"/>
                </a:solidFill>
                <a:latin typeface="Arial" pitchFamily="34" charset="0"/>
                <a:cs typeface="Arial" pitchFamily="34" charset="0"/>
              </a:rPr>
              <a:t>Triana</a:t>
            </a:r>
            <a:r>
              <a:rPr lang="ro-RO" dirty="0">
                <a:solidFill>
                  <a:prstClr val="black"/>
                </a:solidFill>
                <a:latin typeface="Arial" pitchFamily="34" charset="0"/>
                <a:cs typeface="Arial" pitchFamily="34" charset="0"/>
              </a:rPr>
              <a:t> (stil cubanez), </a:t>
            </a:r>
            <a:r>
              <a:rPr lang="en-US" dirty="0">
                <a:solidFill>
                  <a:prstClr val="black"/>
                </a:solidFill>
                <a:latin typeface="Arial" pitchFamily="34" charset="0"/>
                <a:cs typeface="Arial" pitchFamily="34" charset="0"/>
              </a:rPr>
              <a:t>C</a:t>
            </a:r>
            <a:r>
              <a:rPr lang="ro-RO" dirty="0" err="1">
                <a:solidFill>
                  <a:prstClr val="black"/>
                </a:solidFill>
                <a:latin typeface="Arial" pitchFamily="34" charset="0"/>
                <a:cs typeface="Arial" pitchFamily="34" charset="0"/>
              </a:rPr>
              <a:t>alle</a:t>
            </a:r>
            <a:r>
              <a:rPr lang="ro-RO" dirty="0">
                <a:solidFill>
                  <a:prstClr val="black"/>
                </a:solidFill>
                <a:latin typeface="Arial" pitchFamily="34" charset="0"/>
                <a:cs typeface="Arial" pitchFamily="34" charset="0"/>
              </a:rPr>
              <a:t> </a:t>
            </a:r>
            <a:r>
              <a:rPr lang="ro-RO" dirty="0" err="1">
                <a:solidFill>
                  <a:prstClr val="black"/>
                </a:solidFill>
                <a:latin typeface="Arial" pitchFamily="34" charset="0"/>
                <a:cs typeface="Arial" pitchFamily="34" charset="0"/>
              </a:rPr>
              <a:t>los</a:t>
            </a:r>
            <a:r>
              <a:rPr lang="ro-RO" dirty="0">
                <a:solidFill>
                  <a:prstClr val="black"/>
                </a:solidFill>
                <a:latin typeface="Arial" pitchFamily="34" charset="0"/>
                <a:cs typeface="Arial" pitchFamily="34" charset="0"/>
              </a:rPr>
              <a:t> </a:t>
            </a:r>
            <a:r>
              <a:rPr lang="ro-RO" dirty="0" err="1">
                <a:solidFill>
                  <a:prstClr val="black"/>
                </a:solidFill>
                <a:latin typeface="Arial" pitchFamily="34" charset="0"/>
                <a:cs typeface="Arial" pitchFamily="34" charset="0"/>
              </a:rPr>
              <a:t>balcones</a:t>
            </a:r>
            <a:r>
              <a:rPr lang="ro-RO" dirty="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C</a:t>
            </a:r>
            <a:r>
              <a:rPr lang="ro-RO" dirty="0" err="1">
                <a:solidFill>
                  <a:prstClr val="black"/>
                </a:solidFill>
                <a:latin typeface="Arial" pitchFamily="34" charset="0"/>
                <a:cs typeface="Arial" pitchFamily="34" charset="0"/>
              </a:rPr>
              <a:t>asa</a:t>
            </a:r>
            <a:r>
              <a:rPr lang="ro-RO" dirty="0">
                <a:solidFill>
                  <a:prstClr val="black"/>
                </a:solidFill>
                <a:latin typeface="Arial" pitchFamily="34" charset="0"/>
                <a:cs typeface="Arial" pitchFamily="34" charset="0"/>
              </a:rPr>
              <a:t> de Colon (casa lui </a:t>
            </a:r>
            <a:r>
              <a:rPr lang="ro-RO" dirty="0" err="1">
                <a:solidFill>
                  <a:prstClr val="black"/>
                </a:solidFill>
                <a:latin typeface="Arial" pitchFamily="34" charset="0"/>
                <a:cs typeface="Arial" pitchFamily="34" charset="0"/>
              </a:rPr>
              <a:t>Coloumus</a:t>
            </a:r>
            <a:r>
              <a:rPr lang="ro-RO" dirty="0">
                <a:solidFill>
                  <a:prstClr val="black"/>
                </a:solidFill>
                <a:latin typeface="Arial" pitchFamily="34" charset="0"/>
                <a:cs typeface="Arial" pitchFamily="34" charset="0"/>
              </a:rPr>
              <a:t>). Elevii au petrecut după-amiaza activ jucând volei pe plaja de lângă Oceanul Atlantic.</a:t>
            </a:r>
            <a:endParaRPr lang="ro-RO" b="1"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2057400" y="1425739"/>
            <a:ext cx="2877561" cy="2152075"/>
          </a:xfrm>
          <a:prstGeom prst="rect">
            <a:avLst/>
          </a:prstGeom>
        </p:spPr>
      </p:pic>
      <p:pic>
        <p:nvPicPr>
          <p:cNvPr id="6" name="Picture 5"/>
          <p:cNvPicPr>
            <a:picLocks noChangeAspect="1"/>
          </p:cNvPicPr>
          <p:nvPr/>
        </p:nvPicPr>
        <p:blipFill>
          <a:blip r:embed="rId3"/>
          <a:stretch>
            <a:fillRect/>
          </a:stretch>
        </p:blipFill>
        <p:spPr>
          <a:xfrm>
            <a:off x="914400" y="3614218"/>
            <a:ext cx="3395766" cy="2548349"/>
          </a:xfrm>
          <a:prstGeom prst="rect">
            <a:avLst/>
          </a:prstGeom>
        </p:spPr>
      </p:pic>
      <p:pic>
        <p:nvPicPr>
          <p:cNvPr id="7" name="Picture 6"/>
          <p:cNvPicPr>
            <a:picLocks noChangeAspect="1"/>
          </p:cNvPicPr>
          <p:nvPr/>
        </p:nvPicPr>
        <p:blipFill>
          <a:blip r:embed="rId4"/>
          <a:stretch>
            <a:fillRect/>
          </a:stretch>
        </p:blipFill>
        <p:spPr>
          <a:xfrm>
            <a:off x="5189748" y="1600200"/>
            <a:ext cx="2883658" cy="3853006"/>
          </a:xfrm>
          <a:prstGeom prst="rect">
            <a:avLst/>
          </a:prstGeom>
        </p:spPr>
      </p:pic>
    </p:spTree>
    <p:extLst>
      <p:ext uri="{BB962C8B-B14F-4D97-AF65-F5344CB8AC3E}">
        <p14:creationId xmlns:p14="http://schemas.microsoft.com/office/powerpoint/2010/main" val="302752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Folklorika Erasmus 2'\Mobilitate Spania\poz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3671240" cy="27534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e\Folklorika Erasmus 2'\Mobilitate Spania\poze\poze din telefon\IMG_20220214_123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7675"/>
            <a:ext cx="462915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Folklorika Erasmus 2'\Mobilitate Spania\poze\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36576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6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132" y="304800"/>
            <a:ext cx="8382000" cy="830997"/>
          </a:xfrm>
          <a:prstGeom prst="rect">
            <a:avLst/>
          </a:prstGeom>
          <a:noFill/>
        </p:spPr>
        <p:txBody>
          <a:bodyPr wrap="square" rtlCol="0">
            <a:spAutoFit/>
          </a:bodyPr>
          <a:lstStyle/>
          <a:p>
            <a:r>
              <a:rPr lang="vi-VN" sz="1600" dirty="0">
                <a:latin typeface="Arial" pitchFamily="34" charset="0"/>
                <a:cs typeface="Arial" pitchFamily="34" charset="0"/>
              </a:rPr>
              <a:t>A doua zi a aventurii istorice și culturale a început cu excursia la Tejeda - un sat considerat unul dintre cele mai frumoase sate din Spania într-o zonă montană remarcabilă care se află pe lista UNESCO a patrimoniului cultural al lumii.</a:t>
            </a:r>
            <a:endParaRPr lang="en-US" sz="1600" dirty="0">
              <a:latin typeface="Arial" pitchFamily="34" charset="0"/>
              <a:cs typeface="Arial" pitchFamily="34" charset="0"/>
            </a:endParaRPr>
          </a:p>
        </p:txBody>
      </p:sp>
      <p:pic>
        <p:nvPicPr>
          <p:cNvPr id="7176" name="Picture 8" descr="D:\e\Folklorika Erasmus 2'\Mobilitate Spania\poz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6416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D:\e\Folklorika Erasmus 2'\Mobilitate Spania\poz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447800"/>
            <a:ext cx="495886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e\Folklorika Erasmus 2'\Mobilitate Spania\poze\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49104"/>
            <a:ext cx="4057650" cy="228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2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Folklorika Erasmus 2'\Mobilitate Spania\poz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8227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e\Folklorika Erasmus 2'\Mobilitate Spania\poze\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329994" cy="18764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e\Folklorika Erasmus 2'\Mobilitate Spania\poz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394" y="3200400"/>
            <a:ext cx="44196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Folklorika Erasmus 2'\Mobilitate Spania\poze\poze din telefon\IMG_20220215_1131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3200400"/>
            <a:ext cx="2400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6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719554"/>
            <a:ext cx="4495800" cy="357534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smtClean="0">
                <a:ln>
                  <a:noFill/>
                </a:ln>
                <a:solidFill>
                  <a:srgbClr val="202124"/>
                </a:solidFill>
                <a:effectLst/>
                <a:latin typeface="Arial" pitchFamily="34" charset="0"/>
                <a:cs typeface="Arial" pitchFamily="34" charset="0"/>
              </a:rPr>
              <a:t>În a treia zi</a:t>
            </a:r>
            <a:r>
              <a:rPr kumimoji="0" lang="ro-RO" b="0" i="0" u="none" strike="noStrike" cap="none" normalizeH="0" dirty="0" smtClean="0">
                <a:ln>
                  <a:noFill/>
                </a:ln>
                <a:solidFill>
                  <a:srgbClr val="202124"/>
                </a:solidFill>
                <a:effectLst/>
                <a:latin typeface="Arial" pitchFamily="34" charset="0"/>
                <a:cs typeface="Arial" pitchFamily="34" charset="0"/>
              </a:rPr>
              <a:t> </a:t>
            </a:r>
            <a:r>
              <a:rPr kumimoji="0" lang="ro-RO" b="0" i="0" u="none" strike="noStrike" cap="none" normalizeH="0" baseline="0" dirty="0" smtClean="0">
                <a:ln>
                  <a:noFill/>
                </a:ln>
                <a:solidFill>
                  <a:srgbClr val="202124"/>
                </a:solidFill>
                <a:effectLst/>
                <a:latin typeface="Arial" pitchFamily="34" charset="0"/>
                <a:cs typeface="Arial" pitchFamily="34" charset="0"/>
              </a:rPr>
              <a:t>a vizitei am fost treziți de soarele frumos.</a:t>
            </a:r>
          </a:p>
          <a:p>
            <a:pPr lvl="0" algn="just" fontAlgn="base">
              <a:spcBef>
                <a:spcPct val="0"/>
              </a:spcBef>
              <a:spcAft>
                <a:spcPct val="0"/>
              </a:spcAft>
            </a:pPr>
            <a:r>
              <a:rPr lang="ro-RO" dirty="0">
                <a:latin typeface="Arial" pitchFamily="34" charset="0"/>
                <a:cs typeface="Arial" pitchFamily="34" charset="0"/>
              </a:rPr>
              <a:t>Prima noastră oprire a fost Mogán, binecunoscută pentru că are una dintre cele mai bune </a:t>
            </a:r>
            <a:r>
              <a:rPr lang="ro-RO" dirty="0" smtClean="0">
                <a:latin typeface="Arial" pitchFamily="34" charset="0"/>
                <a:cs typeface="Arial" pitchFamily="34" charset="0"/>
              </a:rPr>
              <a:t>clim</a:t>
            </a:r>
            <a:r>
              <a:rPr lang="en-US" dirty="0" smtClean="0">
                <a:latin typeface="Arial" pitchFamily="34" charset="0"/>
                <a:cs typeface="Arial" pitchFamily="34" charset="0"/>
              </a:rPr>
              <a:t>e</a:t>
            </a:r>
            <a:r>
              <a:rPr lang="ro-RO" dirty="0" smtClean="0">
                <a:latin typeface="Arial" pitchFamily="34" charset="0"/>
                <a:cs typeface="Arial" pitchFamily="34" charset="0"/>
              </a:rPr>
              <a:t> </a:t>
            </a:r>
            <a:r>
              <a:rPr lang="ro-RO" dirty="0">
                <a:latin typeface="Arial" pitchFamily="34" charset="0"/>
                <a:cs typeface="Arial" pitchFamily="34" charset="0"/>
              </a:rPr>
              <a:t>din Europa</a:t>
            </a:r>
            <a:r>
              <a:rPr lang="ro-RO" dirty="0" smtClean="0">
                <a:latin typeface="Arial" pitchFamily="34" charset="0"/>
                <a:cs typeface="Arial" pitchFamily="34" charset="0"/>
              </a:rPr>
              <a:t>.</a:t>
            </a:r>
          </a:p>
          <a:p>
            <a:pPr lvl="0" algn="just" fontAlgn="base">
              <a:spcBef>
                <a:spcPct val="0"/>
              </a:spcBef>
              <a:spcAft>
                <a:spcPct val="0"/>
              </a:spcAft>
            </a:pPr>
            <a:r>
              <a:rPr lang="ro-RO" dirty="0">
                <a:latin typeface="Arial" pitchFamily="34" charset="0"/>
                <a:cs typeface="Arial" pitchFamily="34" charset="0"/>
              </a:rPr>
              <a:t>În cele din urmă, am vizitat Las Dunas de Maspalomas, dune de nisip </a:t>
            </a:r>
            <a:r>
              <a:rPr lang="ro-RO" dirty="0" smtClean="0">
                <a:latin typeface="Arial" pitchFamily="34" charset="0"/>
                <a:cs typeface="Arial" pitchFamily="34" charset="0"/>
              </a:rPr>
              <a:t>protejate</a:t>
            </a:r>
            <a:r>
              <a:rPr lang="en-US" dirty="0" smtClean="0">
                <a:latin typeface="Arial" pitchFamily="34" charset="0"/>
                <a:cs typeface="Arial" pitchFamily="34" charset="0"/>
              </a:rPr>
              <a:t>,</a:t>
            </a:r>
            <a:r>
              <a:rPr lang="ro-RO" dirty="0" smtClean="0">
                <a:latin typeface="Arial" pitchFamily="34" charset="0"/>
                <a:cs typeface="Arial" pitchFamily="34" charset="0"/>
              </a:rPr>
              <a:t> rezervație </a:t>
            </a:r>
            <a:r>
              <a:rPr lang="ro-RO" dirty="0">
                <a:latin typeface="Arial" pitchFamily="34" charset="0"/>
                <a:cs typeface="Arial" pitchFamily="34" charset="0"/>
              </a:rPr>
              <a:t>naturală încă din 1987. Au fost formate din nisipul de pe raftul marin acum supus, când acesta a fost așezat uscat în ultima epocă de gheață și vântul a suflat nisipul spre </a:t>
            </a:r>
            <a:r>
              <a:rPr lang="ro-RO" dirty="0" smtClean="0">
                <a:latin typeface="Arial" pitchFamily="34" charset="0"/>
                <a:cs typeface="Arial" pitchFamily="34" charset="0"/>
              </a:rPr>
              <a:t>coastă </a:t>
            </a:r>
            <a:r>
              <a:rPr lang="ro-RO" dirty="0">
                <a:latin typeface="Arial" pitchFamily="34" charset="0"/>
                <a:cs typeface="Arial" pitchFamily="34" charset="0"/>
              </a:rPr>
              <a:t>a insulei.</a:t>
            </a:r>
            <a:endParaRPr lang="ro-RO" dirty="0">
              <a:solidFill>
                <a:srgbClr val="202124"/>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D:\e\Folklorika Erasmus 2'\Mobilitate Spania\poze\poze din telefon\IMG_20220216_104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861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e\Folklorika Erasmus 2'\Mobilitate Spania\poze\poze din telefon\IMG_20220216_104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505200"/>
            <a:ext cx="2274003" cy="303200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e\Folklorika Erasmus 2'\Mobilitate Spania\poze\poze din telefon\IMG_20220216_1044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700" y="4267200"/>
            <a:ext cx="17716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28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451</Words>
  <Application>Microsoft Office PowerPoint</Application>
  <PresentationFormat>On-screen Show (4:3)</PresentationFormat>
  <Paragraphs>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                                                </vt:lpstr>
      <vt:lpstr>    Prima zi a schimbului pe termen scurt de grupuri de elevi a început cu o primire călduroasă la școală. Toți oaspeții au fost întâmpinați cu amabilitate de echipa spaniolă și de autoritățile școlare. După discursurile de bun venit ale coordonatorului spaniol și ale directorului IES Peres Galdós, a venit timpul pentru prezentări pe tema carnavalului și Ziua Sfântului Valentin în țările partenere, pregătite și prezentate de fiecare grup participant.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www</dc:creator>
  <cp:lastModifiedBy>TUDOR ANA</cp:lastModifiedBy>
  <cp:revision>120</cp:revision>
  <dcterms:created xsi:type="dcterms:W3CDTF">2006-08-16T00:00:00Z</dcterms:created>
  <dcterms:modified xsi:type="dcterms:W3CDTF">2022-03-02T14:13:12Z</dcterms:modified>
</cp:coreProperties>
</file>